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2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>
                <a:latin typeface="+mn-lt"/>
              </a:rPr>
              <a:t>7</a:t>
            </a:r>
            <a:r>
              <a:rPr lang="en-US" b="1" dirty="0" smtClean="0">
                <a:latin typeface="+mn-lt"/>
              </a:rPr>
              <a:t>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Erkeklik</a:t>
            </a:r>
            <a:r>
              <a:rPr lang="en-US" sz="4000" b="1" dirty="0" smtClean="0"/>
              <a:t>(</a:t>
            </a:r>
            <a:r>
              <a:rPr lang="en-US" sz="4000" b="1" dirty="0" err="1" smtClean="0"/>
              <a:t>ler</a:t>
            </a:r>
            <a:r>
              <a:rPr lang="en-US" sz="4000" b="1" dirty="0" smtClean="0"/>
              <a:t>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Erkeklik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Krizi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2067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Neoliberalleşme</a:t>
            </a:r>
            <a:r>
              <a:rPr lang="en-US" sz="4400" dirty="0" smtClean="0"/>
              <a:t>: Eve </a:t>
            </a:r>
            <a:r>
              <a:rPr lang="en-US" sz="4400" dirty="0" err="1" smtClean="0"/>
              <a:t>ekmek</a:t>
            </a:r>
            <a:r>
              <a:rPr lang="en-US" sz="4400" dirty="0" smtClean="0"/>
              <a:t> </a:t>
            </a:r>
            <a:r>
              <a:rPr lang="en-US" sz="4400" dirty="0" err="1" smtClean="0"/>
              <a:t>getiren</a:t>
            </a:r>
            <a:r>
              <a:rPr lang="en-US" sz="4400" dirty="0" smtClean="0"/>
              <a:t> </a:t>
            </a:r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modelinin</a:t>
            </a:r>
            <a:r>
              <a:rPr lang="en-US" sz="4400" dirty="0" smtClean="0"/>
              <a:t> </a:t>
            </a:r>
            <a:r>
              <a:rPr lang="en-US" sz="4400" dirty="0" err="1" smtClean="0"/>
              <a:t>sarsılması</a:t>
            </a:r>
            <a:endParaRPr lang="en-US" sz="4400" dirty="0" smtClean="0"/>
          </a:p>
          <a:p>
            <a:r>
              <a:rPr lang="en-US" sz="4400" dirty="0" smtClean="0"/>
              <a:t>Feminist </a:t>
            </a:r>
            <a:r>
              <a:rPr lang="en-US" sz="4400" dirty="0" err="1" smtClean="0"/>
              <a:t>söylemlerin</a:t>
            </a:r>
            <a:r>
              <a:rPr lang="en-US" sz="4400" dirty="0" smtClean="0"/>
              <a:t> </a:t>
            </a:r>
            <a:r>
              <a:rPr lang="en-US" sz="4400" dirty="0" err="1" smtClean="0"/>
              <a:t>ana-akımlaşması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erkeklik</a:t>
            </a:r>
            <a:r>
              <a:rPr lang="en-US" sz="4400" dirty="0" smtClean="0"/>
              <a:t> </a:t>
            </a:r>
            <a:r>
              <a:rPr lang="en-US" sz="4400" dirty="0" err="1" smtClean="0"/>
              <a:t>değerlerinin</a:t>
            </a:r>
            <a:r>
              <a:rPr lang="en-US" sz="4400" dirty="0" smtClean="0"/>
              <a:t> </a:t>
            </a:r>
            <a:r>
              <a:rPr lang="en-US" sz="4400" dirty="0" err="1" smtClean="0"/>
              <a:t>sarsılması</a:t>
            </a:r>
            <a:endParaRPr lang="en-US" sz="4400" dirty="0" smtClean="0"/>
          </a:p>
          <a:p>
            <a:r>
              <a:rPr lang="en-US" sz="4400" dirty="0" err="1" smtClean="0"/>
              <a:t>Eleştiriler</a:t>
            </a:r>
            <a:r>
              <a:rPr lang="en-US" sz="4400" dirty="0" smtClean="0"/>
              <a:t>: </a:t>
            </a:r>
            <a:r>
              <a:rPr lang="en-US" sz="4400" dirty="0" err="1" smtClean="0"/>
              <a:t>Erkeklik</a:t>
            </a:r>
            <a:r>
              <a:rPr lang="en-US" sz="4400" dirty="0" smtClean="0"/>
              <a:t> her zaman </a:t>
            </a:r>
            <a:r>
              <a:rPr lang="en-US" sz="4400" dirty="0" err="1" smtClean="0"/>
              <a:t>bir</a:t>
            </a:r>
            <a:r>
              <a:rPr lang="en-US" sz="4400" dirty="0" smtClean="0"/>
              <a:t> </a:t>
            </a:r>
            <a:r>
              <a:rPr lang="en-US" sz="4400" dirty="0" err="1" smtClean="0"/>
              <a:t>kriz</a:t>
            </a:r>
            <a:r>
              <a:rPr lang="en-US" sz="4400" dirty="0" smtClean="0"/>
              <a:t> </a:t>
            </a:r>
            <a:r>
              <a:rPr lang="en-US" sz="4400" dirty="0" err="1" smtClean="0"/>
              <a:t>olarak</a:t>
            </a:r>
            <a:r>
              <a:rPr lang="en-US" sz="4400" dirty="0" smtClean="0"/>
              <a:t> </a:t>
            </a:r>
            <a:r>
              <a:rPr lang="en-US" sz="4400" smtClean="0"/>
              <a:t>deneyimlenir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2363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Erkeklik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nedir</a:t>
            </a:r>
            <a:r>
              <a:rPr lang="en-US" b="1" dirty="0" smtClean="0">
                <a:latin typeface="+mn-lt"/>
              </a:rPr>
              <a:t>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Özcü</a:t>
            </a:r>
            <a:r>
              <a:rPr lang="en-US" sz="4400" dirty="0" smtClean="0"/>
              <a:t> </a:t>
            </a:r>
            <a:r>
              <a:rPr lang="en-US" sz="4400" dirty="0" err="1" smtClean="0"/>
              <a:t>tanımlar</a:t>
            </a:r>
            <a:endParaRPr lang="en-US" sz="4400" dirty="0" smtClean="0"/>
          </a:p>
          <a:p>
            <a:pPr lvl="1"/>
            <a:r>
              <a:rPr lang="en-US" sz="4000" dirty="0" err="1" smtClean="0"/>
              <a:t>Biyolojii</a:t>
            </a:r>
            <a:r>
              <a:rPr lang="en-US" sz="4000" dirty="0" smtClean="0"/>
              <a:t> </a:t>
            </a:r>
            <a:r>
              <a:rPr lang="en-US" sz="4000" dirty="0" err="1" smtClean="0"/>
              <a:t>cevap</a:t>
            </a:r>
            <a:r>
              <a:rPr lang="en-US" sz="4000" dirty="0" smtClean="0"/>
              <a:t> </a:t>
            </a:r>
            <a:r>
              <a:rPr lang="en-US" sz="4000" dirty="0" err="1" smtClean="0"/>
              <a:t>mı</a:t>
            </a:r>
            <a:r>
              <a:rPr lang="en-US" sz="4000" dirty="0" smtClean="0"/>
              <a:t>? </a:t>
            </a:r>
            <a:r>
              <a:rPr lang="en-US" sz="3600" dirty="0" err="1" smtClean="0"/>
              <a:t>Üreme</a:t>
            </a:r>
            <a:r>
              <a:rPr lang="en-US" sz="3600" dirty="0" smtClean="0"/>
              <a:t> </a:t>
            </a:r>
            <a:r>
              <a:rPr lang="en-US" sz="3600" dirty="0" err="1" smtClean="0"/>
              <a:t>organları</a:t>
            </a:r>
            <a:r>
              <a:rPr lang="en-US" sz="3600" dirty="0" smtClean="0"/>
              <a:t>, </a:t>
            </a:r>
            <a:r>
              <a:rPr lang="en-US" sz="3600" dirty="0" err="1" smtClean="0"/>
              <a:t>genler</a:t>
            </a:r>
            <a:r>
              <a:rPr lang="en-US" sz="3600" dirty="0" smtClean="0"/>
              <a:t>, </a:t>
            </a:r>
            <a:r>
              <a:rPr lang="en-US" sz="3600" dirty="0" err="1" smtClean="0"/>
              <a:t>hormonlar</a:t>
            </a:r>
            <a:r>
              <a:rPr lang="en-US" sz="3600" dirty="0" smtClean="0"/>
              <a:t>?</a:t>
            </a:r>
          </a:p>
          <a:p>
            <a:pPr lvl="2"/>
            <a:endParaRPr lang="en-US" sz="2800" dirty="0"/>
          </a:p>
          <a:p>
            <a:pPr lvl="1"/>
            <a:r>
              <a:rPr lang="en-US" sz="3600" dirty="0" err="1" smtClean="0"/>
              <a:t>Tarihsiz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evrensel</a:t>
            </a:r>
            <a:r>
              <a:rPr lang="en-US" sz="3600" dirty="0" smtClean="0"/>
              <a:t> </a:t>
            </a:r>
            <a:r>
              <a:rPr lang="en-US" sz="3600" dirty="0" err="1" smtClean="0"/>
              <a:t>erkeklik</a:t>
            </a:r>
            <a:r>
              <a:rPr lang="en-US" sz="3600" dirty="0" smtClean="0"/>
              <a:t> </a:t>
            </a:r>
            <a:r>
              <a:rPr lang="en-US" sz="3600" dirty="0" err="1" smtClean="0"/>
              <a:t>kurguları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Erkeklik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nedir</a:t>
            </a:r>
            <a:r>
              <a:rPr lang="en-US" b="1" dirty="0" smtClean="0">
                <a:latin typeface="+mn-lt"/>
              </a:rPr>
              <a:t>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2406"/>
          </a:xfrm>
        </p:spPr>
        <p:txBody>
          <a:bodyPr>
            <a:normAutofit/>
          </a:bodyPr>
          <a:lstStyle/>
          <a:p>
            <a:r>
              <a:rPr lang="en-US" sz="4400" dirty="0" err="1"/>
              <a:t>İkili</a:t>
            </a:r>
            <a:r>
              <a:rPr lang="en-US" sz="4400" dirty="0"/>
              <a:t> </a:t>
            </a:r>
            <a:r>
              <a:rPr lang="en-US" sz="4400" dirty="0" err="1"/>
              <a:t>cinsiyet</a:t>
            </a:r>
            <a:r>
              <a:rPr lang="en-US" sz="4400" dirty="0"/>
              <a:t> </a:t>
            </a:r>
            <a:r>
              <a:rPr lang="en-US" sz="4400" dirty="0" err="1" smtClean="0"/>
              <a:t>sisteminde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kadınlığın</a:t>
            </a:r>
            <a:r>
              <a:rPr lang="en-US" sz="4400" dirty="0" smtClean="0"/>
              <a:t> </a:t>
            </a:r>
            <a:r>
              <a:rPr lang="en-US" sz="4400" dirty="0" err="1" smtClean="0"/>
              <a:t>zıddı</a:t>
            </a:r>
            <a:endParaRPr lang="en-US" sz="4400" dirty="0"/>
          </a:p>
          <a:p>
            <a:r>
              <a:rPr lang="en-US" sz="4400" dirty="0" err="1" smtClean="0"/>
              <a:t>Kadınlığın</a:t>
            </a:r>
            <a:r>
              <a:rPr lang="en-US" sz="4400" dirty="0" smtClean="0"/>
              <a:t> </a:t>
            </a:r>
            <a:r>
              <a:rPr lang="en-US" sz="4400" dirty="0" err="1" smtClean="0"/>
              <a:t>olumsuzlaması</a:t>
            </a:r>
            <a:r>
              <a:rPr lang="en-US" sz="4400" dirty="0" smtClean="0"/>
              <a:t> </a:t>
            </a:r>
            <a:r>
              <a:rPr lang="en-US" sz="4400" dirty="0" err="1" smtClean="0"/>
              <a:t>olarak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erkeklik</a:t>
            </a:r>
            <a:endParaRPr lang="en-US" sz="4400" dirty="0" smtClean="0"/>
          </a:p>
          <a:p>
            <a:pPr lvl="2"/>
            <a:r>
              <a:rPr lang="en-US" sz="4000" dirty="0" smtClean="0"/>
              <a:t>Freud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Ödipal</a:t>
            </a:r>
            <a:r>
              <a:rPr lang="en-US" sz="4000" dirty="0"/>
              <a:t> </a:t>
            </a:r>
            <a:r>
              <a:rPr lang="en-US" sz="4000" dirty="0" err="1"/>
              <a:t>Kaçış</a:t>
            </a:r>
            <a:endParaRPr lang="en-US" sz="4000" dirty="0"/>
          </a:p>
          <a:p>
            <a:pPr lvl="3"/>
            <a:r>
              <a:rPr lang="en-US" sz="3600" dirty="0" err="1"/>
              <a:t>Babayla</a:t>
            </a:r>
            <a:r>
              <a:rPr lang="en-US" sz="3600" dirty="0"/>
              <a:t> </a:t>
            </a:r>
            <a:r>
              <a:rPr lang="en-US" sz="3600" dirty="0" err="1"/>
              <a:t>özdeşleşme</a:t>
            </a:r>
            <a:r>
              <a:rPr lang="en-US" sz="3600" dirty="0"/>
              <a:t>, </a:t>
            </a:r>
            <a:r>
              <a:rPr lang="en-US" sz="3600" dirty="0" err="1"/>
              <a:t>anneden</a:t>
            </a:r>
            <a:r>
              <a:rPr lang="en-US" sz="3600" dirty="0"/>
              <a:t> </a:t>
            </a:r>
            <a:r>
              <a:rPr lang="en-US" sz="3600" dirty="0" err="1"/>
              <a:t>kaçış</a:t>
            </a:r>
            <a:endParaRPr lang="en-US" sz="3600" dirty="0"/>
          </a:p>
          <a:p>
            <a:pPr lvl="3"/>
            <a:r>
              <a:rPr lang="en-US" sz="3600" dirty="0" err="1"/>
              <a:t>Erkekliğin</a:t>
            </a:r>
            <a:r>
              <a:rPr lang="en-US" sz="3600" dirty="0"/>
              <a:t> </a:t>
            </a:r>
            <a:r>
              <a:rPr lang="en-US" sz="3600" dirty="0" err="1" smtClean="0"/>
              <a:t>kırılganlığı</a:t>
            </a:r>
            <a:endParaRPr lang="en-US" sz="3600" dirty="0"/>
          </a:p>
          <a:p>
            <a:r>
              <a:rPr lang="en-US" sz="4600" dirty="0" err="1" smtClean="0"/>
              <a:t>Ötekileştirilen</a:t>
            </a:r>
            <a:r>
              <a:rPr lang="en-US" sz="4600" dirty="0" smtClean="0"/>
              <a:t> </a:t>
            </a:r>
            <a:r>
              <a:rPr lang="en-US" sz="4600" dirty="0" err="1" smtClean="0"/>
              <a:t>erkekliklerin</a:t>
            </a:r>
            <a:r>
              <a:rPr lang="en-US" sz="4600" dirty="0" smtClean="0"/>
              <a:t> </a:t>
            </a:r>
            <a:r>
              <a:rPr lang="en-US" sz="4600" dirty="0" err="1" smtClean="0"/>
              <a:t>olumsuzlaması</a:t>
            </a:r>
            <a:endParaRPr lang="en-US" sz="4600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890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Erkeklik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nedir</a:t>
            </a:r>
            <a:r>
              <a:rPr lang="en-US" b="1" dirty="0" smtClean="0">
                <a:latin typeface="+mn-lt"/>
              </a:rPr>
              <a:t>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22763"/>
          </a:xfrm>
        </p:spPr>
        <p:txBody>
          <a:bodyPr>
            <a:normAutofit/>
          </a:bodyPr>
          <a:lstStyle/>
          <a:p>
            <a:r>
              <a:rPr lang="tr-TR" sz="4400" dirty="0"/>
              <a:t>P</a:t>
            </a:r>
            <a:r>
              <a:rPr lang="tr-TR" sz="4400" dirty="0" smtClean="0"/>
              <a:t>ozitivist</a:t>
            </a:r>
            <a:r>
              <a:rPr lang="tr-TR" sz="4400" dirty="0"/>
              <a:t>, normatif ve semiyotik tanımlamalar </a:t>
            </a:r>
            <a:r>
              <a:rPr lang="tr-TR" sz="4400" dirty="0" smtClean="0"/>
              <a:t>(</a:t>
            </a:r>
            <a:r>
              <a:rPr lang="tr-TR" sz="4400" dirty="0" err="1" smtClean="0"/>
              <a:t>Nagel</a:t>
            </a:r>
            <a:r>
              <a:rPr lang="tr-TR" sz="4400" dirty="0" smtClean="0"/>
              <a:t>)</a:t>
            </a:r>
          </a:p>
          <a:p>
            <a:pPr lvl="1"/>
            <a:r>
              <a:rPr lang="tr-TR" sz="4000" dirty="0" smtClean="0"/>
              <a:t> </a:t>
            </a:r>
            <a:r>
              <a:rPr lang="tr-TR" sz="4000" dirty="0"/>
              <a:t>Pozitivist </a:t>
            </a:r>
            <a:r>
              <a:rPr lang="tr-TR" sz="4000" dirty="0" smtClean="0"/>
              <a:t>tanımlar: Verilere dayalı, </a:t>
            </a:r>
            <a:r>
              <a:rPr lang="tr-TR" sz="4000" dirty="0" err="1" smtClean="0"/>
              <a:t>genellenemez</a:t>
            </a:r>
            <a:r>
              <a:rPr lang="tr-TR" sz="4000" dirty="0" smtClean="0"/>
              <a:t>, </a:t>
            </a:r>
            <a:r>
              <a:rPr lang="tr-TR" sz="4000" dirty="0" err="1" smtClean="0"/>
              <a:t>totolojik</a:t>
            </a:r>
            <a:endParaRPr lang="tr-TR" sz="4000" dirty="0" smtClean="0"/>
          </a:p>
          <a:p>
            <a:pPr lvl="1"/>
            <a:r>
              <a:rPr lang="tr-TR" sz="4000" dirty="0"/>
              <a:t> </a:t>
            </a:r>
            <a:r>
              <a:rPr lang="tr-TR" sz="4000" dirty="0" smtClean="0"/>
              <a:t>Normatif: Erkeksi idealler. </a:t>
            </a:r>
          </a:p>
          <a:p>
            <a:pPr lvl="1"/>
            <a:r>
              <a:rPr lang="tr-TR" sz="4000" dirty="0" smtClean="0"/>
              <a:t>Semiyotik: Kültürel anlamlar, simgeler </a:t>
            </a:r>
            <a:r>
              <a:rPr lang="tr-TR" sz="4000" dirty="0"/>
              <a:t>ve </a:t>
            </a:r>
            <a:r>
              <a:rPr lang="tr-TR" sz="4000" dirty="0" smtClean="0"/>
              <a:t>söylemler.</a:t>
            </a:r>
            <a:r>
              <a:rPr lang="tr-TR" sz="4400" dirty="0"/>
              <a:t> 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Erkek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Hareketleri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4669895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Erkeklik</a:t>
            </a:r>
            <a:r>
              <a:rPr lang="en-US" sz="4400" dirty="0" smtClean="0"/>
              <a:t> </a:t>
            </a:r>
            <a:r>
              <a:rPr lang="en-US" sz="4400" dirty="0" err="1" smtClean="0"/>
              <a:t>tanımları</a:t>
            </a:r>
            <a:r>
              <a:rPr lang="en-US" sz="4400" dirty="0" smtClean="0"/>
              <a:t> </a:t>
            </a:r>
            <a:r>
              <a:rPr lang="en-US" sz="4400" dirty="0" err="1" smtClean="0"/>
              <a:t>kadar</a:t>
            </a:r>
            <a:r>
              <a:rPr lang="en-US" sz="4400" dirty="0" smtClean="0"/>
              <a:t> </a:t>
            </a:r>
            <a:r>
              <a:rPr lang="en-US" sz="4400" dirty="0" err="1" smtClean="0"/>
              <a:t>çeşitli</a:t>
            </a:r>
            <a:endParaRPr lang="en-US" sz="4400" dirty="0" smtClean="0"/>
          </a:p>
          <a:p>
            <a:endParaRPr lang="en-US" sz="4400" dirty="0"/>
          </a:p>
          <a:p>
            <a:pPr lvl="1"/>
            <a:r>
              <a:rPr lang="en-US" sz="4400" dirty="0" err="1" smtClean="0"/>
              <a:t>Mitos</a:t>
            </a:r>
            <a:r>
              <a:rPr lang="en-US" sz="4400" dirty="0" smtClean="0"/>
              <a:t> </a:t>
            </a:r>
            <a:r>
              <a:rPr lang="en-US" sz="4400" dirty="0" err="1" smtClean="0"/>
              <a:t>inşacı</a:t>
            </a:r>
            <a:endParaRPr lang="en-US" sz="4400" dirty="0" smtClean="0"/>
          </a:p>
          <a:p>
            <a:pPr lvl="1"/>
            <a:r>
              <a:rPr lang="en-US" sz="4400" dirty="0" smtClean="0"/>
              <a:t>‘</a:t>
            </a:r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hakları</a:t>
            </a:r>
            <a:r>
              <a:rPr lang="en-US" sz="4400" dirty="0" smtClean="0"/>
              <a:t>’ </a:t>
            </a:r>
            <a:r>
              <a:rPr lang="en-US" sz="4400" dirty="0" err="1" smtClean="0"/>
              <a:t>hareketi</a:t>
            </a:r>
            <a:endParaRPr lang="en-US" sz="4400" dirty="0" smtClean="0"/>
          </a:p>
          <a:p>
            <a:pPr lvl="1"/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özgürleşmesi</a:t>
            </a:r>
            <a:r>
              <a:rPr lang="en-US" sz="4400" dirty="0" smtClean="0"/>
              <a:t> </a:t>
            </a:r>
            <a:r>
              <a:rPr lang="en-US" sz="4400" dirty="0" err="1" smtClean="0"/>
              <a:t>hareketi</a:t>
            </a:r>
            <a:endParaRPr lang="en-US" sz="4400" dirty="0" smtClean="0"/>
          </a:p>
          <a:p>
            <a:pPr lvl="1"/>
            <a:r>
              <a:rPr lang="en-US" sz="4400" dirty="0" smtClean="0"/>
              <a:t>Pro-</a:t>
            </a:r>
            <a:r>
              <a:rPr lang="en-US" sz="4400" dirty="0" err="1" smtClean="0"/>
              <a:t>feminizm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Erkeklik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Çalışmaları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Kabaca</a:t>
            </a:r>
            <a:r>
              <a:rPr lang="en-US" sz="4400" dirty="0" smtClean="0"/>
              <a:t> </a:t>
            </a:r>
            <a:r>
              <a:rPr lang="en-US" sz="4400" dirty="0" err="1" smtClean="0"/>
              <a:t>üç</a:t>
            </a:r>
            <a:r>
              <a:rPr lang="en-US" sz="4400" dirty="0" smtClean="0"/>
              <a:t> </a:t>
            </a:r>
            <a:r>
              <a:rPr lang="en-US" sz="4400" dirty="0" err="1" smtClean="0"/>
              <a:t>dalga</a:t>
            </a:r>
            <a:endParaRPr lang="en-US" sz="4400" dirty="0" smtClean="0"/>
          </a:p>
          <a:p>
            <a:endParaRPr lang="en-US" sz="4400" dirty="0" smtClean="0"/>
          </a:p>
          <a:p>
            <a:pPr lvl="1"/>
            <a:r>
              <a:rPr lang="en-US" sz="4000" dirty="0" err="1" smtClean="0"/>
              <a:t>Erkekliğin</a:t>
            </a:r>
            <a:r>
              <a:rPr lang="en-US" sz="4000" dirty="0" smtClean="0"/>
              <a:t> </a:t>
            </a:r>
            <a:r>
              <a:rPr lang="en-US" sz="4000" dirty="0" err="1" smtClean="0"/>
              <a:t>toplumsal</a:t>
            </a:r>
            <a:r>
              <a:rPr lang="en-US" sz="4000" dirty="0" smtClean="0"/>
              <a:t> </a:t>
            </a:r>
            <a:r>
              <a:rPr lang="en-US" sz="4000" dirty="0" err="1" smtClean="0"/>
              <a:t>inşası</a:t>
            </a:r>
            <a:endParaRPr lang="en-US" sz="4000" dirty="0" smtClean="0"/>
          </a:p>
          <a:p>
            <a:pPr lvl="1"/>
            <a:r>
              <a:rPr lang="en-US" sz="4000" dirty="0" err="1" smtClean="0"/>
              <a:t>Tekil</a:t>
            </a:r>
            <a:r>
              <a:rPr lang="en-US" sz="4000" dirty="0" smtClean="0"/>
              <a:t> </a:t>
            </a:r>
            <a:r>
              <a:rPr lang="en-US" sz="4000" dirty="0" err="1" smtClean="0"/>
              <a:t>erkeklik</a:t>
            </a:r>
            <a:r>
              <a:rPr lang="en-US" sz="4000" dirty="0" smtClean="0"/>
              <a:t> </a:t>
            </a:r>
            <a:r>
              <a:rPr lang="en-US" sz="4000" dirty="0" err="1" smtClean="0"/>
              <a:t>modellerinin</a:t>
            </a:r>
            <a:r>
              <a:rPr lang="en-US" sz="4000" dirty="0" smtClean="0"/>
              <a:t> </a:t>
            </a:r>
            <a:r>
              <a:rPr lang="en-US" sz="4000" dirty="0" err="1" smtClean="0"/>
              <a:t>sorgulanması</a:t>
            </a:r>
            <a:r>
              <a:rPr lang="en-US" sz="4000" dirty="0" smtClean="0"/>
              <a:t> (R. W. Connell)</a:t>
            </a:r>
          </a:p>
          <a:p>
            <a:pPr lvl="1"/>
            <a:r>
              <a:rPr lang="en-US" sz="4000" dirty="0" err="1" smtClean="0"/>
              <a:t>Performans</a:t>
            </a:r>
            <a:r>
              <a:rPr lang="en-US" sz="4000" dirty="0" smtClean="0"/>
              <a:t> </a:t>
            </a:r>
            <a:r>
              <a:rPr lang="en-US" sz="4000" dirty="0" err="1" smtClean="0"/>
              <a:t>olarak</a:t>
            </a:r>
            <a:r>
              <a:rPr lang="en-US" sz="4000" dirty="0" smtClean="0"/>
              <a:t> </a:t>
            </a:r>
            <a:r>
              <a:rPr lang="en-US" sz="4000" dirty="0" err="1" smtClean="0"/>
              <a:t>erkeklik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+mn-lt"/>
              </a:rPr>
              <a:t>Connell -  </a:t>
            </a:r>
            <a:r>
              <a:rPr lang="en-US" sz="4800" b="1" dirty="0" err="1" smtClean="0">
                <a:latin typeface="+mn-lt"/>
              </a:rPr>
              <a:t>Hegemonik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Erkeklik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err="1" smtClean="0"/>
              <a:t>Hegemonya</a:t>
            </a:r>
            <a:r>
              <a:rPr lang="en-US" sz="4400" dirty="0" smtClean="0"/>
              <a:t> </a:t>
            </a:r>
            <a:r>
              <a:rPr lang="en-US" sz="4400" dirty="0" err="1" smtClean="0"/>
              <a:t>kavramı</a:t>
            </a:r>
            <a:r>
              <a:rPr lang="en-US" sz="4400" dirty="0" smtClean="0"/>
              <a:t>. </a:t>
            </a:r>
            <a:r>
              <a:rPr lang="en-US" sz="4400" dirty="0" err="1" smtClean="0"/>
              <a:t>Connell’ın</a:t>
            </a:r>
            <a:r>
              <a:rPr lang="en-US" sz="4400" dirty="0" smtClean="0"/>
              <a:t> </a:t>
            </a:r>
            <a:r>
              <a:rPr lang="en-US" sz="4400" dirty="0" err="1" smtClean="0"/>
              <a:t>tanımı</a:t>
            </a:r>
            <a:r>
              <a:rPr lang="en-US" sz="4400" dirty="0" smtClean="0"/>
              <a:t>: ‘</a:t>
            </a:r>
            <a:r>
              <a:rPr lang="tr-TR" sz="4400" dirty="0" smtClean="0"/>
              <a:t>acımasız </a:t>
            </a:r>
            <a:r>
              <a:rPr lang="tr-TR" sz="4400" dirty="0"/>
              <a:t>iktidar çekişmelerinin ötesine geçerek özel yaşamın ve kültürel süreçlerin örgütlenmesine sızan bir toplumsal güç oyununda kazanılan toplumsal </a:t>
            </a:r>
            <a:r>
              <a:rPr lang="tr-TR" sz="4400" dirty="0" smtClean="0"/>
              <a:t>üstünlüktür.’</a:t>
            </a:r>
            <a:r>
              <a:rPr lang="en-US" sz="4400" dirty="0" smtClean="0"/>
              <a:t> </a:t>
            </a:r>
            <a:endParaRPr lang="en-US" sz="4400" dirty="0" smtClean="0"/>
          </a:p>
          <a:p>
            <a:r>
              <a:rPr lang="en-US" sz="4400" dirty="0" err="1" smtClean="0"/>
              <a:t>Erkekliğin</a:t>
            </a:r>
            <a:r>
              <a:rPr lang="en-US" sz="4400" dirty="0" smtClean="0"/>
              <a:t> </a:t>
            </a:r>
            <a:r>
              <a:rPr lang="en-US" sz="4400" dirty="0" err="1" smtClean="0"/>
              <a:t>tek</a:t>
            </a:r>
            <a:r>
              <a:rPr lang="en-US" sz="4400" dirty="0" smtClean="0"/>
              <a:t> </a:t>
            </a:r>
            <a:r>
              <a:rPr lang="en-US" sz="4400" dirty="0" err="1" smtClean="0"/>
              <a:t>bir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erkeklik</a:t>
            </a:r>
            <a:r>
              <a:rPr lang="en-US" sz="4400" dirty="0" smtClean="0"/>
              <a:t> </a:t>
            </a:r>
            <a:r>
              <a:rPr lang="en-US" sz="4400" dirty="0" err="1" smtClean="0"/>
              <a:t>biçimi</a:t>
            </a:r>
            <a:r>
              <a:rPr lang="en-US" sz="4400" dirty="0" smtClean="0"/>
              <a:t> </a:t>
            </a:r>
            <a:r>
              <a:rPr lang="en-US" sz="4400" dirty="0" err="1" smtClean="0"/>
              <a:t>üzerinden</a:t>
            </a:r>
            <a:r>
              <a:rPr lang="en-US" sz="4400" dirty="0" smtClean="0"/>
              <a:t> </a:t>
            </a:r>
            <a:r>
              <a:rPr lang="en-US" sz="4400" dirty="0" err="1" smtClean="0"/>
              <a:t>temsili</a:t>
            </a:r>
            <a:r>
              <a:rPr lang="en-US" sz="4400" dirty="0" smtClean="0"/>
              <a:t> </a:t>
            </a:r>
            <a:r>
              <a:rPr lang="en-US" sz="4400" dirty="0" err="1" smtClean="0"/>
              <a:t>hegemonik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erkekliğin</a:t>
            </a:r>
            <a:r>
              <a:rPr lang="en-US" sz="4400" dirty="0" smtClean="0"/>
              <a:t> </a:t>
            </a:r>
            <a:r>
              <a:rPr lang="en-US" sz="4400" dirty="0" err="1" smtClean="0"/>
              <a:t>başarısıdır</a:t>
            </a:r>
            <a:endParaRPr lang="en-US" sz="4400" dirty="0" smtClean="0"/>
          </a:p>
          <a:p>
            <a:pPr marL="0" indent="0">
              <a:buNone/>
            </a:pP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Connell -  </a:t>
            </a:r>
            <a:r>
              <a:rPr lang="en-US" b="1" dirty="0" err="1">
                <a:latin typeface="+mn-lt"/>
              </a:rPr>
              <a:t>Hegemonik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Erkeklik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9600"/>
            <a:ext cx="10515600" cy="4572000"/>
          </a:xfrm>
        </p:spPr>
        <p:txBody>
          <a:bodyPr>
            <a:noAutofit/>
          </a:bodyPr>
          <a:lstStyle/>
          <a:p>
            <a:r>
              <a:rPr lang="en-US" sz="4200" dirty="0" smtClean="0"/>
              <a:t>Irk</a:t>
            </a:r>
            <a:r>
              <a:rPr lang="en-US" sz="4200" dirty="0"/>
              <a:t>, </a:t>
            </a:r>
            <a:r>
              <a:rPr lang="en-US" sz="4200" dirty="0" err="1"/>
              <a:t>sınıf</a:t>
            </a:r>
            <a:r>
              <a:rPr lang="en-US" sz="4200" dirty="0"/>
              <a:t>, </a:t>
            </a:r>
            <a:r>
              <a:rPr lang="en-US" sz="4200" dirty="0" err="1"/>
              <a:t>cinsel</a:t>
            </a:r>
            <a:r>
              <a:rPr lang="en-US" sz="4200" dirty="0"/>
              <a:t> </a:t>
            </a:r>
            <a:r>
              <a:rPr lang="en-US" sz="4200" dirty="0" err="1"/>
              <a:t>yönelim</a:t>
            </a:r>
            <a:endParaRPr lang="en-US" sz="4200" dirty="0"/>
          </a:p>
          <a:p>
            <a:r>
              <a:rPr lang="en-US" sz="4200" dirty="0" err="1"/>
              <a:t>Farklı</a:t>
            </a:r>
            <a:r>
              <a:rPr lang="en-US" sz="4200" dirty="0"/>
              <a:t> </a:t>
            </a:r>
            <a:r>
              <a:rPr lang="en-US" sz="4200" dirty="0" err="1"/>
              <a:t>erkekliklerin</a:t>
            </a:r>
            <a:r>
              <a:rPr lang="en-US" sz="4200" dirty="0"/>
              <a:t> </a:t>
            </a:r>
            <a:r>
              <a:rPr lang="en-US" sz="4200" dirty="0" err="1"/>
              <a:t>birbirleriyle</a:t>
            </a:r>
            <a:r>
              <a:rPr lang="en-US" sz="4200" dirty="0"/>
              <a:t> </a:t>
            </a:r>
            <a:r>
              <a:rPr lang="en-US" sz="4200" dirty="0" err="1" smtClean="0"/>
              <a:t>ilişkilenmesi</a:t>
            </a:r>
            <a:endParaRPr lang="en-US" sz="4200" dirty="0" smtClean="0"/>
          </a:p>
          <a:p>
            <a:pPr lvl="1"/>
            <a:r>
              <a:rPr lang="en-US" sz="4200" dirty="0" err="1" smtClean="0"/>
              <a:t>Hegemonik</a:t>
            </a:r>
            <a:r>
              <a:rPr lang="en-US" sz="4200" dirty="0" smtClean="0"/>
              <a:t> </a:t>
            </a:r>
            <a:r>
              <a:rPr lang="en-US" sz="4200" dirty="0" err="1" smtClean="0"/>
              <a:t>erkeklik</a:t>
            </a:r>
            <a:r>
              <a:rPr lang="en-US" sz="4200" dirty="0" smtClean="0"/>
              <a:t> </a:t>
            </a:r>
            <a:r>
              <a:rPr lang="en-US" sz="4200" dirty="0" err="1" smtClean="0"/>
              <a:t>ve</a:t>
            </a:r>
            <a:r>
              <a:rPr lang="en-US" sz="4200" dirty="0" smtClean="0"/>
              <a:t> </a:t>
            </a:r>
            <a:r>
              <a:rPr lang="en-US" sz="4200" dirty="0" err="1" smtClean="0"/>
              <a:t>diğer</a:t>
            </a:r>
            <a:r>
              <a:rPr lang="en-US" sz="4200" dirty="0" smtClean="0"/>
              <a:t> </a:t>
            </a:r>
            <a:r>
              <a:rPr lang="en-US" sz="4200" dirty="0" err="1" smtClean="0"/>
              <a:t>erkekliklerin</a:t>
            </a:r>
            <a:r>
              <a:rPr lang="en-US" sz="4200" dirty="0" smtClean="0"/>
              <a:t> </a:t>
            </a:r>
            <a:r>
              <a:rPr lang="en-US" sz="4200" dirty="0" err="1" smtClean="0"/>
              <a:t>rızası</a:t>
            </a:r>
            <a:endParaRPr lang="en-US" sz="4200" dirty="0" smtClean="0"/>
          </a:p>
          <a:p>
            <a:r>
              <a:rPr lang="en-US" sz="4200" dirty="0" err="1" smtClean="0"/>
              <a:t>Hegemonik</a:t>
            </a:r>
            <a:r>
              <a:rPr lang="en-US" sz="4200" dirty="0" smtClean="0"/>
              <a:t> </a:t>
            </a:r>
            <a:r>
              <a:rPr lang="en-US" sz="4200" dirty="0" err="1" smtClean="0"/>
              <a:t>erkekliğin</a:t>
            </a:r>
            <a:r>
              <a:rPr lang="en-US" sz="4200" dirty="0" smtClean="0"/>
              <a:t> </a:t>
            </a:r>
            <a:r>
              <a:rPr lang="en-US" sz="4200" dirty="0" err="1" smtClean="0"/>
              <a:t>tarihsel</a:t>
            </a:r>
            <a:r>
              <a:rPr lang="en-US" sz="4200" dirty="0" smtClean="0"/>
              <a:t> </a:t>
            </a:r>
            <a:r>
              <a:rPr lang="en-US" sz="4200" dirty="0" err="1" smtClean="0"/>
              <a:t>dönüşümü</a:t>
            </a:r>
            <a:endParaRPr lang="en-US" sz="4200" dirty="0" smtClean="0"/>
          </a:p>
          <a:p>
            <a:r>
              <a:rPr lang="en-US" sz="4200" dirty="0" err="1" smtClean="0"/>
              <a:t>Hegemonik</a:t>
            </a:r>
            <a:r>
              <a:rPr lang="en-US" sz="4200" dirty="0" smtClean="0"/>
              <a:t> </a:t>
            </a:r>
            <a:r>
              <a:rPr lang="en-US" sz="4200" dirty="0" err="1" smtClean="0"/>
              <a:t>erkeklik</a:t>
            </a:r>
            <a:r>
              <a:rPr lang="en-US" sz="4200" dirty="0" smtClean="0"/>
              <a:t> </a:t>
            </a:r>
            <a:r>
              <a:rPr lang="en-US" sz="4200" dirty="0" err="1" smtClean="0"/>
              <a:t>kavramına</a:t>
            </a:r>
            <a:r>
              <a:rPr lang="en-US" sz="4200" dirty="0" smtClean="0"/>
              <a:t> </a:t>
            </a:r>
            <a:r>
              <a:rPr lang="en-US" sz="4200" dirty="0" err="1" smtClean="0"/>
              <a:t>yönelik</a:t>
            </a:r>
            <a:r>
              <a:rPr lang="en-US" sz="4200" dirty="0" smtClean="0"/>
              <a:t> </a:t>
            </a:r>
            <a:r>
              <a:rPr lang="en-US" sz="4200" dirty="0" err="1" smtClean="0"/>
              <a:t>eleştiriler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Eştoplumsallık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ve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E</a:t>
            </a:r>
            <a:r>
              <a:rPr lang="en-US" sz="5400" b="1" dirty="0" err="1" smtClean="0">
                <a:latin typeface="+mn-lt"/>
              </a:rPr>
              <a:t>rkeklik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165"/>
            <a:ext cx="10515600" cy="457475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4800" dirty="0" err="1" smtClean="0"/>
              <a:t>Hegemonik</a:t>
            </a:r>
            <a:r>
              <a:rPr lang="en-US" sz="4800" dirty="0" smtClean="0"/>
              <a:t> </a:t>
            </a:r>
            <a:r>
              <a:rPr lang="en-US" sz="4800" dirty="0" err="1" smtClean="0"/>
              <a:t>erkeklik</a:t>
            </a:r>
            <a:r>
              <a:rPr lang="en-US" sz="4800" dirty="0" smtClean="0"/>
              <a:t> </a:t>
            </a:r>
            <a:r>
              <a:rPr lang="en-US" sz="4800" dirty="0" err="1" smtClean="0"/>
              <a:t>değerlerinin</a:t>
            </a:r>
            <a:r>
              <a:rPr lang="en-US" sz="4800" dirty="0" smtClean="0"/>
              <a:t> </a:t>
            </a:r>
            <a:r>
              <a:rPr lang="en-US" sz="4800" dirty="0" err="1" smtClean="0"/>
              <a:t>benimsenmesi</a:t>
            </a:r>
            <a:endParaRPr lang="en-US" sz="4800" dirty="0" smtClean="0"/>
          </a:p>
          <a:p>
            <a:pPr fontAlgn="base"/>
            <a:r>
              <a:rPr lang="en-US" sz="4800" dirty="0" err="1" smtClean="0"/>
              <a:t>Farklı</a:t>
            </a:r>
            <a:r>
              <a:rPr lang="en-US" sz="4800" dirty="0" smtClean="0"/>
              <a:t> </a:t>
            </a:r>
            <a:r>
              <a:rPr lang="en-US" sz="4800" dirty="0" err="1" smtClean="0"/>
              <a:t>erkeklikler</a:t>
            </a:r>
            <a:r>
              <a:rPr lang="en-US" sz="4800" dirty="0" smtClean="0"/>
              <a:t> </a:t>
            </a:r>
            <a:r>
              <a:rPr lang="en-US" sz="4800" dirty="0" err="1" smtClean="0"/>
              <a:t>arası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ilişkilerin</a:t>
            </a:r>
            <a:r>
              <a:rPr lang="en-US" sz="4800" dirty="0" smtClean="0"/>
              <a:t> </a:t>
            </a:r>
            <a:r>
              <a:rPr lang="en-US" sz="4800" dirty="0" err="1" smtClean="0"/>
              <a:t>düzenlenmesi</a:t>
            </a:r>
            <a:endParaRPr lang="en-US" sz="4800" dirty="0"/>
          </a:p>
          <a:p>
            <a:pPr fontAlgn="base"/>
            <a:r>
              <a:rPr lang="en-US" sz="4800" dirty="0" err="1" smtClean="0"/>
              <a:t>Homoerotik-homososyal</a:t>
            </a:r>
            <a:r>
              <a:rPr lang="en-US" sz="4800" dirty="0" smtClean="0"/>
              <a:t> </a:t>
            </a:r>
            <a:r>
              <a:rPr lang="en-US" sz="4800" dirty="0" err="1" smtClean="0"/>
              <a:t>süreklilik</a:t>
            </a:r>
            <a:r>
              <a:rPr lang="en-US" sz="4800" dirty="0" smtClean="0"/>
              <a:t> (Sedgwick)</a:t>
            </a:r>
            <a:r>
              <a:rPr lang="en-US" sz="5200" dirty="0" smtClean="0"/>
              <a:t>	</a:t>
            </a:r>
          </a:p>
          <a:p>
            <a:pPr lvl="1" fontAlgn="base"/>
            <a:r>
              <a:rPr lang="en-US" sz="3200" dirty="0" err="1" smtClean="0"/>
              <a:t>Homofobi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homoseksüel</a:t>
            </a:r>
            <a:r>
              <a:rPr lang="en-US" sz="3200" dirty="0" smtClean="0"/>
              <a:t> </a:t>
            </a:r>
            <a:r>
              <a:rPr lang="en-US" sz="3200" dirty="0" err="1" smtClean="0"/>
              <a:t>panik</a:t>
            </a:r>
            <a:endParaRPr lang="en-US" sz="3200" dirty="0"/>
          </a:p>
          <a:p>
            <a:pPr marL="0" indent="0" algn="just">
              <a:buNone/>
            </a:pPr>
            <a:r>
              <a:rPr lang="en-US" sz="4000" dirty="0"/>
              <a:t>	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i="1" dirty="0"/>
              <a:t>	</a:t>
            </a: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241</Words>
  <Application>Microsoft Macintosh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7.Hafta</vt:lpstr>
      <vt:lpstr>Erkeklik nedir?</vt:lpstr>
      <vt:lpstr>Erkeklik nedir?</vt:lpstr>
      <vt:lpstr>Erkeklik nedir?</vt:lpstr>
      <vt:lpstr>Erkek Hareketleri</vt:lpstr>
      <vt:lpstr>Erkeklik Çalışmaları</vt:lpstr>
      <vt:lpstr>Connell -  Hegemonik Erkeklik</vt:lpstr>
      <vt:lpstr>Connell -  Hegemonik Erkeklik</vt:lpstr>
      <vt:lpstr>Eştoplumsallık ve Erkeklik</vt:lpstr>
      <vt:lpstr>Erkeklik Krizi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149</cp:revision>
  <dcterms:created xsi:type="dcterms:W3CDTF">2019-05-22T16:15:54Z</dcterms:created>
  <dcterms:modified xsi:type="dcterms:W3CDTF">2019-05-24T14:43:41Z</dcterms:modified>
</cp:coreProperties>
</file>