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1"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0" d="100"/>
          <a:sy n="70" d="100"/>
        </p:scale>
        <p:origin x="-104" y="-6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D8BB6DE8-C7BE-894C-A290-AF630A935EC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43310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8BB6DE8-C7BE-894C-A290-AF630A935EC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3855939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8BB6DE8-C7BE-894C-A290-AF630A935EC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22736036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D8BB6DE8-C7BE-894C-A290-AF630A935EC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1683155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8BB6DE8-C7BE-894C-A290-AF630A935EC9}" type="datetimeFigureOut">
              <a:rPr lang="en-US" smtClean="0"/>
              <a:t>07/11/17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2320014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D8BB6DE8-C7BE-894C-A290-AF630A935EC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842882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D8BB6DE8-C7BE-894C-A290-AF630A935EC9}" type="datetimeFigureOut">
              <a:rPr lang="en-US" smtClean="0"/>
              <a:t>07/11/17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41088485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D8BB6DE8-C7BE-894C-A290-AF630A935EC9}" type="datetimeFigureOut">
              <a:rPr lang="en-US" smtClean="0"/>
              <a:t>07/11/17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1318896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BB6DE8-C7BE-894C-A290-AF630A935EC9}" type="datetimeFigureOut">
              <a:rPr lang="en-US" smtClean="0"/>
              <a:t>07/11/17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542904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8BB6DE8-C7BE-894C-A290-AF630A935EC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2399118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D8BB6DE8-C7BE-894C-A290-AF630A935EC9}" type="datetimeFigureOut">
              <a:rPr lang="en-US" smtClean="0"/>
              <a:t>07/11/17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DDC558-88B5-5045-B3D9-D749C18B9971}" type="slidenum">
              <a:rPr lang="en-US" smtClean="0"/>
              <a:t>‹#›</a:t>
            </a:fld>
            <a:endParaRPr lang="en-US"/>
          </a:p>
        </p:txBody>
      </p:sp>
    </p:spTree>
    <p:extLst>
      <p:ext uri="{BB962C8B-B14F-4D97-AF65-F5344CB8AC3E}">
        <p14:creationId xmlns:p14="http://schemas.microsoft.com/office/powerpoint/2010/main" val="132876051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BB6DE8-C7BE-894C-A290-AF630A935EC9}" type="datetimeFigureOut">
              <a:rPr lang="en-US" smtClean="0"/>
              <a:t>07/11/17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DDC558-88B5-5045-B3D9-D749C18B9971}" type="slidenum">
              <a:rPr lang="en-US" smtClean="0"/>
              <a:t>‹#›</a:t>
            </a:fld>
            <a:endParaRPr lang="en-US"/>
          </a:p>
        </p:txBody>
      </p:sp>
    </p:spTree>
    <p:extLst>
      <p:ext uri="{BB962C8B-B14F-4D97-AF65-F5344CB8AC3E}">
        <p14:creationId xmlns:p14="http://schemas.microsoft.com/office/powerpoint/2010/main" val="40800955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REHBERLİK YÖNETMELİK</a:t>
            </a:r>
            <a:endParaRPr lang="en-US" dirty="0"/>
          </a:p>
        </p:txBody>
      </p:sp>
      <p:sp>
        <p:nvSpPr>
          <p:cNvPr id="3" name="Subtitle 2"/>
          <p:cNvSpPr>
            <a:spLocks noGrp="1"/>
          </p:cNvSpPr>
          <p:nvPr>
            <p:ph type="subTitle" idx="1"/>
          </p:nvPr>
        </p:nvSpPr>
        <p:spPr/>
        <p:txBody>
          <a:bodyPr/>
          <a:lstStyle/>
          <a:p>
            <a:r>
              <a:rPr lang="en-US" b="1" dirty="0" smtClean="0"/>
              <a:t>2014</a:t>
            </a:r>
            <a:endParaRPr lang="en-US" b="1" dirty="0"/>
          </a:p>
        </p:txBody>
      </p:sp>
    </p:spTree>
    <p:extLst>
      <p:ext uri="{BB962C8B-B14F-4D97-AF65-F5344CB8AC3E}">
        <p14:creationId xmlns:p14="http://schemas.microsoft.com/office/powerpoint/2010/main" val="2290705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26142"/>
            <a:ext cx="8229600" cy="891495"/>
          </a:xfrm>
        </p:spPr>
        <p:txBody>
          <a:bodyPr>
            <a:normAutofit fontScale="90000"/>
          </a:bodyPr>
          <a:lstStyle/>
          <a:p>
            <a:r>
              <a:rPr lang="tr-TR" sz="3600" dirty="0" smtClean="0">
                <a:effectLst/>
                <a:latin typeface="Times New Roman"/>
                <a:ea typeface="Times New Roman"/>
                <a:cs typeface="Times New Roman"/>
              </a:rPr>
              <a:t>TURİST REHBERLİĞİ MESLEK YÖNETMELİĞİ</a:t>
            </a:r>
            <a:r>
              <a:rPr lang="en-US" dirty="0">
                <a:ea typeface="Calibri"/>
                <a:cs typeface="Times New Roman"/>
              </a:rPr>
              <a:t/>
            </a:r>
            <a:br>
              <a:rPr lang="en-US" dirty="0">
                <a:ea typeface="Calibri"/>
                <a:cs typeface="Times New Roman"/>
              </a:rPr>
            </a:br>
            <a:endParaRPr lang="en-US" dirty="0"/>
          </a:p>
        </p:txBody>
      </p:sp>
      <p:sp>
        <p:nvSpPr>
          <p:cNvPr id="3" name="Content Placeholder 2"/>
          <p:cNvSpPr>
            <a:spLocks noGrp="1"/>
          </p:cNvSpPr>
          <p:nvPr>
            <p:ph idx="1"/>
          </p:nvPr>
        </p:nvSpPr>
        <p:spPr/>
        <p:txBody>
          <a:bodyPr>
            <a:normAutofit fontScale="92500" lnSpcReduction="10000"/>
          </a:bodyPr>
          <a:lstStyle/>
          <a:p>
            <a:pPr algn="just"/>
            <a:r>
              <a:rPr lang="tr-TR" b="1" dirty="0"/>
              <a:t>MADDE 1 –</a:t>
            </a:r>
            <a:r>
              <a:rPr lang="tr-TR" dirty="0"/>
              <a:t> (1) Bu Yönetmeliğin amacı; 7/6/2012 tarihli ve 6326 sayılı Turist Rehberliği Meslek Kanunu kapsamında, turist rehberliği mesleğine kabule, mesleğin icrasına ve turist rehberliği meslek kuruluşlarının kuruluş ve işleyişine, Kültür ve Turizm Bakanlığının mesleğe ilişkin görev ve yetkilerine, Bakanlık ile meslek kuruluşları arasındaki işbirliğine ve meslek kuruluşlarının Bakanlıkça denetlenmesine ilişkin usul ve esasları düzenlemektir.</a:t>
            </a:r>
            <a:endParaRPr lang="en-US" dirty="0"/>
          </a:p>
          <a:p>
            <a:endParaRPr lang="en-US" dirty="0"/>
          </a:p>
        </p:txBody>
      </p:sp>
    </p:spTree>
    <p:extLst>
      <p:ext uri="{BB962C8B-B14F-4D97-AF65-F5344CB8AC3E}">
        <p14:creationId xmlns:p14="http://schemas.microsoft.com/office/powerpoint/2010/main" val="579887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63286" y="1600200"/>
            <a:ext cx="8690428" cy="5094514"/>
          </a:xfrm>
        </p:spPr>
        <p:txBody>
          <a:bodyPr>
            <a:normAutofit fontScale="85000" lnSpcReduction="20000"/>
          </a:bodyPr>
          <a:lstStyle/>
          <a:p>
            <a:pPr algn="just"/>
            <a:r>
              <a:rPr lang="tr-TR" dirty="0" smtClean="0">
                <a:effectLst/>
                <a:latin typeface="Times New Roman"/>
                <a:ea typeface="Times New Roman"/>
                <a:cs typeface="Times New Roman"/>
              </a:rPr>
              <a:t>2) Bu Yönetmelik; turist rehberliği mesleğine kabule, turist rehberliği seçme sınavları ile turist rehberliği sertifika programlarının düzenlenmesine, meslek içi eğitim ve meslekte uzmanlaşmaya, mesleğin icrasına, turist rehberleri odaları ile turist rehberleri Birliğinin kuruluşuna, organlarının niteliklerine ve seçimlerine, organlık niteliğini yitirme hâl ve usullerine, görev ve yetkilerine, çalışma usullerine, üyeleri ile olan karşılıklı hak ve yükümlülüklerine, gelir ve giderleri ile bütçelerine ve turist rehberliği hizmetine yönelik sözleşmelerde bulunması gereken asgari unsurlara, Kültür ve Turizm Bakanlığının mesleğe ilişkin görev ve yetkilerine, Bakanlık ile meslek kuruluşları arasındaki işbirliğine ve meslek kuruluşlarının Bakanlıkça denetlenmesine ilişkin usul ve esasları kapsar.</a:t>
            </a:r>
            <a:endParaRPr lang="en-US" dirty="0">
              <a:ea typeface="Calibri"/>
              <a:cs typeface="Times New Roman"/>
            </a:endParaRPr>
          </a:p>
          <a:p>
            <a:endParaRPr lang="en-US" dirty="0"/>
          </a:p>
        </p:txBody>
      </p:sp>
    </p:spTree>
    <p:extLst>
      <p:ext uri="{BB962C8B-B14F-4D97-AF65-F5344CB8AC3E}">
        <p14:creationId xmlns:p14="http://schemas.microsoft.com/office/powerpoint/2010/main" val="1980170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TUREB SINAVI</a:t>
            </a:r>
            <a:endParaRPr lang="en-US" dirty="0"/>
          </a:p>
        </p:txBody>
      </p:sp>
      <p:sp>
        <p:nvSpPr>
          <p:cNvPr id="3" name="Content Placeholder 2"/>
          <p:cNvSpPr>
            <a:spLocks noGrp="1"/>
          </p:cNvSpPr>
          <p:nvPr>
            <p:ph idx="1"/>
          </p:nvPr>
        </p:nvSpPr>
        <p:spPr>
          <a:xfrm>
            <a:off x="199571" y="1600200"/>
            <a:ext cx="8781143" cy="5076371"/>
          </a:xfrm>
        </p:spPr>
        <p:txBody>
          <a:bodyPr>
            <a:normAutofit fontScale="62500" lnSpcReduction="20000"/>
          </a:bodyPr>
          <a:lstStyle/>
          <a:p>
            <a:r>
              <a:rPr lang="tr-TR" dirty="0"/>
              <a:t>Seçme sınavları aşağıdaki esas ve usullerle yapılır:</a:t>
            </a:r>
            <a:endParaRPr lang="en-US" dirty="0"/>
          </a:p>
          <a:p>
            <a:r>
              <a:rPr lang="tr-TR" dirty="0"/>
              <a:t>a) Genel kültür sınavı; tarih, coğrafya, edebiyat, genel turizm bilgileri ile aktüel konular ağırlıklı olmak </a:t>
            </a:r>
            <a:r>
              <a:rPr lang="tr-TR" dirty="0" err="1"/>
              <a:t>üzereçoktan</a:t>
            </a:r>
            <a:r>
              <a:rPr lang="tr-TR" dirty="0"/>
              <a:t> seçmeli test şeklinde yapılır. Her sorunun kaç puan olduğu değeri soru sayısı yüz (100)’e bölünerek hesaplanır. Genel kültür sınavında 100 tam puan üzerinden en az 75 puan alan aday başarılı sayılır. Genel kültür sınavında </a:t>
            </a:r>
            <a:r>
              <a:rPr lang="tr-TR" dirty="0" err="1"/>
              <a:t>başarılıolamayan</a:t>
            </a:r>
            <a:r>
              <a:rPr lang="tr-TR" dirty="0"/>
              <a:t> adaylar elenir ve yabancı dil sınavları ile mülakat sınavına giremez.</a:t>
            </a:r>
            <a:endParaRPr lang="en-US" dirty="0"/>
          </a:p>
          <a:p>
            <a:r>
              <a:rPr lang="tr-TR" dirty="0"/>
              <a:t>b) Yabancı dil sınavı; önce sözlü, sonra yazılı olarak yapılır. Sözlü sınavdan yüz (100) üzerinden en az 75 puan alan adaylar başarılı sayılır. Sözlü sınavda başarılı olan adaylar yazılı sınava katılmaya hak kazanırlar. Yazılı sınavda başarılı olabilmek için 100 üzerinden en az 75 puan almak gerekir. Yazılı sınavda başarılı olamayanlar mülakat sınavına katılamaz. Geçerli yabancı dil yeterlilik belgesine sahip olanlar yabancı dil yazılı sınavından muaf tutulur.</a:t>
            </a:r>
            <a:endParaRPr lang="en-US" dirty="0"/>
          </a:p>
          <a:p>
            <a:r>
              <a:rPr lang="tr-TR" dirty="0"/>
              <a:t>c) Mülakat sınavı, üyeler tarafından değerlendirme başarılı/başarısız şeklinde yapılır ve kararlar oy çokluğu ile alınır. Oyların eşitliği halinde başkanın kullandığı oy yönünde çoğunluk sağlanmış sayılır. Karar mülakat formuna yazılır ve imzalanır.</a:t>
            </a:r>
            <a:endParaRPr lang="en-US" dirty="0"/>
          </a:p>
          <a:p>
            <a:endParaRPr lang="en-US" dirty="0"/>
          </a:p>
        </p:txBody>
      </p:sp>
    </p:spTree>
    <p:extLst>
      <p:ext uri="{BB962C8B-B14F-4D97-AF65-F5344CB8AC3E}">
        <p14:creationId xmlns:p14="http://schemas.microsoft.com/office/powerpoint/2010/main" val="757137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0933"/>
          </a:xfrm>
        </p:spPr>
        <p:txBody>
          <a:bodyPr>
            <a:normAutofit fontScale="90000"/>
          </a:bodyPr>
          <a:lstStyle/>
          <a:p>
            <a:r>
              <a:rPr lang="tr-TR" b="1" dirty="0" smtClean="0"/>
              <a:t>Uygulama gezileri</a:t>
            </a:r>
            <a:r>
              <a:rPr lang="en-US" dirty="0" smtClean="0"/>
              <a:t/>
            </a:r>
            <a:br>
              <a:rPr lang="en-US" dirty="0" smtClean="0"/>
            </a:br>
            <a:endParaRPr lang="en-US" dirty="0"/>
          </a:p>
        </p:txBody>
      </p:sp>
      <p:sp>
        <p:nvSpPr>
          <p:cNvPr id="3" name="Content Placeholder 2"/>
          <p:cNvSpPr>
            <a:spLocks noGrp="1"/>
          </p:cNvSpPr>
          <p:nvPr>
            <p:ph idx="1"/>
          </p:nvPr>
        </p:nvSpPr>
        <p:spPr>
          <a:xfrm>
            <a:off x="217713" y="870857"/>
            <a:ext cx="8781143" cy="5733143"/>
          </a:xfrm>
        </p:spPr>
        <p:txBody>
          <a:bodyPr>
            <a:normAutofit fontScale="70000" lnSpcReduction="20000"/>
          </a:bodyPr>
          <a:lstStyle/>
          <a:p>
            <a:r>
              <a:rPr lang="tr-TR" b="1" dirty="0" smtClean="0"/>
              <a:t>MADDE </a:t>
            </a:r>
            <a:r>
              <a:rPr lang="tr-TR" b="1" dirty="0"/>
              <a:t>14 –</a:t>
            </a:r>
            <a:r>
              <a:rPr lang="tr-TR" dirty="0"/>
              <a:t> (1) Katılımcıların, sertifika programı kapsamında belirlenen tarihi ve turistik alanları tanımak ve bilgi sahibi olmak amacıyla Bakanlığın gözetimi ve denetimi altında yapılan yurtiçi uygulama gezilerine </a:t>
            </a:r>
            <a:r>
              <a:rPr lang="tr-TR" dirty="0" err="1"/>
              <a:t>katılmalarızorunludur</a:t>
            </a:r>
            <a:r>
              <a:rPr lang="tr-TR" dirty="0"/>
              <a:t>. Uygulama gezileri, ülkesel veya bölgesel sertifika programları için ayrı ayrı düzenlenir.</a:t>
            </a:r>
            <a:endParaRPr lang="en-US" dirty="0"/>
          </a:p>
          <a:p>
            <a:r>
              <a:rPr lang="tr-TR" dirty="0"/>
              <a:t>(2) Ülkesel yurtiçi uygulama gezi süresi en az </a:t>
            </a:r>
            <a:r>
              <a:rPr lang="tr-TR" dirty="0" err="1"/>
              <a:t>otuzaltı</a:t>
            </a:r>
            <a:r>
              <a:rPr lang="tr-TR" dirty="0"/>
              <a:t> takvim günü, bölgesel yurtiçi uygulama gezi süresi ise her bir bölge için en az altı takvim günüdür. Ülkesel uygulama gezisi, Birliğin gerekli gördüğü hallerde bölümlere ayrılarak yapılabilir. Uygulama gezilerinin tamamına katılarak diğer şartları yerine getiren katılımcılar Ülkesel Turist Rehberi; uygulama gezilerini bölgesel düzeyde tamamlayıp diğer koşulları da yerine getiren katılımcılar ise başarılı </a:t>
            </a:r>
            <a:r>
              <a:rPr lang="tr-TR" dirty="0" err="1"/>
              <a:t>olduklarıbölgeler</a:t>
            </a:r>
            <a:r>
              <a:rPr lang="tr-TR" dirty="0"/>
              <a:t> için Bölgesel Turist Rehberi olmaya hak kazanırlar.</a:t>
            </a:r>
            <a:endParaRPr lang="en-US" dirty="0"/>
          </a:p>
          <a:p>
            <a:r>
              <a:rPr lang="tr-TR" dirty="0"/>
              <a:t>(3) Uygulama gezilerinin tarihleri, güzergâh ve programı önceden hazırlanır. Gezide görevlendirilecek görevliler, Birlik tarafından belirlenir. Uygulama gezileri, gezinin başlayacağı tarihten en az bir ay önce Birliğin resmi internet sitesinde duyurulur. Duyuruda gezi programına ilişkin hususlar belirtilir.</a:t>
            </a:r>
            <a:endParaRPr lang="en-US" dirty="0"/>
          </a:p>
          <a:p>
            <a:endParaRPr lang="en-US" dirty="0"/>
          </a:p>
        </p:txBody>
      </p:sp>
    </p:spTree>
    <p:extLst>
      <p:ext uri="{BB962C8B-B14F-4D97-AF65-F5344CB8AC3E}">
        <p14:creationId xmlns:p14="http://schemas.microsoft.com/office/powerpoint/2010/main" val="1099922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tr-TR" dirty="0"/>
              <a:t>(4) Uygulama gezilerinde, geziye çıkacak araç sayısı kadar turist rehberi, turist rehberliği mesleğini son on yılda en az sekiz yıldır fiilen icra eden eylemli ülkesel turist rehberleri arasından belirlenerek, program yöneticisi tarafından Birlik başkanının onayına sunulur.</a:t>
            </a:r>
            <a:endParaRPr lang="en-US" dirty="0"/>
          </a:p>
          <a:p>
            <a:r>
              <a:rPr lang="tr-TR" dirty="0"/>
              <a:t>(5) Uygulama gezisine katılanlara, Birlik tarafından düzenlenen fotoğraflı katılımcı kimlik kartı verilir, bu kartın uygulama gezisi boyunca görünür şekilde taşınması zorunludur.</a:t>
            </a:r>
            <a:endParaRPr lang="en-US" dirty="0"/>
          </a:p>
          <a:p>
            <a:r>
              <a:rPr lang="tr-TR" dirty="0"/>
              <a:t>(6) Uygulama gezilerinde Birlik başkanı tarafından bir veya birden fazla gezi yöneticisi görevlendirilir. Gezi yöneticisi uygulama gezisinin kurallara uygun yürütülmesini sağlamak ve Birliğe rapor etmekle sorumludur.</a:t>
            </a:r>
            <a:endParaRPr lang="en-US" dirty="0"/>
          </a:p>
          <a:p>
            <a:endParaRPr lang="en-US" dirty="0"/>
          </a:p>
        </p:txBody>
      </p:sp>
    </p:spTree>
    <p:extLst>
      <p:ext uri="{BB962C8B-B14F-4D97-AF65-F5344CB8AC3E}">
        <p14:creationId xmlns:p14="http://schemas.microsoft.com/office/powerpoint/2010/main" val="1772234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tr-TR" dirty="0"/>
              <a:t>(7) Birlik, uygulama gezilerinin tarihlerinin belirlenmesinde ve ilgili diğer hususlarda üniversitelerin turist/turizm rehberliği bölümlerinin görüşlerini alır, koordinasyon ve işbirliği içerisinde hareket eder. Üniversitelerin turist/turizm rehberliği bölümü öğrencileri için öngörülen kredi sayısının en az yüzde ellisini, yüksek lisans programları öğrencilerinin ise ders aşamasını tamamlamış olmaları koşuluyla mezun olmadan da Birlik tarafından yapılacak uygulama gezilerine katılabilirler.</a:t>
            </a:r>
            <a:endParaRPr lang="en-US" dirty="0"/>
          </a:p>
          <a:p>
            <a:r>
              <a:rPr lang="tr-TR" dirty="0"/>
              <a:t>(8) Uygulama gezisinin tamamına katılmak zorunludur. Mücbir sebeplere bağlı veya belgeye </a:t>
            </a:r>
            <a:r>
              <a:rPr lang="tr-TR" dirty="0" err="1"/>
              <a:t>dayalımazeretlerinden</a:t>
            </a:r>
            <a:r>
              <a:rPr lang="tr-TR" dirty="0"/>
              <a:t> dolayı gezilere katılamayan katılımcıların, mazeretlerinin Birlik tarafından uygun görülmesi halinde ilk açılacak olan sertifika programının uygulama gezisine katılmak ve gezi sonunda yapılacak bitirme ve bütünleme sınavlarına katılma hakları bir defaya mahsus olmak üzere saklıdır.</a:t>
            </a:r>
            <a:endParaRPr lang="en-US" dirty="0"/>
          </a:p>
          <a:p>
            <a:r>
              <a:rPr lang="tr-TR" dirty="0"/>
              <a:t>(9) Uygulama gezisine ilişkin giderler, katılımcılardan alınacak katılım paylarından karşılanır.</a:t>
            </a:r>
            <a:endParaRPr lang="en-US" dirty="0"/>
          </a:p>
          <a:p>
            <a:endParaRPr lang="en-US" dirty="0"/>
          </a:p>
        </p:txBody>
      </p:sp>
    </p:spTree>
    <p:extLst>
      <p:ext uri="{BB962C8B-B14F-4D97-AF65-F5344CB8AC3E}">
        <p14:creationId xmlns:p14="http://schemas.microsoft.com/office/powerpoint/2010/main" val="37338895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24</TotalTime>
  <Words>49</Words>
  <Application>Microsoft Macintosh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REHBERLİK YÖNETMELİK</vt:lpstr>
      <vt:lpstr>TURİST REHBERLİĞİ MESLEK YÖNETMELİĞİ </vt:lpstr>
      <vt:lpstr>PowerPoint Presentation</vt:lpstr>
      <vt:lpstr>TUREB SINAVI</vt:lpstr>
      <vt:lpstr>Uygulama gezileri </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azade</dc:creator>
  <cp:lastModifiedBy>azade</cp:lastModifiedBy>
  <cp:revision>2</cp:revision>
  <dcterms:created xsi:type="dcterms:W3CDTF">2017-11-06T23:02:44Z</dcterms:created>
  <dcterms:modified xsi:type="dcterms:W3CDTF">2017-11-06T23:26:48Z</dcterms:modified>
</cp:coreProperties>
</file>