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164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03D4D-F3F4-4C16-85A6-F787E1DFC7FD}" type="datetimeFigureOut">
              <a:rPr lang="tr-TR" smtClean="0"/>
              <a:t>9.07.2019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A82B5-3F3C-48F2-97BF-243DA99E60F1}" type="slidenum">
              <a:rPr lang="tr-TR" smtClean="0"/>
              <a:t>‹#›</a:t>
            </a:fld>
            <a:endParaRPr lang="tr-TR"/>
          </a:p>
        </p:txBody>
      </p:sp>
    </p:spTree>
    <p:extLst>
      <p:ext uri="{BB962C8B-B14F-4D97-AF65-F5344CB8AC3E}">
        <p14:creationId xmlns:p14="http://schemas.microsoft.com/office/powerpoint/2010/main" val="324920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184210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47184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183382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308497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127703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4E97B9F-7881-45CD-AF06-00BAD8DF9E56}" type="datetimeFigureOut">
              <a:rPr lang="tr-TR" smtClean="0"/>
              <a:t>9.07.2019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125330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4E97B9F-7881-45CD-AF06-00BAD8DF9E56}" type="datetimeFigureOut">
              <a:rPr lang="tr-TR" smtClean="0"/>
              <a:t>9.07.2019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426729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4E97B9F-7881-45CD-AF06-00BAD8DF9E56}" type="datetimeFigureOut">
              <a:rPr lang="tr-TR" smtClean="0"/>
              <a:t>9.07.2019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255345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97B9F-7881-45CD-AF06-00BAD8DF9E56}" type="datetimeFigureOut">
              <a:rPr lang="tr-TR" smtClean="0"/>
              <a:t>9.07.2019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250889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4E97B9F-7881-45CD-AF06-00BAD8DF9E56}" type="datetimeFigureOut">
              <a:rPr lang="tr-TR" smtClean="0"/>
              <a:t>9.07.2019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239765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4E97B9F-7881-45CD-AF06-00BAD8DF9E56}" type="datetimeFigureOut">
              <a:rPr lang="tr-TR" smtClean="0"/>
              <a:t>9.07.2019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27236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97B9F-7881-45CD-AF06-00BAD8DF9E56}" type="datetimeFigureOut">
              <a:rPr lang="tr-TR" smtClean="0"/>
              <a:t>9.07.2019</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46406-014B-48AB-A801-658F8E38DC58}" type="slidenum">
              <a:rPr lang="tr-TR" smtClean="0"/>
              <a:t>‹#›</a:t>
            </a:fld>
            <a:endParaRPr lang="tr-TR"/>
          </a:p>
        </p:txBody>
      </p:sp>
    </p:spTree>
    <p:extLst>
      <p:ext uri="{BB962C8B-B14F-4D97-AF65-F5344CB8AC3E}">
        <p14:creationId xmlns:p14="http://schemas.microsoft.com/office/powerpoint/2010/main" val="3791069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ctrTitle"/>
          </p:nvPr>
        </p:nvSpPr>
        <p:spPr>
          <a:xfrm>
            <a:off x="1787037" y="2679272"/>
            <a:ext cx="5829300" cy="1102519"/>
          </a:xfrm>
        </p:spPr>
        <p:txBody>
          <a:bodyPr>
            <a:normAutofit/>
          </a:bodyPr>
          <a:lstStyle/>
          <a:p>
            <a:pPr eaLnBrk="1" hangingPunct="1"/>
            <a:r>
              <a:rPr lang="tr-TR" altLang="tr-TR" dirty="0" smtClean="0"/>
              <a:t>Takımyıldı</a:t>
            </a:r>
            <a:r>
              <a:rPr lang="tr-TR" altLang="tr-TR" dirty="0" smtClean="0"/>
              <a:t>zlar</a:t>
            </a:r>
            <a:endParaRPr lang="tr-TR" altLang="tr-TR" dirty="0" smtClean="0"/>
          </a:p>
        </p:txBody>
      </p:sp>
    </p:spTree>
    <p:extLst>
      <p:ext uri="{BB962C8B-B14F-4D97-AF65-F5344CB8AC3E}">
        <p14:creationId xmlns:p14="http://schemas.microsoft.com/office/powerpoint/2010/main" val="2960838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950" y="188913"/>
            <a:ext cx="8928100" cy="396875"/>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000" b="1" i="1">
                <a:solidFill>
                  <a:srgbClr val="000099"/>
                </a:solidFill>
                <a:effectLst>
                  <a:outerShdw blurRad="38100" dist="38100" dir="2700000" algn="tl">
                    <a:srgbClr val="000000"/>
                  </a:outerShdw>
                </a:effectLst>
                <a:latin typeface="+mn-lt"/>
                <a:cs typeface="+mn-cs"/>
              </a:rPr>
              <a:t>ve bu hayali çizgiyi Dubhe’nin yönünde 5 birim uzatalım…</a:t>
            </a:r>
          </a:p>
        </p:txBody>
      </p:sp>
      <p:sp>
        <p:nvSpPr>
          <p:cNvPr id="5" name="Text Box 3"/>
          <p:cNvSpPr txBox="1">
            <a:spLocks noChangeArrowheads="1"/>
          </p:cNvSpPr>
          <p:nvPr/>
        </p:nvSpPr>
        <p:spPr bwMode="auto">
          <a:xfrm>
            <a:off x="179388" y="620713"/>
            <a:ext cx="8748712" cy="39687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buSzPct val="200000"/>
              <a:buFont typeface="Comic Sans MS" pitchFamily="66" charset="0"/>
              <a:buNone/>
              <a:defRPr/>
            </a:pPr>
            <a:r>
              <a:rPr lang="tr-TR" sz="2000" b="1" i="1">
                <a:solidFill>
                  <a:srgbClr val="FF0000"/>
                </a:solidFill>
                <a:effectLst>
                  <a:outerShdw blurRad="38100" dist="38100" dir="2700000" algn="tl">
                    <a:srgbClr val="000000"/>
                  </a:outerShdw>
                </a:effectLst>
                <a:latin typeface="+mn-lt"/>
                <a:cs typeface="+mn-cs"/>
              </a:rPr>
              <a:t>4 birim…</a:t>
            </a:r>
          </a:p>
        </p:txBody>
      </p:sp>
      <p:pic>
        <p:nvPicPr>
          <p:cNvPr id="146436" name="Picture 4" descr="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25538"/>
            <a:ext cx="7862887"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79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950" y="188913"/>
            <a:ext cx="8928100" cy="396875"/>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000" b="1" i="1">
                <a:solidFill>
                  <a:srgbClr val="000099"/>
                </a:solidFill>
                <a:effectLst>
                  <a:outerShdw blurRad="38100" dist="38100" dir="2700000" algn="tl">
                    <a:srgbClr val="000000"/>
                  </a:outerShdw>
                </a:effectLst>
                <a:latin typeface="+mn-lt"/>
                <a:cs typeface="+mn-cs"/>
              </a:rPr>
              <a:t>ve bu hayali çizgiyi Dubhe’nin yönünde 5 birim uzatalım…</a:t>
            </a:r>
          </a:p>
        </p:txBody>
      </p:sp>
      <p:sp>
        <p:nvSpPr>
          <p:cNvPr id="5" name="Text Box 3"/>
          <p:cNvSpPr txBox="1">
            <a:spLocks noChangeArrowheads="1"/>
          </p:cNvSpPr>
          <p:nvPr/>
        </p:nvSpPr>
        <p:spPr bwMode="auto">
          <a:xfrm>
            <a:off x="179388" y="620713"/>
            <a:ext cx="8748712" cy="39687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buSzPct val="200000"/>
              <a:buFont typeface="Comic Sans MS" pitchFamily="66" charset="0"/>
              <a:buNone/>
              <a:defRPr/>
            </a:pPr>
            <a:r>
              <a:rPr lang="tr-TR" sz="2000" b="1" i="1">
                <a:solidFill>
                  <a:srgbClr val="FF0000"/>
                </a:solidFill>
                <a:effectLst>
                  <a:outerShdw blurRad="38100" dist="38100" dir="2700000" algn="tl">
                    <a:srgbClr val="000000"/>
                  </a:outerShdw>
                </a:effectLst>
                <a:latin typeface="+mn-lt"/>
                <a:cs typeface="+mn-cs"/>
              </a:rPr>
              <a:t>5 birim…</a:t>
            </a:r>
          </a:p>
        </p:txBody>
      </p:sp>
      <p:pic>
        <p:nvPicPr>
          <p:cNvPr id="147460" name="Picture 4" descr="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25538"/>
            <a:ext cx="7862887"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811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950" y="188913"/>
            <a:ext cx="8928100" cy="457200"/>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400" b="1" i="1">
                <a:solidFill>
                  <a:srgbClr val="000099"/>
                </a:solidFill>
                <a:effectLst>
                  <a:outerShdw blurRad="38100" dist="38100" dir="2700000" algn="tl">
                    <a:srgbClr val="000000"/>
                  </a:outerShdw>
                </a:effectLst>
                <a:latin typeface="+mn-lt"/>
                <a:cs typeface="+mn-cs"/>
              </a:rPr>
              <a:t>Ulaştığımız yıldız Kutup Yıldızı’dır…</a:t>
            </a:r>
          </a:p>
        </p:txBody>
      </p:sp>
      <p:pic>
        <p:nvPicPr>
          <p:cNvPr id="148483" name="Picture 3" descr="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25538"/>
            <a:ext cx="7862887"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211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8834" y="415834"/>
            <a:ext cx="6026332" cy="6026332"/>
          </a:xfrm>
          <a:prstGeom prst="rect">
            <a:avLst/>
          </a:prstGeom>
        </p:spPr>
      </p:pic>
      <p:sp>
        <p:nvSpPr>
          <p:cNvPr id="3" name="Rectangle 2"/>
          <p:cNvSpPr/>
          <p:nvPr/>
        </p:nvSpPr>
        <p:spPr>
          <a:xfrm>
            <a:off x="1450241" y="6442166"/>
            <a:ext cx="1609736" cy="246221"/>
          </a:xfrm>
          <a:prstGeom prst="rect">
            <a:avLst/>
          </a:prstGeom>
        </p:spPr>
        <p:txBody>
          <a:bodyPr wrap="none">
            <a:spAutoFit/>
          </a:bodyPr>
          <a:lstStyle/>
          <a:p>
            <a:r>
              <a:rPr lang="tr-TR" sz="1000" dirty="0"/>
              <a:t>https://fineartamerica.com</a:t>
            </a:r>
          </a:p>
        </p:txBody>
      </p:sp>
    </p:spTree>
    <p:extLst>
      <p:ext uri="{BB962C8B-B14F-4D97-AF65-F5344CB8AC3E}">
        <p14:creationId xmlns:p14="http://schemas.microsoft.com/office/powerpoint/2010/main" val="19432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txBox="1">
            <a:spLocks noChangeArrowheads="1"/>
          </p:cNvSpPr>
          <p:nvPr/>
        </p:nvSpPr>
        <p:spPr bwMode="auto">
          <a:xfrm>
            <a:off x="107950" y="188913"/>
            <a:ext cx="89281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a:solidFill>
                  <a:srgbClr val="000099"/>
                </a:solidFill>
                <a:effectLst>
                  <a:outerShdw blurRad="38100" dist="38100" dir="2700000" algn="tl">
                    <a:srgbClr val="C0C0C0"/>
                  </a:outerShdw>
                </a:effectLst>
                <a:latin typeface="Tahoma" pitchFamily="34" charset="0"/>
              </a:rPr>
              <a:t>Şimdi yeniden Büyükayı takımyıldızına dönelim…</a:t>
            </a:r>
          </a:p>
          <a:p>
            <a:pPr algn="just" eaLnBrk="1" hangingPunct="1">
              <a:spcBef>
                <a:spcPct val="50000"/>
              </a:spcBef>
              <a:buSzPct val="200000"/>
              <a:buFont typeface="Comic Sans MS" pitchFamily="66" charset="0"/>
              <a:buChar char="●"/>
              <a:defRPr/>
            </a:pPr>
            <a:r>
              <a:rPr lang="tr-TR" sz="2000" b="1" i="1">
                <a:solidFill>
                  <a:srgbClr val="000099"/>
                </a:solidFill>
                <a:effectLst>
                  <a:outerShdw blurRad="38100" dist="38100" dir="2700000" algn="tl">
                    <a:srgbClr val="C0C0C0"/>
                  </a:outerShdw>
                </a:effectLst>
                <a:latin typeface="Tahoma" pitchFamily="34" charset="0"/>
              </a:rPr>
              <a:t>Bu kez de cezvenin sapının ucundaki iki yıldızın arasındaki uzaklığı 1 birim kabul edelim.</a:t>
            </a:r>
          </a:p>
        </p:txBody>
      </p:sp>
      <p:pic>
        <p:nvPicPr>
          <p:cNvPr id="161795" name="Picture 3" descr="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151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ext Box 2"/>
          <p:cNvSpPr txBox="1">
            <a:spLocks noChangeArrowheads="1"/>
          </p:cNvSpPr>
          <p:nvPr/>
        </p:nvSpPr>
        <p:spPr bwMode="auto">
          <a:xfrm>
            <a:off x="107950" y="188913"/>
            <a:ext cx="89281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a:solidFill>
                  <a:srgbClr val="000099"/>
                </a:solidFill>
                <a:effectLst>
                  <a:outerShdw blurRad="38100" dist="38100" dir="2700000" algn="tl">
                    <a:srgbClr val="C0C0C0"/>
                  </a:outerShdw>
                </a:effectLst>
                <a:latin typeface="Tahoma" pitchFamily="34" charset="0"/>
              </a:rPr>
              <a:t>ve bu iki yıldızı birleştiren hayali doğruyu cezvenin sapından dışarıya doğru 3 birim uzatalım.</a:t>
            </a:r>
          </a:p>
          <a:p>
            <a:pPr algn="just" eaLnBrk="1" hangingPunct="1">
              <a:spcBef>
                <a:spcPct val="50000"/>
              </a:spcBef>
              <a:buSzPct val="200000"/>
              <a:buFont typeface="Comic Sans MS" pitchFamily="66" charset="0"/>
              <a:buNone/>
              <a:defRPr/>
            </a:pPr>
            <a:endParaRPr lang="tr-TR" sz="2000" b="1" i="1">
              <a:solidFill>
                <a:srgbClr val="000099"/>
              </a:solidFill>
              <a:effectLst>
                <a:outerShdw blurRad="38100" dist="38100" dir="2700000" algn="tl">
                  <a:srgbClr val="C0C0C0"/>
                </a:outerShdw>
              </a:effectLst>
              <a:latin typeface="Tahoma" pitchFamily="34" charset="0"/>
            </a:endParaRPr>
          </a:p>
          <a:p>
            <a:pPr algn="ctr" eaLnBrk="1" hangingPunct="1">
              <a:spcBef>
                <a:spcPct val="50000"/>
              </a:spcBef>
              <a:buSzPct val="200000"/>
              <a:buFont typeface="Comic Sans MS" pitchFamily="66" charset="0"/>
              <a:buNone/>
              <a:defRPr/>
            </a:pPr>
            <a:r>
              <a:rPr lang="tr-TR" sz="2000" b="1" i="1">
                <a:solidFill>
                  <a:srgbClr val="FF0000"/>
                </a:solidFill>
                <a:effectLst>
                  <a:outerShdw blurRad="38100" dist="38100" dir="2700000" algn="tl">
                    <a:srgbClr val="C0C0C0"/>
                  </a:outerShdw>
                </a:effectLst>
                <a:latin typeface="Tahoma" pitchFamily="34" charset="0"/>
              </a:rPr>
              <a:t>1 birim</a:t>
            </a:r>
          </a:p>
        </p:txBody>
      </p:sp>
      <p:pic>
        <p:nvPicPr>
          <p:cNvPr id="162819" name="Picture 3" descr="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235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ext Box 2"/>
          <p:cNvSpPr txBox="1">
            <a:spLocks noChangeArrowheads="1"/>
          </p:cNvSpPr>
          <p:nvPr/>
        </p:nvSpPr>
        <p:spPr bwMode="auto">
          <a:xfrm>
            <a:off x="107950" y="188913"/>
            <a:ext cx="89281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a:solidFill>
                  <a:srgbClr val="000099"/>
                </a:solidFill>
                <a:effectLst>
                  <a:outerShdw blurRad="38100" dist="38100" dir="2700000" algn="tl">
                    <a:srgbClr val="C0C0C0"/>
                  </a:outerShdw>
                </a:effectLst>
                <a:latin typeface="Tahoma" pitchFamily="34" charset="0"/>
              </a:rPr>
              <a:t>ve bu iki yıldızı birleştiren hayali doğruyu cezvenin sapından dışarıya doğru 3 birim uzatalım.</a:t>
            </a:r>
          </a:p>
          <a:p>
            <a:pPr algn="just" eaLnBrk="1" hangingPunct="1">
              <a:spcBef>
                <a:spcPct val="50000"/>
              </a:spcBef>
              <a:buSzPct val="200000"/>
              <a:buFont typeface="Comic Sans MS" pitchFamily="66" charset="0"/>
              <a:buNone/>
              <a:defRPr/>
            </a:pPr>
            <a:endParaRPr lang="tr-TR" sz="2000" b="1" i="1">
              <a:solidFill>
                <a:srgbClr val="000099"/>
              </a:solidFill>
              <a:effectLst>
                <a:outerShdw blurRad="38100" dist="38100" dir="2700000" algn="tl">
                  <a:srgbClr val="C0C0C0"/>
                </a:outerShdw>
              </a:effectLst>
              <a:latin typeface="Tahoma" pitchFamily="34" charset="0"/>
            </a:endParaRPr>
          </a:p>
          <a:p>
            <a:pPr algn="ctr" eaLnBrk="1" hangingPunct="1">
              <a:spcBef>
                <a:spcPct val="50000"/>
              </a:spcBef>
              <a:buSzPct val="200000"/>
              <a:buFont typeface="Comic Sans MS" pitchFamily="66" charset="0"/>
              <a:buNone/>
              <a:defRPr/>
            </a:pPr>
            <a:r>
              <a:rPr lang="tr-TR" sz="2000" b="1" i="1">
                <a:solidFill>
                  <a:srgbClr val="FF0000"/>
                </a:solidFill>
                <a:effectLst>
                  <a:outerShdw blurRad="38100" dist="38100" dir="2700000" algn="tl">
                    <a:srgbClr val="C0C0C0"/>
                  </a:outerShdw>
                </a:effectLst>
                <a:latin typeface="Tahoma" pitchFamily="34" charset="0"/>
              </a:rPr>
              <a:t>2 birim</a:t>
            </a:r>
          </a:p>
        </p:txBody>
      </p:sp>
      <p:pic>
        <p:nvPicPr>
          <p:cNvPr id="163843" name="Picture 3" descr="0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968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107950" y="188913"/>
            <a:ext cx="89281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a:solidFill>
                  <a:srgbClr val="000099"/>
                </a:solidFill>
                <a:effectLst>
                  <a:outerShdw blurRad="38100" dist="38100" dir="2700000" algn="tl">
                    <a:srgbClr val="C0C0C0"/>
                  </a:outerShdw>
                </a:effectLst>
                <a:latin typeface="Tahoma" pitchFamily="34" charset="0"/>
              </a:rPr>
              <a:t>ve bu iki yıldızı birleştiren hayali doğruyu cezvenin sapından dışarıya doğru 3 birim uzatalım.</a:t>
            </a:r>
          </a:p>
          <a:p>
            <a:pPr algn="just" eaLnBrk="1" hangingPunct="1">
              <a:spcBef>
                <a:spcPct val="50000"/>
              </a:spcBef>
              <a:buSzPct val="200000"/>
              <a:buFont typeface="Comic Sans MS" pitchFamily="66" charset="0"/>
              <a:buNone/>
              <a:defRPr/>
            </a:pPr>
            <a:endParaRPr lang="tr-TR" sz="2000" b="1" i="1">
              <a:solidFill>
                <a:srgbClr val="000099"/>
              </a:solidFill>
              <a:effectLst>
                <a:outerShdw blurRad="38100" dist="38100" dir="2700000" algn="tl">
                  <a:srgbClr val="C0C0C0"/>
                </a:outerShdw>
              </a:effectLst>
              <a:latin typeface="Tahoma" pitchFamily="34" charset="0"/>
            </a:endParaRPr>
          </a:p>
          <a:p>
            <a:pPr algn="ctr" eaLnBrk="1" hangingPunct="1">
              <a:spcBef>
                <a:spcPct val="50000"/>
              </a:spcBef>
              <a:buSzPct val="200000"/>
              <a:buFont typeface="Comic Sans MS" pitchFamily="66" charset="0"/>
              <a:buNone/>
              <a:defRPr/>
            </a:pPr>
            <a:r>
              <a:rPr lang="tr-TR" sz="2000" b="1" i="1">
                <a:solidFill>
                  <a:srgbClr val="FF0000"/>
                </a:solidFill>
                <a:effectLst>
                  <a:outerShdw blurRad="38100" dist="38100" dir="2700000" algn="tl">
                    <a:srgbClr val="C0C0C0"/>
                  </a:outerShdw>
                </a:effectLst>
                <a:latin typeface="Tahoma" pitchFamily="34" charset="0"/>
              </a:rPr>
              <a:t>3 birim</a:t>
            </a:r>
          </a:p>
        </p:txBody>
      </p:sp>
      <p:pic>
        <p:nvPicPr>
          <p:cNvPr id="164867" name="Picture 3" descr="0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80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ext Box 2"/>
          <p:cNvSpPr txBox="1">
            <a:spLocks noChangeArrowheads="1"/>
          </p:cNvSpPr>
          <p:nvPr/>
        </p:nvSpPr>
        <p:spPr bwMode="auto">
          <a:xfrm>
            <a:off x="107950" y="188913"/>
            <a:ext cx="89281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a:solidFill>
                  <a:srgbClr val="000099"/>
                </a:solidFill>
                <a:effectLst>
                  <a:outerShdw blurRad="38100" dist="38100" dir="2700000" algn="tl">
                    <a:srgbClr val="C0C0C0"/>
                  </a:outerShdw>
                </a:effectLst>
                <a:latin typeface="Tahoma" pitchFamily="34" charset="0"/>
              </a:rPr>
              <a:t>Ulaştığımız yıldız Çoban takımyıldızıdır. Külaha benzer bir şekle sahip olan Çoban takımyıldızının en parlak üyesi olan Arcturus, aynı zamanda gökyüzünün de en parlak yıldızlarından birisidir. Çoban takımyıldızı en iyi ilkbahar aylarında gözlenebilir.</a:t>
            </a:r>
            <a:endParaRPr lang="tr-TR" sz="2000" b="1" i="1">
              <a:solidFill>
                <a:srgbClr val="FF0000"/>
              </a:solidFill>
              <a:effectLst>
                <a:outerShdw blurRad="38100" dist="38100" dir="2700000" algn="tl">
                  <a:srgbClr val="C0C0C0"/>
                </a:outerShdw>
              </a:effectLst>
              <a:latin typeface="Tahoma" pitchFamily="34" charset="0"/>
            </a:endParaRPr>
          </a:p>
        </p:txBody>
      </p:sp>
      <p:pic>
        <p:nvPicPr>
          <p:cNvPr id="165891" name="Picture 3" descr="0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205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ext Box 2"/>
          <p:cNvSpPr txBox="1">
            <a:spLocks noChangeArrowheads="1"/>
          </p:cNvSpPr>
          <p:nvPr/>
        </p:nvSpPr>
        <p:spPr bwMode="auto">
          <a:xfrm>
            <a:off x="107950" y="188913"/>
            <a:ext cx="89281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a:solidFill>
                  <a:srgbClr val="000099"/>
                </a:solidFill>
                <a:effectLst>
                  <a:outerShdw blurRad="38100" dist="38100" dir="2700000" algn="tl">
                    <a:srgbClr val="C0C0C0"/>
                  </a:outerShdw>
                </a:effectLst>
                <a:latin typeface="Tahoma" pitchFamily="34" charset="0"/>
              </a:rPr>
              <a:t>Çoban takımyıldızının hemen yanında Kuzey Tacı takımyıldızı bulunmaktadır. Adına benzer şekilde, Kuzey Tacı, beş yıldızdan oluşan bir taca benzer. Kuzey Tacı da Çoban Takımyıldızı gibi en iyi ilkbahar aylarında gözlenebilir.</a:t>
            </a:r>
            <a:endParaRPr lang="tr-TR" sz="2000" b="1" i="1">
              <a:solidFill>
                <a:srgbClr val="FF0000"/>
              </a:solidFill>
              <a:effectLst>
                <a:outerShdw blurRad="38100" dist="38100" dir="2700000" algn="tl">
                  <a:srgbClr val="C0C0C0"/>
                </a:outerShdw>
              </a:effectLst>
              <a:latin typeface="Tahoma" pitchFamily="34" charset="0"/>
            </a:endParaRPr>
          </a:p>
        </p:txBody>
      </p:sp>
      <p:pic>
        <p:nvPicPr>
          <p:cNvPr id="166915" name="Picture 3" descr="0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253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Başlık"/>
          <p:cNvSpPr>
            <a:spLocks noGrp="1"/>
          </p:cNvSpPr>
          <p:nvPr>
            <p:ph type="title" idx="4294967295"/>
          </p:nvPr>
        </p:nvSpPr>
        <p:spPr>
          <a:xfrm>
            <a:off x="468313" y="260350"/>
            <a:ext cx="8229600" cy="1143000"/>
          </a:xfrm>
        </p:spPr>
        <p:txBody>
          <a:bodyPr/>
          <a:lstStyle/>
          <a:p>
            <a:pPr eaLnBrk="1" hangingPunct="1"/>
            <a:r>
              <a:rPr lang="tr-TR" altLang="tr-TR" smtClean="0"/>
              <a:t>Takımyıldızlar</a:t>
            </a:r>
          </a:p>
        </p:txBody>
      </p:sp>
      <p:sp>
        <p:nvSpPr>
          <p:cNvPr id="136195" name="2 İçerik Yer Tutucusu"/>
          <p:cNvSpPr>
            <a:spLocks noGrp="1"/>
          </p:cNvSpPr>
          <p:nvPr>
            <p:ph idx="4294967295"/>
          </p:nvPr>
        </p:nvSpPr>
        <p:spPr>
          <a:xfrm>
            <a:off x="457200" y="1600200"/>
            <a:ext cx="3970338" cy="4525963"/>
          </a:xfrm>
        </p:spPr>
        <p:txBody>
          <a:bodyPr/>
          <a:lstStyle/>
          <a:p>
            <a:pPr eaLnBrk="1" hangingPunct="1"/>
            <a:r>
              <a:rPr lang="tr-TR" altLang="tr-TR" sz="2400" smtClean="0"/>
              <a:t>Birbirlerine çekimsel olarak bağlı olmayan, ancak gökyüzündeki izdüşümleri nedeniyle yakınmış gibi görünen yıldızlardır.</a:t>
            </a:r>
          </a:p>
          <a:p>
            <a:pPr eaLnBrk="1" hangingPunct="1"/>
            <a:r>
              <a:rPr lang="tr-TR" altLang="tr-TR" sz="2400" smtClean="0"/>
              <a:t>Takımyıldızları oluşturan yıldızlar birbirine oldukça uzak mesafededirler.</a:t>
            </a:r>
          </a:p>
        </p:txBody>
      </p:sp>
      <p:pic>
        <p:nvPicPr>
          <p:cNvPr id="136196" name="Picture 2" descr="bigdip_perspec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300663"/>
            <a:ext cx="3833813"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9219" name="ShockwaveFlash1" r:id="rId2" imgW="4624560" imgH="4511520"/>
        </mc:Choice>
        <mc:Fallback>
          <p:control name="ShockwaveFlash1" r:id="rId2" imgW="4624560" imgH="4511520">
            <p:pic>
              <p:nvPicPr>
                <p:cNvPr id="136197" name="ShockwaveFlash1"/>
                <p:cNvPicPr preferRelativeResize="0">
                  <a:picLocks noChangeArrowheads="1" noChangeShapeType="1"/>
                </p:cNvPicPr>
                <p:nvPr/>
              </p:nvPicPr>
              <p:blipFill>
                <a:blip r:embed="rId5"/>
                <a:srcRect/>
                <a:stretch>
                  <a:fillRect/>
                </a:stretch>
              </p:blipFill>
              <p:spPr bwMode="auto">
                <a:xfrm>
                  <a:off x="4340225" y="1484313"/>
                  <a:ext cx="4624388" cy="45116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282141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2"/>
          <p:cNvSpPr txBox="1">
            <a:spLocks noChangeArrowheads="1"/>
          </p:cNvSpPr>
          <p:nvPr/>
        </p:nvSpPr>
        <p:spPr bwMode="auto">
          <a:xfrm>
            <a:off x="107950" y="188913"/>
            <a:ext cx="89281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a:solidFill>
                  <a:srgbClr val="000099"/>
                </a:solidFill>
                <a:effectLst>
                  <a:outerShdw blurRad="38100" dist="38100" dir="2700000" algn="tl">
                    <a:srgbClr val="C0C0C0"/>
                  </a:outerShdw>
                </a:effectLst>
                <a:latin typeface="Tahoma" pitchFamily="34" charset="0"/>
              </a:rPr>
              <a:t>Yeniden Büyükayı takımyıldızına dönelim. Cezvenin ucundan Kutup Yıldızı’na uzattığımız doğruyu aynı yönde 3 birim daha uzatarak Kral takımyıldızına ulaşırız. Kral takımyıldızı batmayan bir takımyıldızdır ve her zaman gökyüzünde görülebilir.</a:t>
            </a:r>
            <a:endParaRPr lang="tr-TR" sz="2000" b="1" i="1">
              <a:solidFill>
                <a:srgbClr val="FF0000"/>
              </a:solidFill>
              <a:effectLst>
                <a:outerShdw blurRad="38100" dist="38100" dir="2700000" algn="tl">
                  <a:srgbClr val="C0C0C0"/>
                </a:outerShdw>
              </a:effectLst>
              <a:latin typeface="Tahoma" pitchFamily="34" charset="0"/>
            </a:endParaRPr>
          </a:p>
        </p:txBody>
      </p:sp>
      <p:pic>
        <p:nvPicPr>
          <p:cNvPr id="167939" name="Picture 3" descr="0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098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ext Box 2"/>
          <p:cNvSpPr txBox="1">
            <a:spLocks noChangeArrowheads="1"/>
          </p:cNvSpPr>
          <p:nvPr/>
        </p:nvSpPr>
        <p:spPr bwMode="auto">
          <a:xfrm>
            <a:off x="107950" y="188913"/>
            <a:ext cx="87852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a:solidFill>
                  <a:srgbClr val="000099"/>
                </a:solidFill>
                <a:effectLst>
                  <a:outerShdw blurRad="38100" dist="38100" dir="2700000" algn="tl">
                    <a:srgbClr val="C0C0C0"/>
                  </a:outerShdw>
                </a:effectLst>
                <a:latin typeface="Tahoma" pitchFamily="34" charset="0"/>
              </a:rPr>
              <a:t>Kral takımyıldızının hemen yanında bulunan ve konumuna göre M veya W harfine benzeyen takımyıldız ise Kraliçe’dir. Kraliçe de batmayan bir takımyıldızdır ve her zaman gökyüzünde görülebilir.</a:t>
            </a:r>
            <a:endParaRPr lang="tr-TR" sz="2000" b="1" i="1">
              <a:solidFill>
                <a:srgbClr val="FF0000"/>
              </a:solidFill>
              <a:effectLst>
                <a:outerShdw blurRad="38100" dist="38100" dir="2700000" algn="tl">
                  <a:srgbClr val="C0C0C0"/>
                </a:outerShdw>
              </a:effectLst>
              <a:latin typeface="Tahoma" pitchFamily="34" charset="0"/>
            </a:endParaRPr>
          </a:p>
        </p:txBody>
      </p:sp>
      <p:pic>
        <p:nvPicPr>
          <p:cNvPr id="168963" name="Picture 3" descr="0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181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107950" y="188913"/>
            <a:ext cx="88566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a:solidFill>
                  <a:srgbClr val="000099"/>
                </a:solidFill>
                <a:effectLst>
                  <a:outerShdw blurRad="38100" dist="38100" dir="2700000" algn="tl">
                    <a:srgbClr val="C0C0C0"/>
                  </a:outerShdw>
                </a:effectLst>
                <a:latin typeface="Tahoma" pitchFamily="34" charset="0"/>
              </a:rPr>
              <a:t>Kraliçe’nin Kral’a göre tam aksi tarafında Kahraman ve Andromeda takımyıldızları yeralır. Her iki takımyıldız da yaz ve sonbahar aylarında gözlenebilirler. Andromeda takımyıldızında bulunan M31 (Andromeda) Galaksisi’ni küçük bir teleskopla bile izleyebilirsiniz.</a:t>
            </a:r>
          </a:p>
        </p:txBody>
      </p:sp>
      <p:pic>
        <p:nvPicPr>
          <p:cNvPr id="169987" name="Picture 3" descr="0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73735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26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ext Box 2"/>
          <p:cNvSpPr txBox="1">
            <a:spLocks noChangeArrowheads="1"/>
          </p:cNvSpPr>
          <p:nvPr/>
        </p:nvSpPr>
        <p:spPr bwMode="auto">
          <a:xfrm>
            <a:off x="107950" y="188913"/>
            <a:ext cx="88566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a:solidFill>
                  <a:srgbClr val="000099"/>
                </a:solidFill>
                <a:effectLst>
                  <a:outerShdw blurRad="38100" dist="38100" dir="2700000" algn="tl">
                    <a:srgbClr val="C0C0C0"/>
                  </a:outerShdw>
                </a:effectLst>
                <a:latin typeface="Tahoma" pitchFamily="34" charset="0"/>
              </a:rPr>
              <a:t>Andromeda takımyıldızının hemen bitişiğinde ise Kanatlıat takımyıldızı bulunur. Kanatlıat, en iyi yaz sonu ve sonbaharda gözlenebilir. </a:t>
            </a:r>
          </a:p>
        </p:txBody>
      </p:sp>
      <p:pic>
        <p:nvPicPr>
          <p:cNvPr id="171011" name="Picture 3" descr="0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73735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486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107950" y="188913"/>
            <a:ext cx="87852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a:solidFill>
                  <a:srgbClr val="000099"/>
                </a:solidFill>
                <a:effectLst>
                  <a:outerShdw blurRad="38100" dist="38100" dir="2700000" algn="tl">
                    <a:srgbClr val="C0C0C0"/>
                  </a:outerShdw>
                </a:effectLst>
                <a:latin typeface="Tahoma" pitchFamily="34" charset="0"/>
              </a:rPr>
              <a:t>Kral takımyıldızının diğer yanında ise Ejderha takımyıldızı yer alır. Ejderha’nın kuyruğu Küçükayı ve Büyükayı takımyıldızları arasında kalır. Ejderha da batmayan bir takımyıldızdır.</a:t>
            </a:r>
            <a:endParaRPr lang="tr-TR" sz="2000" b="1" i="1">
              <a:solidFill>
                <a:srgbClr val="FF0000"/>
              </a:solidFill>
              <a:effectLst>
                <a:outerShdw blurRad="38100" dist="38100" dir="2700000" algn="tl">
                  <a:srgbClr val="C0C0C0"/>
                </a:outerShdw>
              </a:effectLst>
              <a:latin typeface="Tahoma" pitchFamily="34" charset="0"/>
            </a:endParaRPr>
          </a:p>
        </p:txBody>
      </p:sp>
      <p:pic>
        <p:nvPicPr>
          <p:cNvPr id="172035" name="Picture 3" descr="0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867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2"/>
          <p:cNvSpPr txBox="1">
            <a:spLocks noChangeArrowheads="1"/>
          </p:cNvSpPr>
          <p:nvPr/>
        </p:nvSpPr>
        <p:spPr bwMode="auto">
          <a:xfrm>
            <a:off x="107950" y="188913"/>
            <a:ext cx="8856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b="1" i="1">
                <a:solidFill>
                  <a:srgbClr val="000099"/>
                </a:solidFill>
                <a:effectLst>
                  <a:outerShdw blurRad="38100" dist="38100" dir="2700000" algn="tl">
                    <a:srgbClr val="C0C0C0"/>
                  </a:outerShdw>
                </a:effectLst>
                <a:latin typeface="Tahoma" pitchFamily="34" charset="0"/>
              </a:rPr>
              <a:t>Ejderha’nın başını takip ederseniz Herkül takımyıldızına ulaşırsınız. Herkül takımyıldızı yaz ayları boyunca gözlenebilir.</a:t>
            </a:r>
          </a:p>
        </p:txBody>
      </p:sp>
      <p:pic>
        <p:nvPicPr>
          <p:cNvPr id="173059" name="Picture 3" descr="04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7975"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723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07950" y="188913"/>
            <a:ext cx="88566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a:solidFill>
                  <a:srgbClr val="000099"/>
                </a:solidFill>
                <a:effectLst>
                  <a:outerShdw blurRad="38100" dist="38100" dir="2700000" algn="tl">
                    <a:srgbClr val="C0C0C0"/>
                  </a:outerShdw>
                </a:effectLst>
                <a:latin typeface="Tahoma" pitchFamily="34" charset="0"/>
              </a:rPr>
              <a:t>Yaz aylarının en belirgin takımyıldızları ise Kuğu, Çalgı ve Kartal takımyıldızlarıdır. Bu üç takımyıldızı Kral, Ejderha ve Herkül takımyıldızlarından bulabilirsiniz.</a:t>
            </a:r>
          </a:p>
        </p:txBody>
      </p:sp>
      <p:pic>
        <p:nvPicPr>
          <p:cNvPr id="174083" name="Picture 3" descr="0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73735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082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ext Box 2"/>
          <p:cNvSpPr txBox="1">
            <a:spLocks noChangeArrowheads="1"/>
          </p:cNvSpPr>
          <p:nvPr/>
        </p:nvSpPr>
        <p:spPr bwMode="auto">
          <a:xfrm>
            <a:off x="107950" y="188913"/>
            <a:ext cx="88566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a:solidFill>
                  <a:srgbClr val="000099"/>
                </a:solidFill>
                <a:effectLst>
                  <a:outerShdw blurRad="38100" dist="38100" dir="2700000" algn="tl">
                    <a:srgbClr val="C0C0C0"/>
                  </a:outerShdw>
                </a:effectLst>
                <a:latin typeface="Tahoma" pitchFamily="34" charset="0"/>
              </a:rPr>
              <a:t>Büyükayı takımyıldızının Küçükayı’ya göre tam aksi tarafında ise Aslan takımyıldızı yeralır. En iyi kışın sonu ve ilkbaharın başında gözlenebilen Aslan takımyıldızını yaz aylarında gözleyemiyoruz.</a:t>
            </a:r>
          </a:p>
        </p:txBody>
      </p:sp>
      <p:pic>
        <p:nvPicPr>
          <p:cNvPr id="175107" name="Picture 3" descr="0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426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4" descr="carte_du_ciel_autom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00200"/>
            <a:ext cx="45370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304800" y="457200"/>
            <a:ext cx="8153400" cy="1265238"/>
          </a:xfrm>
          <a:prstGeom prst="rect">
            <a:avLst/>
          </a:prstGeom>
          <a:noFill/>
          <a:ln w="9525">
            <a:noFill/>
            <a:miter lim="800000"/>
            <a:headEnd/>
            <a:tailEnd/>
          </a:ln>
          <a:effectLst/>
        </p:spPr>
        <p:txBody>
          <a:bodyPr/>
          <a:lstStyle/>
          <a:p>
            <a:pPr marL="342900" indent="-342900" eaLnBrk="1" fontAlgn="auto" hangingPunct="1">
              <a:spcBef>
                <a:spcPct val="20000"/>
              </a:spcBef>
              <a:spcAft>
                <a:spcPts val="0"/>
              </a:spcAft>
              <a:buClr>
                <a:schemeClr val="hlink"/>
              </a:buClr>
              <a:buSzPct val="65000"/>
              <a:buFont typeface="Wingdings" pitchFamily="2" charset="2"/>
              <a:buChar char="n"/>
              <a:defRPr/>
            </a:pPr>
            <a:r>
              <a:rPr lang="tr-TR" sz="2400" dirty="0">
                <a:effectLst>
                  <a:outerShdw blurRad="38100" dist="38100" dir="2700000" algn="tl">
                    <a:srgbClr val="000000"/>
                  </a:outerShdw>
                </a:effectLst>
                <a:latin typeface="+mn-lt"/>
                <a:cs typeface="+mn-cs"/>
              </a:rPr>
              <a:t>1929 yılında Uluslararası Astronomi Topluluğu (</a:t>
            </a:r>
            <a:r>
              <a:rPr lang="tr-TR" sz="2400" dirty="0" err="1">
                <a:effectLst>
                  <a:outerShdw blurRad="38100" dist="38100" dir="2700000" algn="tl">
                    <a:srgbClr val="000000"/>
                  </a:outerShdw>
                </a:effectLst>
                <a:latin typeface="+mn-lt"/>
                <a:cs typeface="+mn-cs"/>
              </a:rPr>
              <a:t>International</a:t>
            </a:r>
            <a:r>
              <a:rPr lang="tr-TR" sz="2400" dirty="0">
                <a:effectLst>
                  <a:outerShdw blurRad="38100" dist="38100" dir="2700000" algn="tl">
                    <a:srgbClr val="000000"/>
                  </a:outerShdw>
                </a:effectLst>
                <a:latin typeface="+mn-lt"/>
                <a:cs typeface="+mn-cs"/>
              </a:rPr>
              <a:t> </a:t>
            </a:r>
            <a:r>
              <a:rPr lang="tr-TR" sz="2400" dirty="0" err="1">
                <a:effectLst>
                  <a:outerShdw blurRad="38100" dist="38100" dir="2700000" algn="tl">
                    <a:srgbClr val="000000"/>
                  </a:outerShdw>
                </a:effectLst>
                <a:latin typeface="+mn-lt"/>
                <a:cs typeface="+mn-cs"/>
              </a:rPr>
              <a:t>Astronomical</a:t>
            </a:r>
            <a:r>
              <a:rPr lang="tr-TR" sz="2400" dirty="0">
                <a:effectLst>
                  <a:outerShdw blurRad="38100" dist="38100" dir="2700000" algn="tl">
                    <a:srgbClr val="000000"/>
                  </a:outerShdw>
                </a:effectLst>
                <a:latin typeface="+mn-lt"/>
                <a:cs typeface="+mn-cs"/>
              </a:rPr>
              <a:t>  </a:t>
            </a:r>
            <a:r>
              <a:rPr lang="tr-TR" sz="2400" dirty="0" err="1">
                <a:effectLst>
                  <a:outerShdw blurRad="38100" dist="38100" dir="2700000" algn="tl">
                    <a:srgbClr val="000000"/>
                  </a:outerShdw>
                </a:effectLst>
                <a:latin typeface="+mn-lt"/>
                <a:cs typeface="+mn-cs"/>
              </a:rPr>
              <a:t>Union</a:t>
            </a:r>
            <a:r>
              <a:rPr lang="tr-TR" sz="2400" dirty="0">
                <a:effectLst>
                  <a:outerShdw blurRad="38100" dist="38100" dir="2700000" algn="tl">
                    <a:srgbClr val="000000"/>
                  </a:outerShdw>
                </a:effectLst>
                <a:latin typeface="+mn-lt"/>
                <a:cs typeface="+mn-cs"/>
              </a:rPr>
              <a:t>) gökyüzünde 88 tane takımyıldızının olduğunu belirlemiştir. </a:t>
            </a:r>
          </a:p>
        </p:txBody>
      </p:sp>
      <p:sp>
        <p:nvSpPr>
          <p:cNvPr id="9" name="Text Box 6"/>
          <p:cNvSpPr txBox="1">
            <a:spLocks noChangeArrowheads="1"/>
          </p:cNvSpPr>
          <p:nvPr/>
        </p:nvSpPr>
        <p:spPr bwMode="auto">
          <a:xfrm>
            <a:off x="179388" y="2057400"/>
            <a:ext cx="3935412" cy="4492625"/>
          </a:xfrm>
          <a:prstGeom prst="rect">
            <a:avLst/>
          </a:prstGeom>
          <a:noFill/>
          <a:ln w="9525">
            <a:noFill/>
            <a:miter lim="800000"/>
            <a:headEnd/>
            <a:tailEnd/>
          </a:ln>
          <a:effectLst/>
        </p:spPr>
        <p:txBody>
          <a:bodyPr>
            <a:spAutoFit/>
          </a:bodyPr>
          <a:lstStyle/>
          <a:p>
            <a:pPr eaLnBrk="1" fontAlgn="auto" hangingPunct="1">
              <a:spcBef>
                <a:spcPct val="50000"/>
              </a:spcBef>
              <a:spcAft>
                <a:spcPts val="0"/>
              </a:spcAft>
              <a:buSzPct val="200000"/>
              <a:buFont typeface="Comic Sans MS" pitchFamily="66" charset="0"/>
              <a:buChar char="●"/>
              <a:defRPr/>
            </a:pPr>
            <a:r>
              <a:rPr lang="tr-TR" sz="1600" b="1" i="1" dirty="0">
                <a:solidFill>
                  <a:srgbClr val="000099"/>
                </a:solidFill>
                <a:effectLst>
                  <a:outerShdw blurRad="38100" dist="38100" dir="2700000" algn="tl">
                    <a:srgbClr val="000000"/>
                  </a:outerShdw>
                </a:effectLst>
                <a:latin typeface="+mn-lt"/>
                <a:cs typeface="+mn-cs"/>
              </a:rPr>
              <a:t>Günümüzde ise </a:t>
            </a:r>
            <a:r>
              <a:rPr lang="tr-TR" sz="1600" b="1" i="1" dirty="0">
                <a:solidFill>
                  <a:srgbClr val="FFFF00"/>
                </a:solidFill>
                <a:effectLst>
                  <a:outerShdw blurRad="38100" dist="38100" dir="2700000" algn="tl">
                    <a:srgbClr val="000000"/>
                  </a:outerShdw>
                </a:effectLst>
                <a:latin typeface="+mn-lt"/>
                <a:cs typeface="+mn-cs"/>
              </a:rPr>
              <a:t>takımyıldızlar astronomlar tarafından gökyüzündeki yıldızları adreslemek için kullanılmaktadır</a:t>
            </a:r>
            <a:r>
              <a:rPr lang="tr-TR" sz="1600" b="1" i="1" dirty="0">
                <a:solidFill>
                  <a:srgbClr val="000099"/>
                </a:solidFill>
                <a:effectLst>
                  <a:outerShdw blurRad="38100" dist="38100" dir="2700000" algn="tl">
                    <a:srgbClr val="000000"/>
                  </a:outerShdw>
                </a:effectLst>
                <a:latin typeface="+mn-lt"/>
                <a:cs typeface="+mn-cs"/>
              </a:rPr>
              <a:t>.</a:t>
            </a:r>
          </a:p>
          <a:p>
            <a:pPr eaLnBrk="1" fontAlgn="auto" hangingPunct="1">
              <a:spcBef>
                <a:spcPct val="50000"/>
              </a:spcBef>
              <a:spcAft>
                <a:spcPts val="0"/>
              </a:spcAft>
              <a:buSzPct val="200000"/>
              <a:buFont typeface="Comic Sans MS" pitchFamily="66" charset="0"/>
              <a:buChar char="●"/>
              <a:defRPr/>
            </a:pPr>
            <a:r>
              <a:rPr lang="tr-TR" sz="1600" b="1" i="1" dirty="0">
                <a:solidFill>
                  <a:srgbClr val="000099"/>
                </a:solidFill>
                <a:effectLst>
                  <a:outerShdw blurRad="38100" dist="38100" dir="2700000" algn="tl">
                    <a:srgbClr val="000000"/>
                  </a:outerShdw>
                </a:effectLst>
                <a:latin typeface="+mn-lt"/>
                <a:cs typeface="+mn-cs"/>
              </a:rPr>
              <a:t>Tüm gökyüzü 88 parçaya (takımyıldıza) bölünerek bunlara genellikle Eski Yunan mitolojisinden bir ad verilmiştir. </a:t>
            </a:r>
          </a:p>
          <a:p>
            <a:pPr eaLnBrk="1" fontAlgn="auto" hangingPunct="1">
              <a:spcBef>
                <a:spcPct val="50000"/>
              </a:spcBef>
              <a:spcAft>
                <a:spcPts val="0"/>
              </a:spcAft>
              <a:buSzPct val="200000"/>
              <a:buFont typeface="Comic Sans MS" pitchFamily="66" charset="0"/>
              <a:buChar char="●"/>
              <a:defRPr/>
            </a:pPr>
            <a:r>
              <a:rPr lang="tr-TR" sz="1600" b="1" i="1" dirty="0">
                <a:solidFill>
                  <a:srgbClr val="000099"/>
                </a:solidFill>
                <a:effectLst>
                  <a:outerShdw blurRad="38100" dist="38100" dir="2700000" algn="tl">
                    <a:srgbClr val="000000"/>
                  </a:outerShdw>
                </a:effectLst>
                <a:latin typeface="+mn-lt"/>
                <a:cs typeface="+mn-cs"/>
              </a:rPr>
              <a:t>Her yıldız içerisinde bulunduğu takımyıldızın adının kısaltmasını da içerecek şekilde isimlendirilir. Böylece bir astronom herhangi bir yıldızın yalnızca adını bilerek gökyüzünde hangi bölgede olduğu, hangi mevsimlerde görülebileceği, hatta hangi gece saat kaçta doğup kaçta batacağını hemen söyleyebilir.</a:t>
            </a:r>
          </a:p>
        </p:txBody>
      </p:sp>
    </p:spTree>
    <p:extLst>
      <p:ext uri="{BB962C8B-B14F-4D97-AF65-F5344CB8AC3E}">
        <p14:creationId xmlns:p14="http://schemas.microsoft.com/office/powerpoint/2010/main" val="2360997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107950" y="188913"/>
            <a:ext cx="8785225" cy="1006475"/>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000" b="1" i="1">
                <a:solidFill>
                  <a:srgbClr val="000099"/>
                </a:solidFill>
                <a:effectLst>
                  <a:outerShdw blurRad="38100" dist="38100" dir="2700000" algn="tl">
                    <a:srgbClr val="000000"/>
                  </a:outerShdw>
                </a:effectLst>
                <a:latin typeface="+mn-lt"/>
                <a:cs typeface="+mn-cs"/>
              </a:rPr>
              <a:t>Büyükayı takımyıldızı gökyüzünün daima kuzey tarafında yer alır. Büyükayı’yı mevsime ve saate bağlı olarak, kuzeydoğudan kuzeybatıya kadar olan çeyrek daire içerisinde görebilirsiniz.</a:t>
            </a:r>
          </a:p>
        </p:txBody>
      </p:sp>
      <p:pic>
        <p:nvPicPr>
          <p:cNvPr id="140291" name="Picture 21" descr="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352550"/>
            <a:ext cx="657542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2"/>
          <p:cNvSpPr txBox="1">
            <a:spLocks noChangeArrowheads="1"/>
          </p:cNvSpPr>
          <p:nvPr/>
        </p:nvSpPr>
        <p:spPr bwMode="auto">
          <a:xfrm>
            <a:off x="179388" y="6021388"/>
            <a:ext cx="8785225" cy="701675"/>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000" b="1" i="1">
                <a:solidFill>
                  <a:srgbClr val="FF0000"/>
                </a:solidFill>
                <a:effectLst>
                  <a:outerShdw blurRad="38100" dist="38100" dir="2700000" algn="tl">
                    <a:srgbClr val="000000"/>
                  </a:outerShdw>
                </a:effectLst>
                <a:latin typeface="+mn-lt"/>
                <a:cs typeface="+mn-cs"/>
              </a:rPr>
              <a:t>Ağustos ayında geceyarısı kuzey gökyüzünün görünümü… Büyükayı takımyıldızını Kuzeybatı – Kuzey yönünde görebilirsiniz.</a:t>
            </a:r>
          </a:p>
        </p:txBody>
      </p:sp>
    </p:spTree>
    <p:extLst>
      <p:ext uri="{BB962C8B-B14F-4D97-AF65-F5344CB8AC3E}">
        <p14:creationId xmlns:p14="http://schemas.microsoft.com/office/powerpoint/2010/main" val="333823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07950" y="188913"/>
            <a:ext cx="8928100" cy="1463675"/>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000" b="1" i="1">
                <a:solidFill>
                  <a:srgbClr val="000099"/>
                </a:solidFill>
                <a:effectLst>
                  <a:outerShdw blurRad="38100" dist="38100" dir="2700000" algn="tl">
                    <a:srgbClr val="000000"/>
                  </a:outerShdw>
                </a:effectLst>
                <a:latin typeface="+mn-lt"/>
                <a:cs typeface="+mn-cs"/>
              </a:rPr>
              <a:t>Büyükayı takımyıldızını bulduğumuza göre şimdi diğer takım-yıldızları keşfetmeye başlayabiliriz. </a:t>
            </a:r>
          </a:p>
          <a:p>
            <a:pPr algn="just" eaLnBrk="1" fontAlgn="auto" hangingPunct="1">
              <a:spcBef>
                <a:spcPct val="50000"/>
              </a:spcBef>
              <a:spcAft>
                <a:spcPts val="0"/>
              </a:spcAft>
              <a:buSzPct val="200000"/>
              <a:buFont typeface="Comic Sans MS" pitchFamily="66" charset="0"/>
              <a:buChar char="●"/>
              <a:defRPr/>
            </a:pPr>
            <a:r>
              <a:rPr lang="tr-TR" sz="2000" b="1" i="1">
                <a:solidFill>
                  <a:srgbClr val="000099"/>
                </a:solidFill>
                <a:effectLst>
                  <a:outerShdw blurRad="38100" dist="38100" dir="2700000" algn="tl">
                    <a:srgbClr val="000000"/>
                  </a:outerShdw>
                </a:effectLst>
                <a:latin typeface="+mn-lt"/>
                <a:cs typeface="+mn-cs"/>
              </a:rPr>
              <a:t>Büyük Ayı takımyıldızını oluşturan cezvenin ucundaki iki yıldıza (Dubhe ve Merak) dikkat edelim…</a:t>
            </a:r>
          </a:p>
        </p:txBody>
      </p:sp>
      <p:pic>
        <p:nvPicPr>
          <p:cNvPr id="141315" name="Picture 5" descr="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844675"/>
            <a:ext cx="6657975"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35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950" y="188913"/>
            <a:ext cx="8928100" cy="701675"/>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000" b="1" i="1" dirty="0">
                <a:solidFill>
                  <a:srgbClr val="000099"/>
                </a:solidFill>
                <a:effectLst>
                  <a:outerShdw blurRad="38100" dist="38100" dir="2700000" algn="tl">
                    <a:srgbClr val="000000"/>
                  </a:outerShdw>
                </a:effectLst>
                <a:latin typeface="+mn-lt"/>
                <a:cs typeface="+mn-cs"/>
              </a:rPr>
              <a:t>Bu iki yıldızı birleştiren hayali çizgiyi 1 birim olarak kabul edelim…</a:t>
            </a:r>
          </a:p>
        </p:txBody>
      </p:sp>
      <p:pic>
        <p:nvPicPr>
          <p:cNvPr id="142339" name="Picture 3" descr="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25538"/>
            <a:ext cx="7862887"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66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950" y="188913"/>
            <a:ext cx="8928100" cy="396875"/>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000" b="1" i="1">
                <a:solidFill>
                  <a:srgbClr val="000099"/>
                </a:solidFill>
                <a:effectLst>
                  <a:outerShdw blurRad="38100" dist="38100" dir="2700000" algn="tl">
                    <a:srgbClr val="000000"/>
                  </a:outerShdw>
                </a:effectLst>
                <a:latin typeface="+mn-lt"/>
                <a:cs typeface="+mn-cs"/>
              </a:rPr>
              <a:t>ve bu hayali çizgiyi Dubhe’nin yönünde 5 birim uzatalım…</a:t>
            </a:r>
          </a:p>
        </p:txBody>
      </p:sp>
      <p:sp>
        <p:nvSpPr>
          <p:cNvPr id="5" name="Text Box 3"/>
          <p:cNvSpPr txBox="1">
            <a:spLocks noChangeArrowheads="1"/>
          </p:cNvSpPr>
          <p:nvPr/>
        </p:nvSpPr>
        <p:spPr bwMode="auto">
          <a:xfrm>
            <a:off x="179388" y="620713"/>
            <a:ext cx="8748712" cy="39687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buSzPct val="200000"/>
              <a:buFont typeface="Comic Sans MS" pitchFamily="66" charset="0"/>
              <a:buNone/>
              <a:defRPr/>
            </a:pPr>
            <a:r>
              <a:rPr lang="tr-TR" sz="2000" b="1" i="1">
                <a:solidFill>
                  <a:srgbClr val="FF0000"/>
                </a:solidFill>
                <a:effectLst>
                  <a:outerShdw blurRad="38100" dist="38100" dir="2700000" algn="tl">
                    <a:srgbClr val="000000"/>
                  </a:outerShdw>
                </a:effectLst>
                <a:latin typeface="+mn-lt"/>
                <a:cs typeface="+mn-cs"/>
              </a:rPr>
              <a:t>1 birim…</a:t>
            </a:r>
          </a:p>
        </p:txBody>
      </p:sp>
      <p:pic>
        <p:nvPicPr>
          <p:cNvPr id="143364" name="Picture 4" descr="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25538"/>
            <a:ext cx="7862887"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42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950" y="188913"/>
            <a:ext cx="8928100" cy="396875"/>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000" b="1" i="1">
                <a:solidFill>
                  <a:srgbClr val="000099"/>
                </a:solidFill>
                <a:effectLst>
                  <a:outerShdw blurRad="38100" dist="38100" dir="2700000" algn="tl">
                    <a:srgbClr val="000000"/>
                  </a:outerShdw>
                </a:effectLst>
                <a:latin typeface="+mn-lt"/>
                <a:cs typeface="+mn-cs"/>
              </a:rPr>
              <a:t>ve bu hayali çizgiyi Dubhe’nin yönünde 5 birim uzatalım…</a:t>
            </a:r>
          </a:p>
        </p:txBody>
      </p:sp>
      <p:sp>
        <p:nvSpPr>
          <p:cNvPr id="5" name="Text Box 3"/>
          <p:cNvSpPr txBox="1">
            <a:spLocks noChangeArrowheads="1"/>
          </p:cNvSpPr>
          <p:nvPr/>
        </p:nvSpPr>
        <p:spPr bwMode="auto">
          <a:xfrm>
            <a:off x="179388" y="620713"/>
            <a:ext cx="8748712" cy="39687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buSzPct val="200000"/>
              <a:buFont typeface="Comic Sans MS" pitchFamily="66" charset="0"/>
              <a:buNone/>
              <a:defRPr/>
            </a:pPr>
            <a:r>
              <a:rPr lang="tr-TR" sz="2000" b="1" i="1">
                <a:solidFill>
                  <a:srgbClr val="FF0000"/>
                </a:solidFill>
                <a:effectLst>
                  <a:outerShdw blurRad="38100" dist="38100" dir="2700000" algn="tl">
                    <a:srgbClr val="000000"/>
                  </a:outerShdw>
                </a:effectLst>
                <a:latin typeface="+mn-lt"/>
                <a:cs typeface="+mn-cs"/>
              </a:rPr>
              <a:t>2 birim…</a:t>
            </a:r>
          </a:p>
        </p:txBody>
      </p:sp>
      <p:pic>
        <p:nvPicPr>
          <p:cNvPr id="144388" name="Picture 4" descr="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25538"/>
            <a:ext cx="7862887"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36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950" y="188913"/>
            <a:ext cx="8928100" cy="396875"/>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000" b="1" i="1">
                <a:solidFill>
                  <a:srgbClr val="000099"/>
                </a:solidFill>
                <a:effectLst>
                  <a:outerShdw blurRad="38100" dist="38100" dir="2700000" algn="tl">
                    <a:srgbClr val="000000"/>
                  </a:outerShdw>
                </a:effectLst>
                <a:latin typeface="+mn-lt"/>
                <a:cs typeface="+mn-cs"/>
              </a:rPr>
              <a:t>ve bu hayali çizgiyi Dubhe’nin yönünde 5 birim uzatalım…</a:t>
            </a:r>
          </a:p>
        </p:txBody>
      </p:sp>
      <p:sp>
        <p:nvSpPr>
          <p:cNvPr id="5" name="Text Box 3"/>
          <p:cNvSpPr txBox="1">
            <a:spLocks noChangeArrowheads="1"/>
          </p:cNvSpPr>
          <p:nvPr/>
        </p:nvSpPr>
        <p:spPr bwMode="auto">
          <a:xfrm>
            <a:off x="179388" y="620713"/>
            <a:ext cx="8748712" cy="39687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buSzPct val="200000"/>
              <a:buFont typeface="Comic Sans MS" pitchFamily="66" charset="0"/>
              <a:buNone/>
              <a:defRPr/>
            </a:pPr>
            <a:r>
              <a:rPr lang="tr-TR" sz="2000" b="1" i="1">
                <a:solidFill>
                  <a:srgbClr val="FF0000"/>
                </a:solidFill>
                <a:effectLst>
                  <a:outerShdw blurRad="38100" dist="38100" dir="2700000" algn="tl">
                    <a:srgbClr val="000000"/>
                  </a:outerShdw>
                </a:effectLst>
                <a:latin typeface="+mn-lt"/>
                <a:cs typeface="+mn-cs"/>
              </a:rPr>
              <a:t>3 birim…</a:t>
            </a:r>
          </a:p>
        </p:txBody>
      </p:sp>
      <p:pic>
        <p:nvPicPr>
          <p:cNvPr id="145412" name="Picture 4" descr="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25538"/>
            <a:ext cx="7862887"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924208"/>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TotalTime>
  <Words>610</Words>
  <Application>Microsoft Office PowerPoint</Application>
  <PresentationFormat>On-screen Show (4:3)</PresentationFormat>
  <Paragraphs>46</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Comic Sans MS</vt:lpstr>
      <vt:lpstr>Tahoma</vt:lpstr>
      <vt:lpstr>Wingdings</vt:lpstr>
      <vt:lpstr>Office Teması</vt:lpstr>
      <vt:lpstr>Takımyıldızlar</vt:lpstr>
      <vt:lpstr>Takımyıldızlar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user2</dc:creator>
  <cp:lastModifiedBy>HVS</cp:lastModifiedBy>
  <cp:revision>49</cp:revision>
  <dcterms:created xsi:type="dcterms:W3CDTF">2018-01-23T13:28:06Z</dcterms:created>
  <dcterms:modified xsi:type="dcterms:W3CDTF">2019-07-09T12:23:52Z</dcterms:modified>
</cp:coreProperties>
</file>