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5" r:id="rId3"/>
    <p:sldId id="313" r:id="rId4"/>
    <p:sldId id="304" r:id="rId5"/>
    <p:sldId id="306" r:id="rId6"/>
    <p:sldId id="311" r:id="rId7"/>
    <p:sldId id="315" r:id="rId8"/>
    <p:sldId id="316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30" r:id="rId19"/>
    <p:sldId id="332" r:id="rId20"/>
    <p:sldId id="336" r:id="rId21"/>
    <p:sldId id="337" r:id="rId22"/>
    <p:sldId id="340" r:id="rId23"/>
    <p:sldId id="341" r:id="rId24"/>
    <p:sldId id="342" r:id="rId25"/>
    <p:sldId id="343" r:id="rId26"/>
    <p:sldId id="34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7" d="100"/>
          <a:sy n="87" d="100"/>
        </p:scale>
        <p:origin x="148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775217A-0D3E-4ED3-BAC9-034DB9DE4B6F}" type="datetimeFigureOut">
              <a:rPr lang="en-US" smtClean="0"/>
              <a:t>7/31/2018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LİPİD METABOLİZMASI II</a:t>
            </a:r>
            <a:endParaRPr lang="en-US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7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1000" y="2133600"/>
            <a:ext cx="762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Ş</a:t>
            </a:r>
            <a:r>
              <a:rPr lang="en-US" sz="2400" dirty="0" err="1" smtClean="0"/>
              <a:t>ilomikronlar</a:t>
            </a:r>
            <a:r>
              <a:rPr lang="en-US" sz="2400" dirty="0" smtClean="0"/>
              <a:t> </a:t>
            </a:r>
            <a:r>
              <a:rPr lang="en-US" sz="2400" dirty="0" err="1"/>
              <a:t>girdikleri</a:t>
            </a:r>
            <a:r>
              <a:rPr lang="en-US" sz="2400" dirty="0"/>
              <a:t> </a:t>
            </a:r>
            <a:r>
              <a:rPr lang="en-US" sz="2400" dirty="0" err="1"/>
              <a:t>dokularda</a:t>
            </a:r>
            <a:r>
              <a:rPr lang="en-US" sz="2400" dirty="0"/>
              <a:t> </a:t>
            </a:r>
            <a:r>
              <a:rPr lang="en-US" sz="2400" dirty="0" err="1"/>
              <a:t>parçalanarak</a:t>
            </a:r>
            <a:r>
              <a:rPr lang="en-US" sz="2400" dirty="0"/>
              <a:t> </a:t>
            </a:r>
            <a:r>
              <a:rPr lang="en-US" sz="2400" dirty="0" err="1"/>
              <a:t>yine</a:t>
            </a:r>
            <a:r>
              <a:rPr lang="en-US" sz="2400" dirty="0"/>
              <a:t> </a:t>
            </a:r>
            <a:r>
              <a:rPr lang="en-US" sz="2400" dirty="0" err="1"/>
              <a:t>yapı</a:t>
            </a:r>
            <a:r>
              <a:rPr lang="en-US" sz="2400" dirty="0"/>
              <a:t> </a:t>
            </a:r>
            <a:r>
              <a:rPr lang="en-US" sz="2400" dirty="0" smtClean="0"/>
              <a:t>ta</a:t>
            </a:r>
            <a:r>
              <a:rPr lang="tr-TR" sz="2400" dirty="0" smtClean="0"/>
              <a:t>ş</a:t>
            </a:r>
            <a:r>
              <a:rPr lang="en-US" sz="2400" dirty="0" err="1" smtClean="0"/>
              <a:t>larına</a:t>
            </a:r>
            <a:r>
              <a:rPr lang="tr-TR" sz="2400" dirty="0" smtClean="0"/>
              <a:t> </a:t>
            </a:r>
            <a:r>
              <a:rPr lang="en-US" sz="2400" dirty="0" err="1" smtClean="0"/>
              <a:t>ayrılırlar</a:t>
            </a:r>
            <a:r>
              <a:rPr lang="en-US" sz="2400" dirty="0"/>
              <a:t>. </a:t>
            </a:r>
            <a:r>
              <a:rPr lang="en-US" sz="2400" dirty="0" err="1"/>
              <a:t>Böylece</a:t>
            </a:r>
            <a:r>
              <a:rPr lang="en-US" sz="2400" dirty="0"/>
              <a:t> </a:t>
            </a:r>
            <a:r>
              <a:rPr lang="en-US" sz="2400" dirty="0" err="1"/>
              <a:t>açıga</a:t>
            </a:r>
            <a:r>
              <a:rPr lang="en-US" sz="2400" dirty="0"/>
              <a:t> </a:t>
            </a:r>
            <a:r>
              <a:rPr lang="en-US" sz="2400" dirty="0" err="1"/>
              <a:t>çıkan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asitleri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diger</a:t>
            </a:r>
            <a:r>
              <a:rPr lang="en-US" sz="2400" dirty="0"/>
              <a:t> </a:t>
            </a:r>
            <a:r>
              <a:rPr lang="en-US" sz="2400" dirty="0" err="1"/>
              <a:t>lipidler</a:t>
            </a:r>
            <a:r>
              <a:rPr lang="en-US" sz="2400" dirty="0"/>
              <a:t>, </a:t>
            </a:r>
            <a:r>
              <a:rPr lang="en-US" sz="2400" dirty="0" err="1" smtClean="0"/>
              <a:t>parçalandıkları</a:t>
            </a:r>
            <a:r>
              <a:rPr lang="tr-TR" sz="2400" dirty="0"/>
              <a:t> </a:t>
            </a:r>
            <a:r>
              <a:rPr lang="en-US" sz="2400" dirty="0" err="1" smtClean="0"/>
              <a:t>dokulara</a:t>
            </a:r>
            <a:r>
              <a:rPr lang="en-US" sz="2400" dirty="0" smtClean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degisik</a:t>
            </a:r>
            <a:r>
              <a:rPr lang="en-US" sz="2400" dirty="0"/>
              <a:t> </a:t>
            </a:r>
            <a:r>
              <a:rPr lang="en-US" sz="2400" dirty="0" err="1"/>
              <a:t>biçimlerde</a:t>
            </a:r>
            <a:r>
              <a:rPr lang="en-US" sz="2400" dirty="0"/>
              <a:t> </a:t>
            </a:r>
            <a:r>
              <a:rPr lang="en-US" sz="2400" dirty="0" err="1"/>
              <a:t>kullanılırlar</a:t>
            </a:r>
            <a:r>
              <a:rPr lang="en-US" sz="2400" dirty="0"/>
              <a:t>. </a:t>
            </a:r>
            <a:r>
              <a:rPr lang="en-US" sz="2400" dirty="0" err="1"/>
              <a:t>Örnegin</a:t>
            </a:r>
            <a:r>
              <a:rPr lang="en-US" sz="2400" dirty="0"/>
              <a:t> </a:t>
            </a:r>
            <a:r>
              <a:rPr lang="en-US" sz="2400" dirty="0" err="1"/>
              <a:t>adipoz</a:t>
            </a:r>
            <a:r>
              <a:rPr lang="en-US" sz="2400" dirty="0"/>
              <a:t> </a:t>
            </a:r>
            <a:r>
              <a:rPr lang="en-US" sz="2400" dirty="0" err="1"/>
              <a:t>dokuda</a:t>
            </a:r>
            <a:r>
              <a:rPr lang="en-US" sz="2400" dirty="0"/>
              <a:t> </a:t>
            </a:r>
            <a:r>
              <a:rPr lang="en-US" sz="2400" dirty="0" err="1" smtClean="0"/>
              <a:t>tekrar</a:t>
            </a:r>
            <a:r>
              <a:rPr lang="tr-TR" sz="2400" dirty="0"/>
              <a:t> </a:t>
            </a:r>
            <a:r>
              <a:rPr lang="en-US" sz="2400" dirty="0" err="1" smtClean="0"/>
              <a:t>trigliseritler</a:t>
            </a:r>
            <a:r>
              <a:rPr lang="en-US" sz="2400" dirty="0" smtClean="0"/>
              <a:t> </a:t>
            </a:r>
            <a:r>
              <a:rPr lang="en-US" sz="2400" dirty="0" err="1"/>
              <a:t>olusturarak</a:t>
            </a:r>
            <a:r>
              <a:rPr lang="en-US" sz="2400" dirty="0"/>
              <a:t> </a:t>
            </a:r>
            <a:r>
              <a:rPr lang="en-US" sz="2400" dirty="0" err="1"/>
              <a:t>depo</a:t>
            </a:r>
            <a:r>
              <a:rPr lang="en-US" sz="2400" dirty="0"/>
              <a:t> </a:t>
            </a:r>
            <a:r>
              <a:rPr lang="en-US" sz="2400" dirty="0" err="1"/>
              <a:t>edilirler</a:t>
            </a:r>
            <a:r>
              <a:rPr lang="en-US" sz="2400" dirty="0"/>
              <a:t>, </a:t>
            </a:r>
            <a:r>
              <a:rPr lang="en-US" sz="2400" dirty="0" err="1"/>
              <a:t>kalp</a:t>
            </a:r>
            <a:r>
              <a:rPr lang="en-US" sz="2400" dirty="0"/>
              <a:t> </a:t>
            </a:r>
            <a:r>
              <a:rPr lang="en-US" sz="2400" dirty="0" err="1"/>
              <a:t>kasında</a:t>
            </a:r>
            <a:r>
              <a:rPr lang="en-US" sz="2400" dirty="0"/>
              <a:t> </a:t>
            </a:r>
            <a:r>
              <a:rPr lang="en-US" sz="2400" dirty="0" err="1"/>
              <a:t>oksitlenerek</a:t>
            </a:r>
            <a:r>
              <a:rPr lang="en-US" sz="2400" dirty="0"/>
              <a:t> </a:t>
            </a:r>
            <a:r>
              <a:rPr lang="en-US" sz="2400" dirty="0" err="1"/>
              <a:t>enerji</a:t>
            </a:r>
            <a:r>
              <a:rPr lang="en-US" sz="2400" dirty="0"/>
              <a:t> </a:t>
            </a:r>
            <a:r>
              <a:rPr lang="en-US" sz="2400" dirty="0" err="1"/>
              <a:t>üretirler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3522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1000" y="609600"/>
            <a:ext cx="78486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</a:t>
            </a:r>
            <a:r>
              <a:rPr lang="tr-TR" sz="2800" dirty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P</a:t>
            </a:r>
            <a:r>
              <a:rPr lang="tr-TR" sz="2800" dirty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DLER</a:t>
            </a:r>
            <a:r>
              <a:rPr lang="tr-TR" sz="2800" dirty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N TA</a:t>
            </a:r>
            <a:r>
              <a:rPr lang="tr-TR" sz="2800" b="1" dirty="0">
                <a:solidFill>
                  <a:srgbClr val="FF0000"/>
                </a:solidFill>
              </a:rPr>
              <a:t>Ş</a:t>
            </a:r>
            <a:r>
              <a:rPr lang="en-US" sz="2800" b="1" dirty="0" smtClean="0">
                <a:solidFill>
                  <a:srgbClr val="FF0000"/>
                </a:solidFill>
              </a:rPr>
              <a:t>INMASI</a:t>
            </a:r>
            <a:endParaRPr lang="tr-TR" sz="2800" b="1" dirty="0">
              <a:solidFill>
                <a:srgbClr val="FF0000"/>
              </a:solidFill>
            </a:endParaRPr>
          </a:p>
          <a:p>
            <a:endParaRPr lang="en-US" b="1" dirty="0"/>
          </a:p>
          <a:p>
            <a:pPr algn="just"/>
            <a:r>
              <a:rPr lang="en-US" sz="2400" dirty="0" err="1"/>
              <a:t>Lipidler</a:t>
            </a:r>
            <a:r>
              <a:rPr lang="en-US" sz="2400" dirty="0"/>
              <a:t> </a:t>
            </a:r>
            <a:r>
              <a:rPr lang="en-US" sz="2400" dirty="0" err="1"/>
              <a:t>suda</a:t>
            </a:r>
            <a:r>
              <a:rPr lang="en-US" sz="2400" dirty="0"/>
              <a:t> </a:t>
            </a:r>
            <a:r>
              <a:rPr lang="en-US" sz="2400" dirty="0" err="1"/>
              <a:t>çözünen</a:t>
            </a:r>
            <a:r>
              <a:rPr lang="en-US" sz="2400" dirty="0"/>
              <a:t> </a:t>
            </a:r>
            <a:r>
              <a:rPr lang="en-US" sz="2400" dirty="0" err="1"/>
              <a:t>maddeler</a:t>
            </a:r>
            <a:r>
              <a:rPr lang="en-US" sz="2400" dirty="0"/>
              <a:t> </a:t>
            </a:r>
            <a:r>
              <a:rPr lang="en-US" sz="2400" dirty="0" err="1"/>
              <a:t>olmadıkları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,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yolu</a:t>
            </a:r>
            <a:r>
              <a:rPr lang="en-US" sz="2400" dirty="0"/>
              <a:t> </a:t>
            </a:r>
            <a:r>
              <a:rPr lang="en-US" sz="2400" dirty="0" err="1" smtClean="0"/>
              <a:t>ile</a:t>
            </a:r>
            <a:r>
              <a:rPr lang="tr-TR" sz="2400" dirty="0"/>
              <a:t> </a:t>
            </a:r>
            <a:r>
              <a:rPr lang="en-US" sz="2400" dirty="0" err="1" smtClean="0"/>
              <a:t>tasınabilmeleri</a:t>
            </a:r>
            <a:r>
              <a:rPr lang="en-US" sz="2400" dirty="0" smtClean="0"/>
              <a:t> </a:t>
            </a:r>
            <a:r>
              <a:rPr lang="en-US" sz="2400" dirty="0" err="1"/>
              <a:t>ancak</a:t>
            </a:r>
            <a:r>
              <a:rPr lang="en-US" sz="2400" dirty="0"/>
              <a:t> </a:t>
            </a:r>
            <a:r>
              <a:rPr lang="en-US" sz="2400" dirty="0" err="1"/>
              <a:t>suda</a:t>
            </a:r>
            <a:r>
              <a:rPr lang="en-US" sz="2400" dirty="0"/>
              <a:t> </a:t>
            </a:r>
            <a:r>
              <a:rPr lang="en-US" sz="2400" dirty="0" err="1"/>
              <a:t>çözünür</a:t>
            </a:r>
            <a:r>
              <a:rPr lang="en-US" sz="2400" dirty="0"/>
              <a:t> </a:t>
            </a:r>
            <a:r>
              <a:rPr lang="en-US" sz="2400" dirty="0" err="1"/>
              <a:t>duruma</a:t>
            </a:r>
            <a:r>
              <a:rPr lang="en-US" sz="2400" dirty="0"/>
              <a:t> </a:t>
            </a:r>
            <a:r>
              <a:rPr lang="en-US" sz="2400" dirty="0" err="1"/>
              <a:t>gelmeleri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mümkün</a:t>
            </a:r>
            <a:r>
              <a:rPr lang="en-US" sz="2400" dirty="0"/>
              <a:t> </a:t>
            </a:r>
            <a:r>
              <a:rPr lang="en-US" sz="2400" dirty="0" err="1"/>
              <a:t>olur</a:t>
            </a:r>
            <a:r>
              <a:rPr lang="en-US" sz="2400" dirty="0"/>
              <a:t>. </a:t>
            </a:r>
            <a:r>
              <a:rPr lang="en-US" sz="2400" dirty="0" err="1" smtClean="0"/>
              <a:t>Bunun</a:t>
            </a:r>
            <a:r>
              <a:rPr lang="tr-TR" sz="2400" dirty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/>
              <a:t>lipidler</a:t>
            </a:r>
            <a:r>
              <a:rPr lang="en-US" sz="2400" dirty="0"/>
              <a:t> </a:t>
            </a:r>
            <a:r>
              <a:rPr lang="en-US" sz="2400" dirty="0" err="1"/>
              <a:t>özel</a:t>
            </a:r>
            <a:r>
              <a:rPr lang="en-US" sz="2400" dirty="0"/>
              <a:t> </a:t>
            </a:r>
            <a:r>
              <a:rPr lang="en-US" sz="2400" dirty="0" err="1"/>
              <a:t>poteinlere</a:t>
            </a:r>
            <a:r>
              <a:rPr lang="en-US" sz="2400" dirty="0"/>
              <a:t> </a:t>
            </a:r>
            <a:r>
              <a:rPr lang="en-US" sz="2400" dirty="0" err="1"/>
              <a:t>baglanarak</a:t>
            </a:r>
            <a:r>
              <a:rPr lang="en-US" sz="2400" dirty="0"/>
              <a:t> </a:t>
            </a:r>
            <a:r>
              <a:rPr lang="en-US" sz="2400" b="1" dirty="0" err="1"/>
              <a:t>lipoproteinleri</a:t>
            </a:r>
            <a:r>
              <a:rPr lang="en-US" sz="2400" b="1" dirty="0"/>
              <a:t> </a:t>
            </a:r>
            <a:r>
              <a:rPr lang="en-US" sz="2400" dirty="0" err="1"/>
              <a:t>olusturur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çözünür</a:t>
            </a:r>
            <a:r>
              <a:rPr lang="tr-TR" sz="2400" dirty="0"/>
              <a:t> </a:t>
            </a:r>
            <a:r>
              <a:rPr lang="en-US" sz="2400" dirty="0" err="1" smtClean="0"/>
              <a:t>duruma</a:t>
            </a:r>
            <a:r>
              <a:rPr lang="en-US" sz="2400" dirty="0" smtClean="0"/>
              <a:t> </a:t>
            </a:r>
            <a:r>
              <a:rPr lang="en-US" sz="2400" dirty="0" err="1"/>
              <a:t>gelirler</a:t>
            </a:r>
            <a:r>
              <a:rPr lang="en-US" sz="2400" dirty="0"/>
              <a:t>. </a:t>
            </a:r>
            <a:r>
              <a:rPr lang="en-US" sz="2400" dirty="0" err="1"/>
              <a:t>Serbest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asitleri</a:t>
            </a:r>
            <a:r>
              <a:rPr lang="en-US" sz="2400" dirty="0"/>
              <a:t> </a:t>
            </a:r>
            <a:r>
              <a:rPr lang="en-US" sz="2400" b="1" dirty="0" err="1"/>
              <a:t>albumin</a:t>
            </a:r>
            <a:r>
              <a:rPr lang="en-US" sz="2400" dirty="0" err="1"/>
              <a:t>'e</a:t>
            </a:r>
            <a:r>
              <a:rPr lang="en-US" sz="2400" dirty="0"/>
              <a:t> </a:t>
            </a:r>
            <a:r>
              <a:rPr lang="en-US" sz="2400" dirty="0" err="1"/>
              <a:t>baglanarak</a:t>
            </a:r>
            <a:r>
              <a:rPr lang="en-US" sz="2400" dirty="0"/>
              <a:t> </a:t>
            </a:r>
            <a:r>
              <a:rPr lang="en-US" sz="2400" dirty="0" smtClean="0"/>
              <a:t>ta</a:t>
            </a:r>
            <a:r>
              <a:rPr lang="tr-TR" sz="2400" dirty="0" smtClean="0"/>
              <a:t>ş</a:t>
            </a:r>
            <a:r>
              <a:rPr lang="en-US" sz="2400" dirty="0" err="1" smtClean="0"/>
              <a:t>ınırlar</a:t>
            </a:r>
            <a:r>
              <a:rPr lang="en-US" sz="2400" dirty="0"/>
              <a:t>. </a:t>
            </a:r>
            <a:r>
              <a:rPr lang="en-US" sz="2400" dirty="0" smtClean="0"/>
              <a:t>Albumin</a:t>
            </a:r>
            <a:r>
              <a:rPr lang="tr-TR" sz="2400" dirty="0" smtClean="0"/>
              <a:t> seviyesinin düşüklüğü</a:t>
            </a:r>
            <a:r>
              <a:rPr lang="en-US" sz="2400" dirty="0" smtClean="0"/>
              <a:t> ta</a:t>
            </a:r>
            <a:r>
              <a:rPr lang="tr-TR" sz="2400" dirty="0" smtClean="0"/>
              <a:t>ş</a:t>
            </a:r>
            <a:r>
              <a:rPr lang="en-US" sz="2400" dirty="0" err="1" smtClean="0"/>
              <a:t>ımayı</a:t>
            </a:r>
            <a:r>
              <a:rPr lang="en-US" sz="2400" dirty="0" smtClean="0"/>
              <a:t> </a:t>
            </a:r>
            <a:r>
              <a:rPr lang="en-US" sz="2400" dirty="0" err="1"/>
              <a:t>aksatabilir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469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57200" y="1828800"/>
            <a:ext cx="79248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KAN </a:t>
            </a:r>
            <a:r>
              <a:rPr lang="en-US" sz="2400" b="1" dirty="0" smtClean="0">
                <a:solidFill>
                  <a:srgbClr val="FF0000"/>
                </a:solidFill>
              </a:rPr>
              <a:t>L</a:t>
            </a:r>
            <a:r>
              <a:rPr lang="tr-TR" sz="2400" dirty="0">
                <a:solidFill>
                  <a:srgbClr val="FF0000"/>
                </a:solidFill>
              </a:rPr>
              <a:t>İ</a:t>
            </a:r>
            <a:r>
              <a:rPr lang="en-US" sz="2400" b="1" dirty="0" smtClean="0">
                <a:solidFill>
                  <a:srgbClr val="FF0000"/>
                </a:solidFill>
              </a:rPr>
              <a:t>P</a:t>
            </a:r>
            <a:r>
              <a:rPr lang="tr-TR" sz="2400" dirty="0">
                <a:solidFill>
                  <a:srgbClr val="FF0000"/>
                </a:solidFill>
              </a:rPr>
              <a:t>İ</a:t>
            </a:r>
            <a:r>
              <a:rPr lang="en-US" sz="2400" b="1" dirty="0" smtClean="0">
                <a:solidFill>
                  <a:srgbClr val="FF0000"/>
                </a:solidFill>
              </a:rPr>
              <a:t>DLER</a:t>
            </a:r>
            <a:r>
              <a:rPr lang="tr-TR" sz="2400" dirty="0" smtClean="0">
                <a:solidFill>
                  <a:srgbClr val="FF0000"/>
                </a:solidFill>
              </a:rPr>
              <a:t>İ</a:t>
            </a:r>
            <a:endParaRPr lang="tr-TR" sz="2400" b="1" dirty="0">
              <a:solidFill>
                <a:srgbClr val="FF0000"/>
              </a:solidFill>
            </a:endParaRPr>
          </a:p>
          <a:p>
            <a:endParaRPr lang="tr-TR" sz="2400" dirty="0" smtClean="0"/>
          </a:p>
          <a:p>
            <a:r>
              <a:rPr lang="en-US" sz="2400" dirty="0" err="1" smtClean="0"/>
              <a:t>Kan</a:t>
            </a:r>
            <a:r>
              <a:rPr lang="en-US" sz="2400" dirty="0" smtClean="0"/>
              <a:t> </a:t>
            </a:r>
            <a:r>
              <a:rPr lang="en-US" sz="2400" dirty="0" err="1"/>
              <a:t>lipidleri</a:t>
            </a:r>
            <a:r>
              <a:rPr lang="en-US" sz="2400" dirty="0"/>
              <a:t> </a:t>
            </a:r>
            <a:r>
              <a:rPr lang="en-US" sz="2400" dirty="0" err="1"/>
              <a:t>baslıca</a:t>
            </a:r>
            <a:r>
              <a:rPr lang="en-US" sz="2400" dirty="0"/>
              <a:t> </a:t>
            </a:r>
            <a:r>
              <a:rPr lang="en-US" sz="2400" b="1" dirty="0" err="1"/>
              <a:t>trigliseritler</a:t>
            </a:r>
            <a:r>
              <a:rPr lang="en-US" sz="2400" b="1" dirty="0"/>
              <a:t>, </a:t>
            </a:r>
            <a:r>
              <a:rPr lang="en-US" sz="2400" b="1" dirty="0" err="1"/>
              <a:t>lipoproteinler</a:t>
            </a:r>
            <a:r>
              <a:rPr lang="en-US" sz="2400" b="1" dirty="0"/>
              <a:t>, </a:t>
            </a:r>
            <a:r>
              <a:rPr lang="en-US" sz="2400" b="1" dirty="0" err="1" smtClean="0"/>
              <a:t>fosfolipidler</a:t>
            </a:r>
            <a:r>
              <a:rPr lang="en-US" sz="2400" b="1" dirty="0" smtClean="0"/>
              <a:t>,</a:t>
            </a:r>
            <a:r>
              <a:rPr lang="tr-TR" sz="2400" b="1" dirty="0" smtClean="0"/>
              <a:t> </a:t>
            </a:r>
            <a:r>
              <a:rPr lang="en-US" sz="2400" b="1" dirty="0" err="1" smtClean="0"/>
              <a:t>kolesterol</a:t>
            </a:r>
            <a:r>
              <a:rPr lang="en-US" sz="2400" b="1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b="1" dirty="0" err="1"/>
              <a:t>serbest</a:t>
            </a:r>
            <a:r>
              <a:rPr lang="en-US" sz="2400" b="1" dirty="0"/>
              <a:t> </a:t>
            </a:r>
            <a:r>
              <a:rPr lang="en-US" sz="2400" b="1" dirty="0" smtClean="0"/>
              <a:t>y</a:t>
            </a:r>
            <a:r>
              <a:rPr lang="tr-TR" sz="2400" b="1" dirty="0" smtClean="0"/>
              <a:t>ağ</a:t>
            </a:r>
            <a:r>
              <a:rPr lang="en-US" sz="2400" dirty="0" smtClean="0"/>
              <a:t> </a:t>
            </a:r>
            <a:r>
              <a:rPr lang="en-US" sz="2400" b="1" dirty="0" err="1"/>
              <a:t>asitleri'</a:t>
            </a:r>
            <a:r>
              <a:rPr lang="en-US" sz="2400" dirty="0" err="1"/>
              <a:t>nden</a:t>
            </a:r>
            <a:r>
              <a:rPr lang="en-US" sz="2400" dirty="0"/>
              <a:t> </a:t>
            </a:r>
            <a:r>
              <a:rPr lang="en-US" sz="2400" dirty="0" err="1"/>
              <a:t>olusur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en-US" sz="2400" dirty="0" err="1"/>
              <a:t>Lipidlerin</a:t>
            </a:r>
            <a:r>
              <a:rPr lang="en-US" sz="2400" dirty="0"/>
              <a:t> </a:t>
            </a:r>
            <a:r>
              <a:rPr lang="en-US" sz="2400" dirty="0" err="1"/>
              <a:t>kandaki</a:t>
            </a:r>
            <a:r>
              <a:rPr lang="en-US" sz="2400" dirty="0"/>
              <a:t> </a:t>
            </a:r>
            <a:r>
              <a:rPr lang="en-US" sz="2400" dirty="0" err="1"/>
              <a:t>miktarlarının</a:t>
            </a:r>
            <a:r>
              <a:rPr lang="en-US" sz="2400" dirty="0"/>
              <a:t> </a:t>
            </a:r>
            <a:r>
              <a:rPr lang="en-US" sz="2400" dirty="0" err="1"/>
              <a:t>artmasına</a:t>
            </a:r>
            <a:r>
              <a:rPr lang="en-US" sz="2400" dirty="0"/>
              <a:t> </a:t>
            </a:r>
            <a:r>
              <a:rPr lang="en-US" sz="2400" b="1" dirty="0" err="1"/>
              <a:t>lipemi</a:t>
            </a:r>
            <a:r>
              <a:rPr lang="en-US" sz="2400" b="1" dirty="0"/>
              <a:t> </a:t>
            </a:r>
            <a:r>
              <a:rPr lang="en-US" sz="2400" dirty="0" err="1"/>
              <a:t>denir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00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04800" y="1828800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/>
              <a:t>L</a:t>
            </a:r>
            <a:r>
              <a:rPr lang="en-US" sz="2400" dirty="0" err="1" smtClean="0"/>
              <a:t>ipidler</a:t>
            </a:r>
            <a:r>
              <a:rPr lang="en-US" sz="2400" dirty="0"/>
              <a:t>, </a:t>
            </a:r>
            <a:r>
              <a:rPr lang="en-US" sz="2400" dirty="0" err="1"/>
              <a:t>hayvansal</a:t>
            </a:r>
            <a:r>
              <a:rPr lang="en-US" sz="2400" dirty="0"/>
              <a:t> </a:t>
            </a:r>
            <a:r>
              <a:rPr lang="en-US" sz="2400" dirty="0" err="1" smtClean="0"/>
              <a:t>organizmanın</a:t>
            </a:r>
            <a:r>
              <a:rPr lang="tr-TR" sz="2400" dirty="0"/>
              <a:t> </a:t>
            </a:r>
            <a:r>
              <a:rPr lang="en-US" sz="2400" dirty="0" smtClean="0"/>
              <a:t>en </a:t>
            </a:r>
            <a:r>
              <a:rPr lang="en-US" sz="2400" dirty="0" err="1"/>
              <a:t>zengin</a:t>
            </a:r>
            <a:r>
              <a:rPr lang="en-US" sz="2400" dirty="0"/>
              <a:t> </a:t>
            </a:r>
            <a:r>
              <a:rPr lang="en-US" sz="2400" dirty="0" err="1"/>
              <a:t>enerji</a:t>
            </a:r>
            <a:r>
              <a:rPr lang="en-US" sz="2400" dirty="0"/>
              <a:t> </a:t>
            </a:r>
            <a:r>
              <a:rPr lang="en-US" sz="2400" dirty="0" err="1"/>
              <a:t>kaynagını</a:t>
            </a:r>
            <a:r>
              <a:rPr lang="en-US" sz="2400" dirty="0"/>
              <a:t> </a:t>
            </a:r>
            <a:r>
              <a:rPr lang="en-US" sz="2400" dirty="0" err="1"/>
              <a:t>olustururlar</a:t>
            </a:r>
            <a:r>
              <a:rPr lang="en-US" sz="2400" dirty="0"/>
              <a:t>. </a:t>
            </a:r>
            <a:r>
              <a:rPr lang="en-US" sz="2400" dirty="0" err="1"/>
              <a:t>Organizmanın</a:t>
            </a:r>
            <a:r>
              <a:rPr lang="en-US" sz="2400" dirty="0"/>
              <a:t> </a:t>
            </a:r>
            <a:r>
              <a:rPr lang="en-US" sz="2400" dirty="0" err="1" smtClean="0"/>
              <a:t>karbonhidratlarla</a:t>
            </a:r>
            <a:r>
              <a:rPr lang="tr-TR" sz="2400" dirty="0"/>
              <a:t> </a:t>
            </a:r>
            <a:r>
              <a:rPr lang="en-US" sz="2400" dirty="0" err="1" smtClean="0"/>
              <a:t>karsılayamadıgı</a:t>
            </a:r>
            <a:r>
              <a:rPr lang="en-US" sz="2400" dirty="0" smtClean="0"/>
              <a:t> </a:t>
            </a:r>
            <a:r>
              <a:rPr lang="en-US" sz="2400" dirty="0" err="1"/>
              <a:t>enerji</a:t>
            </a:r>
            <a:r>
              <a:rPr lang="en-US" sz="2400" dirty="0"/>
              <a:t>, </a:t>
            </a:r>
            <a:r>
              <a:rPr lang="en-US" sz="2400" dirty="0" err="1"/>
              <a:t>lipidlerin</a:t>
            </a:r>
            <a:r>
              <a:rPr lang="en-US" sz="2400" dirty="0"/>
              <a:t> </a:t>
            </a:r>
            <a:r>
              <a:rPr lang="en-US" sz="2400" dirty="0" err="1"/>
              <a:t>oksidasyonu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karsılanır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31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57200" y="320096"/>
            <a:ext cx="7696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32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Y</a:t>
            </a:r>
            <a:r>
              <a:rPr lang="tr-TR" sz="3200" b="1" dirty="0" smtClean="0">
                <a:solidFill>
                  <a:srgbClr val="FF0000"/>
                </a:solidFill>
              </a:rPr>
              <a:t>ağ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asitlerinin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oksidasyonu</a:t>
            </a:r>
            <a:endParaRPr lang="tr-TR" sz="3200" b="1" dirty="0">
              <a:solidFill>
                <a:srgbClr val="FF0000"/>
              </a:solidFill>
            </a:endParaRPr>
          </a:p>
          <a:p>
            <a:pPr algn="ctr"/>
            <a:endParaRPr lang="tr-TR" sz="3200" b="1" dirty="0" smtClean="0">
              <a:solidFill>
                <a:srgbClr val="FF0000"/>
              </a:solidFill>
            </a:endParaRPr>
          </a:p>
          <a:p>
            <a:pPr algn="ctr"/>
            <a:endParaRPr lang="tr-TR" sz="3200" b="1" dirty="0">
              <a:solidFill>
                <a:srgbClr val="FF0000"/>
              </a:solidFill>
            </a:endParaRPr>
          </a:p>
          <a:p>
            <a:pPr algn="ctr"/>
            <a:endParaRPr lang="tr-TR" sz="3200" b="1" dirty="0" smtClean="0">
              <a:solidFill>
                <a:srgbClr val="FF0000"/>
              </a:solidFill>
            </a:endParaRPr>
          </a:p>
          <a:p>
            <a:pPr algn="just"/>
            <a:r>
              <a:rPr lang="tr-TR" sz="2400" dirty="0"/>
              <a:t>Ş</a:t>
            </a:r>
            <a:r>
              <a:rPr lang="en-US" sz="2400" dirty="0" err="1" smtClean="0"/>
              <a:t>ilomikronlarla</a:t>
            </a:r>
            <a:r>
              <a:rPr lang="en-US" sz="2400" dirty="0" smtClean="0"/>
              <a:t> </a:t>
            </a:r>
            <a:r>
              <a:rPr lang="en-US" sz="2400" dirty="0" err="1" smtClean="0"/>
              <a:t>karaci</a:t>
            </a:r>
            <a:r>
              <a:rPr lang="tr-TR" sz="2400" dirty="0" smtClean="0"/>
              <a:t>ğ</a:t>
            </a:r>
            <a:r>
              <a:rPr lang="en-US" sz="2400" dirty="0" smtClean="0"/>
              <a:t>ere </a:t>
            </a:r>
            <a:r>
              <a:rPr lang="en-US" sz="2400" dirty="0" err="1"/>
              <a:t>gelen</a:t>
            </a:r>
            <a:r>
              <a:rPr lang="en-US" sz="2400" dirty="0"/>
              <a:t> </a:t>
            </a:r>
            <a:r>
              <a:rPr lang="en-US" sz="2400" dirty="0" err="1"/>
              <a:t>trigliseritler</a:t>
            </a:r>
            <a:r>
              <a:rPr lang="en-US" sz="2400" dirty="0"/>
              <a:t>, </a:t>
            </a:r>
            <a:r>
              <a:rPr lang="en-US" sz="2400" dirty="0" err="1"/>
              <a:t>burada</a:t>
            </a:r>
            <a:r>
              <a:rPr lang="en-US" sz="2400" dirty="0"/>
              <a:t> </a:t>
            </a:r>
            <a:r>
              <a:rPr lang="en-US" sz="2400" dirty="0" err="1"/>
              <a:t>gliserol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 </a:t>
            </a:r>
            <a:r>
              <a:rPr lang="en-US" sz="2400" dirty="0" err="1" smtClean="0"/>
              <a:t>asitlerine</a:t>
            </a:r>
            <a:r>
              <a:rPr lang="en-US" sz="2400" dirty="0" smtClean="0"/>
              <a:t> </a:t>
            </a:r>
            <a:r>
              <a:rPr lang="en-US" sz="2400" dirty="0" err="1"/>
              <a:t>parçalanırlar</a:t>
            </a:r>
            <a:r>
              <a:rPr lang="en-US" sz="2400" dirty="0"/>
              <a:t>. </a:t>
            </a:r>
            <a:r>
              <a:rPr lang="en-US" sz="2400" dirty="0" err="1"/>
              <a:t>Gliserol</a:t>
            </a:r>
            <a:r>
              <a:rPr lang="en-US" sz="2400" dirty="0"/>
              <a:t>, </a:t>
            </a:r>
            <a:r>
              <a:rPr lang="en-US" sz="2400" dirty="0" err="1"/>
              <a:t>karbonhidrat</a:t>
            </a:r>
            <a:r>
              <a:rPr lang="en-US" sz="2400" dirty="0"/>
              <a:t> </a:t>
            </a:r>
            <a:r>
              <a:rPr lang="en-US" sz="2400" dirty="0" err="1"/>
              <a:t>metabolizmasında</a:t>
            </a:r>
            <a:r>
              <a:rPr lang="en-US" sz="2400" dirty="0"/>
              <a:t> </a:t>
            </a:r>
            <a:r>
              <a:rPr lang="en-US" sz="2400" dirty="0" smtClean="0"/>
              <a:t>de</a:t>
            </a:r>
            <a:r>
              <a:rPr lang="tr-TR" sz="2400" dirty="0" err="1" smtClean="0"/>
              <a:t>ğe</a:t>
            </a:r>
            <a:r>
              <a:rPr lang="en-US" sz="2400" dirty="0" err="1" smtClean="0"/>
              <a:t>rlendirilir</a:t>
            </a:r>
            <a:r>
              <a:rPr lang="en-US" sz="2400" dirty="0"/>
              <a:t>.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asitleri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</a:t>
            </a:r>
            <a:r>
              <a:rPr lang="en-US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tr-TR" sz="2400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</a:t>
            </a:r>
            <a:r>
              <a:rPr lang="tr-TR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400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oksidasyon</a:t>
            </a:r>
            <a:r>
              <a:rPr lang="en-US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/>
              <a:t>adı</a:t>
            </a:r>
            <a:r>
              <a:rPr lang="en-US" sz="2400" dirty="0"/>
              <a:t> </a:t>
            </a:r>
            <a:r>
              <a:rPr lang="en-US" sz="2400" dirty="0" err="1"/>
              <a:t>verilen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 smtClean="0"/>
              <a:t>yoldan</a:t>
            </a:r>
            <a:r>
              <a:rPr lang="tr-TR" sz="2400" dirty="0"/>
              <a:t> </a:t>
            </a:r>
            <a:r>
              <a:rPr lang="en-US" sz="2400" dirty="0" err="1" smtClean="0"/>
              <a:t>oksidasyona</a:t>
            </a:r>
            <a:r>
              <a:rPr lang="en-US" sz="2400" dirty="0" smtClean="0"/>
              <a:t> u</a:t>
            </a:r>
            <a:r>
              <a:rPr lang="tr-TR" sz="2400" dirty="0" smtClean="0"/>
              <a:t>ğ</a:t>
            </a:r>
            <a:r>
              <a:rPr lang="en-US" sz="2400" dirty="0" err="1" smtClean="0"/>
              <a:t>rarlar</a:t>
            </a:r>
            <a:r>
              <a:rPr lang="en-US" sz="2400" dirty="0"/>
              <a:t>. Bu </a:t>
            </a:r>
            <a:r>
              <a:rPr lang="en-US" sz="2400" dirty="0" err="1"/>
              <a:t>oksidasyon</a:t>
            </a:r>
            <a:r>
              <a:rPr lang="en-US" sz="2400" dirty="0"/>
              <a:t> </a:t>
            </a:r>
            <a:r>
              <a:rPr lang="en-US" sz="2400" dirty="0" err="1"/>
              <a:t>olayı</a:t>
            </a:r>
            <a:r>
              <a:rPr lang="en-US" sz="2400" dirty="0"/>
              <a:t> en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karaciger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böbrek</a:t>
            </a:r>
            <a:r>
              <a:rPr lang="tr-TR" sz="2400" dirty="0"/>
              <a:t> </a:t>
            </a:r>
            <a:r>
              <a:rPr lang="nn-NO" sz="2400" dirty="0" smtClean="0"/>
              <a:t>dokusunda </a:t>
            </a:r>
            <a:r>
              <a:rPr lang="nn-NO" sz="2400" dirty="0"/>
              <a:t>daha az da </a:t>
            </a:r>
            <a:r>
              <a:rPr lang="nn-NO" sz="2400" dirty="0" smtClean="0"/>
              <a:t>ya</a:t>
            </a:r>
            <a:r>
              <a:rPr lang="tr-TR" sz="2400" dirty="0" smtClean="0"/>
              <a:t>ğ</a:t>
            </a:r>
            <a:r>
              <a:rPr lang="nn-NO" sz="2400" dirty="0" smtClean="0"/>
              <a:t> </a:t>
            </a:r>
            <a:r>
              <a:rPr lang="nn-NO" sz="2400" dirty="0"/>
              <a:t>dokusu ve düz kaslarda </a:t>
            </a:r>
            <a:r>
              <a:rPr lang="nn-NO" sz="2400" b="1" dirty="0">
                <a:solidFill>
                  <a:srgbClr val="002060"/>
                </a:solidFill>
              </a:rPr>
              <a:t>mitokondriler</a:t>
            </a:r>
            <a:r>
              <a:rPr lang="nn-NO" sz="2400" b="1" dirty="0"/>
              <a:t> </a:t>
            </a:r>
            <a:r>
              <a:rPr lang="nn-NO" sz="2400" dirty="0" smtClean="0"/>
              <a:t>içerisinde</a:t>
            </a:r>
            <a:r>
              <a:rPr lang="tr-TR" sz="2400" dirty="0" smtClean="0"/>
              <a:t> </a:t>
            </a:r>
            <a:r>
              <a:rPr lang="en-US" sz="2400" dirty="0" err="1" smtClean="0"/>
              <a:t>meydana</a:t>
            </a:r>
            <a:r>
              <a:rPr lang="en-US" sz="2400" dirty="0" smtClean="0"/>
              <a:t> </a:t>
            </a:r>
            <a:r>
              <a:rPr lang="en-US" sz="2400" dirty="0" err="1"/>
              <a:t>gelir</a:t>
            </a:r>
            <a:r>
              <a:rPr lang="en-US" sz="2400" dirty="0"/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455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28600" y="304800"/>
            <a:ext cx="8153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Beta</a:t>
            </a:r>
            <a:r>
              <a:rPr lang="en-US" sz="2400" dirty="0" smtClean="0"/>
              <a:t>-</a:t>
            </a:r>
            <a:r>
              <a:rPr lang="en-US" sz="2400" dirty="0" err="1" smtClean="0"/>
              <a:t>oksidasyonda</a:t>
            </a:r>
            <a:r>
              <a:rPr lang="en-US" sz="2400" dirty="0" smtClean="0"/>
              <a:t> </a:t>
            </a:r>
            <a:r>
              <a:rPr lang="en-US" sz="2400" dirty="0" err="1"/>
              <a:t>yag</a:t>
            </a:r>
            <a:r>
              <a:rPr lang="en-US" sz="2400" dirty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dirty="0" err="1"/>
              <a:t>zinciri</a:t>
            </a:r>
            <a:r>
              <a:rPr lang="en-US" sz="2400" dirty="0"/>
              <a:t> b-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atomundan</a:t>
            </a:r>
            <a:r>
              <a:rPr lang="en-US" sz="2400" dirty="0"/>
              <a:t>, </a:t>
            </a:r>
            <a:r>
              <a:rPr lang="en-US" sz="2400" dirty="0" err="1" smtClean="0"/>
              <a:t>yani</a:t>
            </a:r>
            <a:r>
              <a:rPr lang="tr-TR" sz="2400" dirty="0"/>
              <a:t> </a:t>
            </a:r>
            <a:r>
              <a:rPr lang="en-US" sz="2400" dirty="0" smtClean="0"/>
              <a:t>COOH </a:t>
            </a:r>
            <a:r>
              <a:rPr lang="en-US" sz="2400" dirty="0" err="1"/>
              <a:t>grubuna</a:t>
            </a:r>
            <a:r>
              <a:rPr lang="en-US" sz="2400" dirty="0"/>
              <a:t> en </a:t>
            </a:r>
            <a:r>
              <a:rPr lang="en-US" sz="2400" dirty="0" err="1"/>
              <a:t>yakın</a:t>
            </a:r>
            <a:r>
              <a:rPr lang="en-US" sz="2400" dirty="0"/>
              <a:t> 2.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atomundan</a:t>
            </a:r>
            <a:r>
              <a:rPr lang="en-US" sz="2400" dirty="0"/>
              <a:t> </a:t>
            </a:r>
            <a:r>
              <a:rPr lang="en-US" sz="2400" dirty="0" err="1"/>
              <a:t>oksitlenir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sonunda</a:t>
            </a:r>
            <a:r>
              <a:rPr lang="en-US" sz="2400" dirty="0"/>
              <a:t> </a:t>
            </a:r>
            <a:r>
              <a:rPr lang="en-US" sz="2400" dirty="0" smtClean="0"/>
              <a:t>1</a:t>
            </a:r>
            <a:r>
              <a:rPr lang="tr-TR" sz="2400" dirty="0" smtClean="0"/>
              <a:t> </a:t>
            </a:r>
            <a:r>
              <a:rPr lang="en-US" sz="2400" dirty="0" err="1" smtClean="0"/>
              <a:t>molekül</a:t>
            </a:r>
            <a:r>
              <a:rPr lang="en-US" sz="2400" dirty="0" smtClean="0"/>
              <a:t> </a:t>
            </a:r>
            <a:r>
              <a:rPr lang="en-US" sz="2400" dirty="0" err="1"/>
              <a:t>asetil</a:t>
            </a:r>
            <a:r>
              <a:rPr lang="en-US" sz="2400" dirty="0"/>
              <a:t> CoA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oksidasyona</a:t>
            </a:r>
            <a:r>
              <a:rPr lang="en-US" sz="2400" dirty="0"/>
              <a:t> </a:t>
            </a:r>
            <a:r>
              <a:rPr lang="en-US" sz="2400" dirty="0" err="1"/>
              <a:t>ugrayan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asidinin</a:t>
            </a:r>
            <a:r>
              <a:rPr lang="en-US" sz="2400" dirty="0"/>
              <a:t> 2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 smtClean="0"/>
              <a:t>noksanı</a:t>
            </a:r>
            <a:r>
              <a:rPr lang="tr-TR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dirty="0" err="1"/>
              <a:t>kalır</a:t>
            </a:r>
            <a:r>
              <a:rPr lang="en-US" sz="2400" dirty="0"/>
              <a:t>. </a:t>
            </a:r>
            <a:r>
              <a:rPr lang="en-US" sz="2400" dirty="0" err="1"/>
              <a:t>Örnegin</a:t>
            </a:r>
            <a:r>
              <a:rPr lang="en-US" sz="2400" dirty="0"/>
              <a:t> 18 </a:t>
            </a:r>
            <a:r>
              <a:rPr lang="en-US" sz="2400" dirty="0" err="1"/>
              <a:t>karbonlu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yag</a:t>
            </a:r>
            <a:r>
              <a:rPr lang="en-US" sz="2400" dirty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dirty="0" smtClean="0"/>
              <a:t>b</a:t>
            </a:r>
            <a:r>
              <a:rPr lang="tr-TR" sz="2400" dirty="0" err="1" smtClean="0"/>
              <a:t>eta</a:t>
            </a:r>
            <a:r>
              <a:rPr lang="en-US" sz="2400" dirty="0" smtClean="0"/>
              <a:t>-</a:t>
            </a:r>
            <a:r>
              <a:rPr lang="en-US" sz="2400" dirty="0" err="1" smtClean="0"/>
              <a:t>oksidasyon</a:t>
            </a:r>
            <a:r>
              <a:rPr lang="en-US" sz="2400" dirty="0" smtClean="0"/>
              <a:t> </a:t>
            </a:r>
            <a:r>
              <a:rPr lang="en-US" sz="2400" dirty="0" err="1"/>
              <a:t>olayına</a:t>
            </a:r>
            <a:r>
              <a:rPr lang="en-US" sz="2400" dirty="0"/>
              <a:t> </a:t>
            </a:r>
            <a:r>
              <a:rPr lang="en-US" sz="2400" dirty="0" err="1" smtClean="0"/>
              <a:t>maruz</a:t>
            </a:r>
            <a:r>
              <a:rPr lang="tr-TR" sz="2400" dirty="0"/>
              <a:t> </a:t>
            </a:r>
            <a:r>
              <a:rPr lang="en-US" sz="2400" dirty="0" err="1" smtClean="0"/>
              <a:t>kalırsa</a:t>
            </a:r>
            <a:r>
              <a:rPr lang="en-US" sz="2400" dirty="0" smtClean="0"/>
              <a:t> </a:t>
            </a:r>
            <a:r>
              <a:rPr lang="en-US" sz="2400" dirty="0" err="1"/>
              <a:t>sonunda</a:t>
            </a:r>
            <a:r>
              <a:rPr lang="en-US" sz="2400" dirty="0"/>
              <a:t> 1 mol. </a:t>
            </a:r>
            <a:r>
              <a:rPr lang="en-US" sz="2400" dirty="0" err="1"/>
              <a:t>asetik</a:t>
            </a:r>
            <a:r>
              <a:rPr lang="en-US" sz="2400" dirty="0"/>
              <a:t> </a:t>
            </a:r>
            <a:r>
              <a:rPr lang="en-US" sz="2400" dirty="0" err="1"/>
              <a:t>asit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16 </a:t>
            </a:r>
            <a:r>
              <a:rPr lang="en-US" sz="2400" dirty="0" err="1"/>
              <a:t>karbonlu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dirty="0" err="1" smtClean="0"/>
              <a:t>olusur</a:t>
            </a:r>
            <a:r>
              <a:rPr lang="tr-TR" sz="2400" dirty="0" smtClean="0"/>
              <a:t> v</a:t>
            </a:r>
            <a:r>
              <a:rPr lang="en-US" sz="2400" dirty="0" smtClean="0"/>
              <a:t>e </a:t>
            </a:r>
            <a:r>
              <a:rPr lang="en-US" sz="2400" dirty="0" err="1"/>
              <a:t>olay</a:t>
            </a:r>
            <a:r>
              <a:rPr lang="en-US" sz="2400" dirty="0"/>
              <a:t> </a:t>
            </a:r>
            <a:r>
              <a:rPr lang="en-US" sz="2400" dirty="0" smtClean="0"/>
              <a:t>her</a:t>
            </a:r>
            <a:r>
              <a:rPr lang="tr-TR" sz="2400" dirty="0" smtClean="0"/>
              <a:t> </a:t>
            </a:r>
            <a:r>
              <a:rPr lang="en-US" sz="2400" dirty="0" err="1" smtClean="0"/>
              <a:t>seferinde</a:t>
            </a:r>
            <a:r>
              <a:rPr lang="en-US" sz="2400" dirty="0" smtClean="0"/>
              <a:t> </a:t>
            </a:r>
            <a:r>
              <a:rPr lang="en-US" sz="2400" dirty="0" err="1"/>
              <a:t>yag</a:t>
            </a:r>
            <a:r>
              <a:rPr lang="en-US" sz="2400" dirty="0"/>
              <a:t> </a:t>
            </a:r>
            <a:r>
              <a:rPr lang="en-US" sz="2400" dirty="0" err="1"/>
              <a:t>asidi</a:t>
            </a:r>
            <a:r>
              <a:rPr lang="en-US" sz="2400" dirty="0"/>
              <a:t> 2 </a:t>
            </a:r>
            <a:r>
              <a:rPr lang="en-US" sz="2400" dirty="0" err="1"/>
              <a:t>mol</a:t>
            </a:r>
            <a:r>
              <a:rPr lang="en-US" sz="2400" dirty="0"/>
              <a:t> </a:t>
            </a:r>
            <a:r>
              <a:rPr lang="en-US" sz="2400" dirty="0" err="1"/>
              <a:t>kaybederek</a:t>
            </a:r>
            <a:r>
              <a:rPr lang="en-US" sz="2400" dirty="0"/>
              <a:t> </a:t>
            </a:r>
            <a:r>
              <a:rPr lang="en-US" sz="2400" dirty="0" err="1"/>
              <a:t>tamamı</a:t>
            </a:r>
            <a:r>
              <a:rPr lang="en-US" sz="2400" dirty="0"/>
              <a:t> </a:t>
            </a:r>
            <a:r>
              <a:rPr lang="en-US" sz="2400" dirty="0" err="1"/>
              <a:t>asetil</a:t>
            </a:r>
            <a:r>
              <a:rPr lang="en-US" sz="2400" dirty="0"/>
              <a:t> </a:t>
            </a:r>
            <a:r>
              <a:rPr lang="en-US" sz="2400" dirty="0" err="1"/>
              <a:t>KoA</a:t>
            </a:r>
            <a:r>
              <a:rPr lang="en-US" sz="2400" dirty="0"/>
              <a:t> </a:t>
            </a:r>
            <a:r>
              <a:rPr lang="en-US" sz="2400" dirty="0" err="1" smtClean="0"/>
              <a:t>birimlerine</a:t>
            </a:r>
            <a:r>
              <a:rPr lang="tr-TR" sz="2400" dirty="0"/>
              <a:t> </a:t>
            </a:r>
            <a:r>
              <a:rPr lang="en-US" sz="2400" dirty="0" err="1" smtClean="0"/>
              <a:t>parçalanana</a:t>
            </a:r>
            <a:r>
              <a:rPr lang="en-US" sz="2400" dirty="0" smtClean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devam</a:t>
            </a:r>
            <a:r>
              <a:rPr lang="en-US" sz="2400" dirty="0"/>
              <a:t> </a:t>
            </a:r>
            <a:r>
              <a:rPr lang="en-US" sz="2400" dirty="0" err="1"/>
              <a:t>eder</a:t>
            </a:r>
            <a:r>
              <a:rPr lang="en-US" sz="2400" dirty="0"/>
              <a:t>. </a:t>
            </a:r>
            <a:r>
              <a:rPr lang="en-US" sz="2400" dirty="0" err="1"/>
              <a:t>Oksidasyon</a:t>
            </a:r>
            <a:r>
              <a:rPr lang="en-US" sz="2400" dirty="0"/>
              <a:t> b-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atomundan</a:t>
            </a:r>
            <a:r>
              <a:rPr lang="en-US" sz="2400" dirty="0"/>
              <a:t> </a:t>
            </a:r>
            <a:r>
              <a:rPr lang="en-US" sz="2400" dirty="0" err="1" smtClean="0"/>
              <a:t>basladıgı</a:t>
            </a:r>
            <a:r>
              <a:rPr lang="tr-TR" sz="2400" dirty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adı</a:t>
            </a:r>
            <a:r>
              <a:rPr lang="en-US" sz="2400" dirty="0"/>
              <a:t> </a:t>
            </a:r>
            <a:r>
              <a:rPr lang="en-US" sz="2400" dirty="0" err="1"/>
              <a:t>almıstır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25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381000"/>
            <a:ext cx="82296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u="sng" dirty="0" smtClean="0"/>
              <a:t>Beta</a:t>
            </a:r>
            <a:r>
              <a:rPr lang="en-US" sz="2800" u="sng" dirty="0" smtClean="0"/>
              <a:t>-</a:t>
            </a:r>
            <a:r>
              <a:rPr lang="en-US" sz="2800" u="sng" dirty="0" err="1" smtClean="0"/>
              <a:t>oksidasyon</a:t>
            </a:r>
            <a:r>
              <a:rPr lang="en-US" sz="2800" u="sng" dirty="0" smtClean="0"/>
              <a:t> </a:t>
            </a:r>
            <a:r>
              <a:rPr lang="en-US" sz="2800" u="sng" dirty="0"/>
              <a:t>5 </a:t>
            </a:r>
            <a:r>
              <a:rPr lang="en-US" sz="2800" u="sng" dirty="0" err="1"/>
              <a:t>basamakta</a:t>
            </a:r>
            <a:r>
              <a:rPr lang="en-US" sz="2800" u="sng" dirty="0"/>
              <a:t> </a:t>
            </a:r>
            <a:r>
              <a:rPr lang="en-US" sz="2800" u="sng" dirty="0" err="1"/>
              <a:t>meydana</a:t>
            </a:r>
            <a:r>
              <a:rPr lang="en-US" sz="2800" u="sng" dirty="0"/>
              <a:t> </a:t>
            </a:r>
            <a:r>
              <a:rPr lang="en-US" sz="2800" u="sng" dirty="0" err="1" smtClean="0"/>
              <a:t>gelir</a:t>
            </a:r>
            <a:r>
              <a:rPr lang="tr-TR" sz="2800" u="sng" dirty="0" smtClean="0"/>
              <a:t>:</a:t>
            </a:r>
          </a:p>
          <a:p>
            <a:endParaRPr lang="en-US" sz="2400" dirty="0"/>
          </a:p>
          <a:p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1-Aktivasyon (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asitlerinin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aktifle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mesi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r>
              <a:rPr lang="en-US" sz="2400" dirty="0"/>
              <a:t>Bu </a:t>
            </a:r>
            <a:r>
              <a:rPr lang="en-US" sz="2400" dirty="0" err="1"/>
              <a:t>reaksiyonda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 </a:t>
            </a:r>
            <a:r>
              <a:rPr lang="en-US" sz="2400" dirty="0" err="1" smtClean="0"/>
              <a:t>asidinin</a:t>
            </a:r>
            <a:r>
              <a:rPr lang="en-US" sz="2400" dirty="0" smtClean="0"/>
              <a:t> </a:t>
            </a:r>
            <a:r>
              <a:rPr lang="en-US" sz="2400" dirty="0" err="1"/>
              <a:t>KoA</a:t>
            </a:r>
            <a:r>
              <a:rPr lang="en-US" sz="2400" dirty="0"/>
              <a:t> </a:t>
            </a:r>
            <a:r>
              <a:rPr lang="en-US" sz="2400" dirty="0" err="1"/>
              <a:t>türevi</a:t>
            </a:r>
            <a:r>
              <a:rPr lang="en-US" sz="2400" dirty="0"/>
              <a:t> </a:t>
            </a:r>
            <a:r>
              <a:rPr lang="en-US" sz="2400" dirty="0" err="1"/>
              <a:t>meydana</a:t>
            </a:r>
            <a:r>
              <a:rPr lang="en-US" sz="2400" dirty="0"/>
              <a:t> </a:t>
            </a:r>
            <a:r>
              <a:rPr lang="en-US" sz="2400" dirty="0" err="1"/>
              <a:t>gelerek</a:t>
            </a:r>
            <a:r>
              <a:rPr lang="en-US" sz="2400" dirty="0"/>
              <a:t> </a:t>
            </a:r>
            <a:r>
              <a:rPr lang="en-US" sz="2400" dirty="0" err="1"/>
              <a:t>yag</a:t>
            </a:r>
            <a:r>
              <a:rPr lang="en-US" sz="2400" dirty="0"/>
              <a:t> </a:t>
            </a:r>
            <a:r>
              <a:rPr lang="en-US" sz="2400" dirty="0" err="1"/>
              <a:t>asidini</a:t>
            </a:r>
            <a:r>
              <a:rPr lang="en-US" sz="2400" dirty="0"/>
              <a:t> </a:t>
            </a:r>
            <a:r>
              <a:rPr lang="en-US" sz="2400" dirty="0" err="1"/>
              <a:t>aktiflestirir</a:t>
            </a:r>
            <a:r>
              <a:rPr lang="en-US" sz="2400" dirty="0"/>
              <a:t>. </a:t>
            </a:r>
            <a:r>
              <a:rPr lang="en-US" sz="2400" dirty="0" err="1"/>
              <a:t>Olayı</a:t>
            </a:r>
            <a:r>
              <a:rPr lang="en-US" sz="2400" dirty="0"/>
              <a:t> </a:t>
            </a:r>
            <a:r>
              <a:rPr lang="en-US" sz="2400" b="1" dirty="0" err="1" smtClean="0"/>
              <a:t>tiyokinaz</a:t>
            </a:r>
            <a:r>
              <a:rPr lang="tr-TR" sz="2400" b="1" dirty="0"/>
              <a:t> </a:t>
            </a:r>
            <a:r>
              <a:rPr lang="en-US" sz="2400" dirty="0" err="1" smtClean="0"/>
              <a:t>enzimi</a:t>
            </a:r>
            <a:r>
              <a:rPr lang="en-US" sz="2400" dirty="0" smtClean="0"/>
              <a:t> </a:t>
            </a:r>
            <a:r>
              <a:rPr lang="en-US" sz="2400" dirty="0" err="1"/>
              <a:t>katalize</a:t>
            </a:r>
            <a:r>
              <a:rPr lang="en-US" sz="2400" dirty="0"/>
              <a:t> </a:t>
            </a:r>
            <a:r>
              <a:rPr lang="en-US" sz="2400" dirty="0" err="1"/>
              <a:t>eder</a:t>
            </a:r>
            <a:r>
              <a:rPr lang="en-US" sz="2400" dirty="0"/>
              <a:t>. </a:t>
            </a:r>
            <a:r>
              <a:rPr lang="en-US" sz="2400" dirty="0" err="1"/>
              <a:t>Üç</a:t>
            </a:r>
            <a:r>
              <a:rPr lang="en-US" sz="2400" dirty="0"/>
              <a:t> tip </a:t>
            </a:r>
            <a:r>
              <a:rPr lang="en-US" sz="2400" dirty="0" err="1"/>
              <a:t>tiyokinaz</a:t>
            </a:r>
            <a:r>
              <a:rPr lang="en-US" sz="2400" dirty="0"/>
              <a:t> </a:t>
            </a:r>
            <a:r>
              <a:rPr lang="en-US" sz="2400" dirty="0" err="1"/>
              <a:t>vardır</a:t>
            </a:r>
            <a:r>
              <a:rPr lang="en-US" sz="2400" dirty="0"/>
              <a:t>. </a:t>
            </a:r>
            <a:r>
              <a:rPr lang="en-US" sz="2400" dirty="0" err="1"/>
              <a:t>Birincisi</a:t>
            </a:r>
            <a:r>
              <a:rPr lang="en-US" sz="2400" dirty="0"/>
              <a:t>, </a:t>
            </a:r>
            <a:r>
              <a:rPr lang="en-US" sz="2400" dirty="0" err="1"/>
              <a:t>asetik</a:t>
            </a:r>
            <a:r>
              <a:rPr lang="en-US" sz="2400" dirty="0"/>
              <a:t> </a:t>
            </a:r>
            <a:r>
              <a:rPr lang="en-US" sz="2400" dirty="0" err="1"/>
              <a:t>asit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 smtClean="0"/>
              <a:t>propiyonik</a:t>
            </a:r>
            <a:r>
              <a:rPr lang="tr-TR" sz="2400" dirty="0"/>
              <a:t> </a:t>
            </a:r>
            <a:r>
              <a:rPr lang="en-US" sz="2400" dirty="0" err="1" smtClean="0"/>
              <a:t>asit</a:t>
            </a:r>
            <a:r>
              <a:rPr lang="en-US" sz="2400" dirty="0" smtClean="0"/>
              <a:t> </a:t>
            </a:r>
            <a:r>
              <a:rPr lang="en-US" sz="2400" dirty="0" err="1"/>
              <a:t>üzerine</a:t>
            </a:r>
            <a:r>
              <a:rPr lang="en-US" sz="2400" dirty="0"/>
              <a:t>, </a:t>
            </a:r>
            <a:r>
              <a:rPr lang="en-US" sz="2400" dirty="0" err="1"/>
              <a:t>ikincisi</a:t>
            </a:r>
            <a:r>
              <a:rPr lang="en-US" sz="2400" dirty="0"/>
              <a:t>, 4-12 </a:t>
            </a:r>
            <a:r>
              <a:rPr lang="en-US" sz="2400" dirty="0" err="1"/>
              <a:t>C'lu</a:t>
            </a:r>
            <a:r>
              <a:rPr lang="en-US" sz="2400" dirty="0"/>
              <a:t> </a:t>
            </a:r>
            <a:r>
              <a:rPr lang="en-US" sz="2400" dirty="0" err="1" smtClean="0"/>
              <a:t>ya</a:t>
            </a:r>
            <a:r>
              <a:rPr lang="tr-TR" sz="2400" dirty="0" smtClean="0"/>
              <a:t>ğ</a:t>
            </a:r>
            <a:r>
              <a:rPr lang="en-US" sz="2400" dirty="0" smtClean="0"/>
              <a:t> </a:t>
            </a:r>
            <a:r>
              <a:rPr lang="en-US" sz="2400" dirty="0" err="1"/>
              <a:t>asitlerine</a:t>
            </a:r>
            <a:r>
              <a:rPr lang="en-US" sz="2400" dirty="0"/>
              <a:t>, </a:t>
            </a:r>
            <a:r>
              <a:rPr lang="en-US" sz="2400" dirty="0" err="1"/>
              <a:t>üçüncüsü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, 12 </a:t>
            </a:r>
            <a:r>
              <a:rPr lang="en-US" sz="2400" dirty="0" err="1"/>
              <a:t>C'ludan</a:t>
            </a:r>
            <a:r>
              <a:rPr lang="en-US" sz="2400" dirty="0"/>
              <a:t> </a:t>
            </a:r>
            <a:r>
              <a:rPr lang="en-US" sz="2400" dirty="0" err="1" smtClean="0"/>
              <a:t>fazla</a:t>
            </a:r>
            <a:r>
              <a:rPr lang="tr-TR" sz="2400" dirty="0"/>
              <a:t> </a:t>
            </a:r>
            <a:r>
              <a:rPr lang="en-US" sz="2400" dirty="0" err="1" smtClean="0"/>
              <a:t>yag</a:t>
            </a:r>
            <a:r>
              <a:rPr lang="en-US" sz="2400" dirty="0" smtClean="0"/>
              <a:t> </a:t>
            </a:r>
            <a:r>
              <a:rPr lang="en-US" sz="2400" dirty="0" err="1"/>
              <a:t>asitlerini</a:t>
            </a:r>
            <a:r>
              <a:rPr lang="en-US" sz="2400" dirty="0"/>
              <a:t> </a:t>
            </a:r>
            <a:r>
              <a:rPr lang="en-US" sz="2400" dirty="0" err="1"/>
              <a:t>etkiler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endParaRPr lang="tr-TR" sz="2400" dirty="0"/>
          </a:p>
          <a:p>
            <a:endParaRPr lang="en-US" sz="2400" dirty="0"/>
          </a:p>
          <a:p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2-Desaturasyon (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Dehidrojenizasyon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I) </a:t>
            </a:r>
            <a:r>
              <a:rPr lang="en-US" sz="2400" dirty="0" err="1"/>
              <a:t>Aktiflesen</a:t>
            </a:r>
            <a:r>
              <a:rPr lang="en-US" sz="2400" dirty="0"/>
              <a:t> </a:t>
            </a:r>
            <a:r>
              <a:rPr lang="en-US" sz="2400" dirty="0" err="1"/>
              <a:t>yag</a:t>
            </a:r>
            <a:r>
              <a:rPr lang="en-US" sz="2400" dirty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b="1" dirty="0" err="1" smtClean="0"/>
              <a:t>asil</a:t>
            </a:r>
            <a:r>
              <a:rPr lang="tr-TR" sz="2400" b="1" dirty="0"/>
              <a:t> </a:t>
            </a:r>
            <a:r>
              <a:rPr lang="en-US" sz="2400" b="1" dirty="0" err="1" smtClean="0"/>
              <a:t>dehidrojenazlar</a:t>
            </a:r>
            <a:r>
              <a:rPr lang="en-US" sz="2400" b="1" dirty="0" smtClean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a </a:t>
            </a:r>
            <a:r>
              <a:rPr lang="en-US" sz="2400" dirty="0" err="1"/>
              <a:t>ve</a:t>
            </a:r>
            <a:r>
              <a:rPr lang="en-US" sz="2400" dirty="0"/>
              <a:t> b </a:t>
            </a:r>
            <a:r>
              <a:rPr lang="en-US" sz="2400" dirty="0" err="1"/>
              <a:t>C'lardan</a:t>
            </a:r>
            <a:r>
              <a:rPr lang="en-US" sz="2400" dirty="0"/>
              <a:t> </a:t>
            </a:r>
            <a:r>
              <a:rPr lang="en-US" sz="2400" dirty="0" err="1"/>
              <a:t>dehidrojenize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 </a:t>
            </a:r>
            <a:r>
              <a:rPr lang="en-US" sz="2400" dirty="0" err="1"/>
              <a:t>Yani</a:t>
            </a:r>
            <a:r>
              <a:rPr lang="en-US" sz="2400" dirty="0"/>
              <a:t> </a:t>
            </a:r>
            <a:r>
              <a:rPr lang="en-US" sz="2400" dirty="0" err="1" smtClean="0"/>
              <a:t>bu</a:t>
            </a:r>
            <a:r>
              <a:rPr lang="tr-TR" sz="2400" dirty="0"/>
              <a:t> </a:t>
            </a:r>
            <a:r>
              <a:rPr lang="en-US" sz="2400" dirty="0" err="1" smtClean="0"/>
              <a:t>noktalarda</a:t>
            </a:r>
            <a:r>
              <a:rPr lang="en-US" sz="2400" dirty="0" smtClean="0"/>
              <a:t> </a:t>
            </a:r>
            <a:r>
              <a:rPr lang="en-US" sz="2400" dirty="0"/>
              <a:t>2 H </a:t>
            </a:r>
            <a:r>
              <a:rPr lang="en-US" sz="2400" dirty="0" err="1"/>
              <a:t>kaybederek</a:t>
            </a:r>
            <a:r>
              <a:rPr lang="en-US" sz="2400" dirty="0"/>
              <a:t> </a:t>
            </a:r>
            <a:r>
              <a:rPr lang="en-US" sz="2400" dirty="0" err="1"/>
              <a:t>çift</a:t>
            </a:r>
            <a:r>
              <a:rPr lang="en-US" sz="2400" dirty="0"/>
              <a:t> bag </a:t>
            </a:r>
            <a:r>
              <a:rPr lang="en-US" sz="2400" dirty="0" err="1"/>
              <a:t>olusur</a:t>
            </a:r>
            <a:r>
              <a:rPr lang="en-US" sz="2400" dirty="0"/>
              <a:t>. </a:t>
            </a:r>
            <a:r>
              <a:rPr lang="en-US" sz="2400" dirty="0" err="1"/>
              <a:t>Olayda</a:t>
            </a:r>
            <a:r>
              <a:rPr lang="en-US" sz="2400" dirty="0"/>
              <a:t> FAD de </a:t>
            </a:r>
            <a:r>
              <a:rPr lang="en-US" sz="2400" dirty="0" err="1"/>
              <a:t>rol</a:t>
            </a:r>
            <a:r>
              <a:rPr lang="en-US" sz="2400" dirty="0"/>
              <a:t> </a:t>
            </a:r>
            <a:r>
              <a:rPr lang="en-US" sz="2400" dirty="0" err="1" smtClean="0"/>
              <a:t>oynar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en-US" sz="2400" dirty="0" err="1" smtClean="0"/>
              <a:t>Reaksiyonun</a:t>
            </a:r>
            <a:r>
              <a:rPr lang="en-US" sz="2400" dirty="0" smtClean="0"/>
              <a:t> </a:t>
            </a:r>
            <a:r>
              <a:rPr lang="en-US" sz="2400" dirty="0" err="1"/>
              <a:t>geri</a:t>
            </a:r>
            <a:r>
              <a:rPr lang="en-US" sz="2400" dirty="0"/>
              <a:t> </a:t>
            </a:r>
            <a:r>
              <a:rPr lang="en-US" sz="2400" dirty="0" err="1"/>
              <a:t>dönüsü</a:t>
            </a:r>
            <a:r>
              <a:rPr lang="en-US" sz="2400" dirty="0"/>
              <a:t> </a:t>
            </a:r>
            <a:r>
              <a:rPr lang="en-US" sz="2400" b="1" dirty="0" err="1"/>
              <a:t>redüktaz</a:t>
            </a:r>
            <a:r>
              <a:rPr lang="en-US" sz="2400" b="1" dirty="0"/>
              <a:t> </a:t>
            </a:r>
            <a:r>
              <a:rPr lang="en-US" sz="2400" dirty="0" err="1"/>
              <a:t>enzimi</a:t>
            </a:r>
            <a:r>
              <a:rPr lang="en-US" sz="2400" dirty="0"/>
              <a:t> </a:t>
            </a:r>
            <a:r>
              <a:rPr lang="en-US" sz="2400" dirty="0" err="1"/>
              <a:t>aracılıgı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gerçeklesir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smtClean="0"/>
              <a:t>NADP</a:t>
            </a:r>
            <a:r>
              <a:rPr lang="tr-TR" sz="2400" dirty="0" smtClean="0"/>
              <a:t> </a:t>
            </a:r>
            <a:r>
              <a:rPr lang="en-US" sz="2400" dirty="0" err="1" smtClean="0"/>
              <a:t>rol</a:t>
            </a:r>
            <a:r>
              <a:rPr lang="en-US" sz="2400" dirty="0" smtClean="0"/>
              <a:t> </a:t>
            </a:r>
            <a:r>
              <a:rPr lang="en-US" sz="2400" dirty="0" err="1"/>
              <a:t>alır</a:t>
            </a:r>
            <a:r>
              <a:rPr lang="en-US" sz="2400" dirty="0"/>
              <a:t>. </a:t>
            </a:r>
            <a:r>
              <a:rPr lang="en-US" sz="2400" dirty="0" err="1"/>
              <a:t>FAD'ler</a:t>
            </a:r>
            <a:r>
              <a:rPr lang="en-US" sz="2400" dirty="0"/>
              <a:t> H </a:t>
            </a:r>
            <a:r>
              <a:rPr lang="en-US" sz="2400" dirty="0" err="1"/>
              <a:t>alarak</a:t>
            </a:r>
            <a:r>
              <a:rPr lang="en-US" sz="2400" dirty="0"/>
              <a:t> </a:t>
            </a:r>
            <a:r>
              <a:rPr lang="en-US" sz="2400" dirty="0" err="1"/>
              <a:t>solunum</a:t>
            </a:r>
            <a:r>
              <a:rPr lang="en-US" sz="2400" dirty="0"/>
              <a:t> </a:t>
            </a:r>
            <a:r>
              <a:rPr lang="en-US" sz="2400" dirty="0" err="1"/>
              <a:t>zincirine</a:t>
            </a:r>
            <a:r>
              <a:rPr lang="en-US" sz="2400" dirty="0"/>
              <a:t> </a:t>
            </a:r>
            <a:r>
              <a:rPr lang="en-US" sz="2400" dirty="0" err="1"/>
              <a:t>girerler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2 </a:t>
            </a:r>
            <a:r>
              <a:rPr lang="en-US" sz="2400" dirty="0" smtClean="0"/>
              <a:t>ATP</a:t>
            </a:r>
            <a:r>
              <a:rPr lang="tr-TR" sz="2400" dirty="0" smtClean="0"/>
              <a:t> </a:t>
            </a:r>
            <a:r>
              <a:rPr lang="en-US" sz="2400" dirty="0" err="1" smtClean="0"/>
              <a:t>sentez</a:t>
            </a:r>
            <a:r>
              <a:rPr lang="en-US" sz="2400" dirty="0" smtClean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8007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304800"/>
            <a:ext cx="8153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3-Hidrasyon: </a:t>
            </a:r>
            <a:r>
              <a:rPr lang="en-US" sz="2000" dirty="0"/>
              <a:t>Bu </a:t>
            </a:r>
            <a:r>
              <a:rPr lang="en-US" sz="2000" dirty="0" err="1"/>
              <a:t>basamakta</a:t>
            </a:r>
            <a:r>
              <a:rPr lang="en-US" sz="2000" dirty="0"/>
              <a:t> </a:t>
            </a:r>
            <a:r>
              <a:rPr lang="en-US" sz="2000" dirty="0" err="1"/>
              <a:t>desaturasyon</a:t>
            </a:r>
            <a:r>
              <a:rPr lang="en-US" sz="2000" dirty="0"/>
              <a:t> </a:t>
            </a:r>
            <a:r>
              <a:rPr lang="en-US" sz="2000" dirty="0" err="1"/>
              <a:t>olayında</a:t>
            </a:r>
            <a:r>
              <a:rPr lang="en-US" sz="2000" dirty="0"/>
              <a:t> </a:t>
            </a:r>
            <a:r>
              <a:rPr lang="en-US" sz="2000" dirty="0" err="1"/>
              <a:t>meydana</a:t>
            </a:r>
            <a:r>
              <a:rPr lang="en-US" sz="2000" dirty="0"/>
              <a:t> </a:t>
            </a:r>
            <a:r>
              <a:rPr lang="en-US" sz="2000" dirty="0" err="1" smtClean="0"/>
              <a:t>gelen</a:t>
            </a:r>
            <a:r>
              <a:rPr lang="tr-TR" sz="2000" dirty="0"/>
              <a:t> </a:t>
            </a:r>
            <a:r>
              <a:rPr lang="en-US" sz="2000" dirty="0" err="1" smtClean="0"/>
              <a:t>çift</a:t>
            </a:r>
            <a:r>
              <a:rPr lang="en-US" sz="2000" dirty="0" smtClean="0"/>
              <a:t> </a:t>
            </a:r>
            <a:r>
              <a:rPr lang="en-US" sz="2000" dirty="0" err="1" smtClean="0"/>
              <a:t>ba</a:t>
            </a:r>
            <a:r>
              <a:rPr lang="tr-TR" sz="2000" dirty="0" smtClean="0"/>
              <a:t>ğ</a:t>
            </a:r>
            <a:r>
              <a:rPr lang="en-US" sz="2000" dirty="0" smtClean="0"/>
              <a:t>a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molekül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baglanır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sonuçta</a:t>
            </a:r>
            <a:r>
              <a:rPr lang="en-US" sz="2000" dirty="0"/>
              <a:t> b</a:t>
            </a:r>
            <a:r>
              <a:rPr lang="en-US" sz="2000" b="1" dirty="0"/>
              <a:t>-</a:t>
            </a:r>
            <a:r>
              <a:rPr lang="en-US" sz="2000" b="1" dirty="0" err="1"/>
              <a:t>hidroksiasil</a:t>
            </a:r>
            <a:r>
              <a:rPr lang="en-US" sz="2000" b="1" dirty="0"/>
              <a:t> CoA </a:t>
            </a:r>
            <a:r>
              <a:rPr lang="en-US" sz="2000" dirty="0" err="1"/>
              <a:t>olusur</a:t>
            </a:r>
            <a:r>
              <a:rPr lang="en-US" sz="2000" dirty="0"/>
              <a:t>. </a:t>
            </a:r>
            <a:r>
              <a:rPr lang="en-US" sz="2000" dirty="0" smtClean="0"/>
              <a:t>Bu</a:t>
            </a:r>
            <a:r>
              <a:rPr lang="tr-TR" sz="2000" dirty="0" smtClean="0"/>
              <a:t> </a:t>
            </a:r>
            <a:r>
              <a:rPr lang="en-US" sz="2000" dirty="0" err="1" smtClean="0"/>
              <a:t>reaksiyonu</a:t>
            </a:r>
            <a:r>
              <a:rPr lang="en-US" sz="2000" dirty="0" smtClean="0"/>
              <a:t> </a:t>
            </a:r>
            <a:r>
              <a:rPr lang="en-US" sz="2000" b="1" dirty="0" err="1"/>
              <a:t>enoyl</a:t>
            </a:r>
            <a:r>
              <a:rPr lang="en-US" sz="2000" b="1" dirty="0"/>
              <a:t> </a:t>
            </a:r>
            <a:r>
              <a:rPr lang="en-US" sz="2000" b="1" dirty="0" err="1"/>
              <a:t>hidraz</a:t>
            </a:r>
            <a:r>
              <a:rPr lang="en-US" sz="2000" b="1" dirty="0"/>
              <a:t> (</a:t>
            </a:r>
            <a:r>
              <a:rPr lang="en-US" sz="2000" b="1" dirty="0" err="1"/>
              <a:t>krotonaz</a:t>
            </a:r>
            <a:r>
              <a:rPr lang="en-US" sz="2000" b="1" dirty="0"/>
              <a:t>) </a:t>
            </a:r>
            <a:r>
              <a:rPr lang="en-US" sz="2000" dirty="0" err="1"/>
              <a:t>enzimi</a:t>
            </a:r>
            <a:r>
              <a:rPr lang="en-US" sz="2000" dirty="0"/>
              <a:t> </a:t>
            </a:r>
            <a:r>
              <a:rPr lang="en-US" sz="2000" dirty="0" err="1"/>
              <a:t>katalize</a:t>
            </a:r>
            <a:r>
              <a:rPr lang="en-US" sz="2000" dirty="0"/>
              <a:t> </a:t>
            </a:r>
            <a:r>
              <a:rPr lang="en-US" sz="2000" dirty="0" err="1"/>
              <a:t>eder</a:t>
            </a:r>
            <a:r>
              <a:rPr lang="en-US" sz="2000" dirty="0"/>
              <a:t>.</a:t>
            </a:r>
          </a:p>
          <a:p>
            <a:pPr algn="just"/>
            <a:endParaRPr lang="tr-TR" sz="2000" i="1" dirty="0" smtClean="0"/>
          </a:p>
          <a:p>
            <a:pPr algn="just"/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4-Oksidasyon 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Dehidrojenizasyon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II):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önceki</a:t>
            </a:r>
            <a:r>
              <a:rPr lang="en-US" sz="2000" dirty="0"/>
              <a:t> </a:t>
            </a:r>
            <a:r>
              <a:rPr lang="en-US" sz="2000" dirty="0" err="1" smtClean="0"/>
              <a:t>basamakta</a:t>
            </a:r>
            <a:r>
              <a:rPr lang="tr-TR" sz="2000" dirty="0"/>
              <a:t> </a:t>
            </a:r>
            <a:r>
              <a:rPr lang="en-US" sz="2000" dirty="0" err="1" smtClean="0"/>
              <a:t>meydana</a:t>
            </a:r>
            <a:r>
              <a:rPr lang="en-US" sz="2000" dirty="0" smtClean="0"/>
              <a:t> </a:t>
            </a:r>
            <a:r>
              <a:rPr lang="en-US" sz="2000" dirty="0" err="1" smtClean="0"/>
              <a:t>gelen</a:t>
            </a:r>
            <a:r>
              <a:rPr lang="tr-TR" sz="2000" dirty="0"/>
              <a:t> </a:t>
            </a:r>
            <a:r>
              <a:rPr lang="en-US" sz="2000" dirty="0" err="1" smtClean="0"/>
              <a:t>hidroksiasil</a:t>
            </a:r>
            <a:r>
              <a:rPr lang="en-US" sz="2000" dirty="0" smtClean="0"/>
              <a:t> </a:t>
            </a:r>
            <a:r>
              <a:rPr lang="en-US" sz="2000" dirty="0" err="1"/>
              <a:t>KoA'nın</a:t>
            </a:r>
            <a:r>
              <a:rPr lang="en-US" sz="2000" dirty="0"/>
              <a:t> OH </a:t>
            </a:r>
            <a:r>
              <a:rPr lang="en-US" sz="2000" dirty="0" err="1"/>
              <a:t>grubu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keto</a:t>
            </a:r>
            <a:r>
              <a:rPr lang="en-US" sz="2000" dirty="0"/>
              <a:t> </a:t>
            </a:r>
            <a:r>
              <a:rPr lang="en-US" sz="2000" dirty="0" err="1"/>
              <a:t>grubuna</a:t>
            </a:r>
            <a:r>
              <a:rPr lang="en-US" sz="2000" dirty="0"/>
              <a:t> </a:t>
            </a:r>
            <a:r>
              <a:rPr lang="en-US" sz="2000" dirty="0" err="1"/>
              <a:t>oksitlenir</a:t>
            </a:r>
            <a:r>
              <a:rPr lang="en-US" sz="2000" dirty="0"/>
              <a:t> </a:t>
            </a:r>
            <a:r>
              <a:rPr lang="en-US" sz="2000" dirty="0" err="1" smtClean="0"/>
              <a:t>ve</a:t>
            </a:r>
            <a:r>
              <a:rPr lang="tr-TR" sz="2000" dirty="0"/>
              <a:t> </a:t>
            </a:r>
            <a:r>
              <a:rPr lang="en-US" sz="2000" dirty="0" smtClean="0"/>
              <a:t>b</a:t>
            </a:r>
            <a:r>
              <a:rPr lang="en-US" sz="2000" b="1" dirty="0" smtClean="0"/>
              <a:t>-</a:t>
            </a:r>
            <a:r>
              <a:rPr lang="en-US" sz="2000" b="1" dirty="0" err="1" smtClean="0"/>
              <a:t>ketoasil</a:t>
            </a:r>
            <a:r>
              <a:rPr lang="en-US" sz="2000" b="1" dirty="0" smtClean="0"/>
              <a:t> </a:t>
            </a:r>
            <a:r>
              <a:rPr lang="en-US" sz="2000" b="1" dirty="0" err="1"/>
              <a:t>KoA</a:t>
            </a:r>
            <a:r>
              <a:rPr lang="en-US" sz="2000" b="1" dirty="0"/>
              <a:t> </a:t>
            </a:r>
            <a:r>
              <a:rPr lang="en-US" sz="2000" dirty="0" err="1"/>
              <a:t>meydana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. </a:t>
            </a:r>
            <a:r>
              <a:rPr lang="en-US" sz="2000" dirty="0" err="1"/>
              <a:t>Reaksiyonu</a:t>
            </a:r>
            <a:r>
              <a:rPr lang="en-US" sz="2000" dirty="0"/>
              <a:t> b</a:t>
            </a:r>
            <a:r>
              <a:rPr lang="en-US" sz="2000" b="1" dirty="0"/>
              <a:t>-</a:t>
            </a:r>
            <a:r>
              <a:rPr lang="en-US" sz="2000" b="1" dirty="0" err="1"/>
              <a:t>hidroksiasil</a:t>
            </a:r>
            <a:r>
              <a:rPr lang="en-US" sz="2000" b="1" dirty="0"/>
              <a:t> </a:t>
            </a:r>
            <a:r>
              <a:rPr lang="en-US" sz="2000" b="1" dirty="0" err="1" smtClean="0"/>
              <a:t>dehidrojenaz</a:t>
            </a:r>
            <a:r>
              <a:rPr lang="tr-TR" sz="2000" b="1" dirty="0"/>
              <a:t> </a:t>
            </a:r>
            <a:r>
              <a:rPr lang="en-US" sz="2000" dirty="0" err="1" smtClean="0"/>
              <a:t>enzimi</a:t>
            </a:r>
            <a:r>
              <a:rPr lang="en-US" sz="2000" dirty="0" smtClean="0"/>
              <a:t> </a:t>
            </a:r>
            <a:r>
              <a:rPr lang="en-US" sz="2000" dirty="0" err="1"/>
              <a:t>katalizler</a:t>
            </a:r>
            <a:r>
              <a:rPr lang="en-US" sz="2000" dirty="0"/>
              <a:t>. </a:t>
            </a:r>
            <a:r>
              <a:rPr lang="en-US" sz="2000" dirty="0" err="1"/>
              <a:t>Hidrojenleri</a:t>
            </a:r>
            <a:r>
              <a:rPr lang="en-US" sz="2000" dirty="0"/>
              <a:t> </a:t>
            </a:r>
            <a:r>
              <a:rPr lang="en-US" sz="2000" dirty="0" err="1"/>
              <a:t>NAD'ler</a:t>
            </a:r>
            <a:r>
              <a:rPr lang="en-US" sz="2000" dirty="0"/>
              <a:t> </a:t>
            </a:r>
            <a:r>
              <a:rPr lang="en-US" sz="2000" dirty="0" err="1"/>
              <a:t>alır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sonuçta</a:t>
            </a:r>
            <a:r>
              <a:rPr lang="en-US" sz="2000" dirty="0"/>
              <a:t> </a:t>
            </a:r>
            <a:r>
              <a:rPr lang="en-US" sz="2000" dirty="0" err="1"/>
              <a:t>solunum</a:t>
            </a:r>
            <a:r>
              <a:rPr lang="en-US" sz="2000" dirty="0"/>
              <a:t> </a:t>
            </a:r>
            <a:r>
              <a:rPr lang="en-US" sz="2000" dirty="0" err="1"/>
              <a:t>zincirine</a:t>
            </a:r>
            <a:r>
              <a:rPr lang="en-US" sz="2000" dirty="0"/>
              <a:t> </a:t>
            </a:r>
            <a:r>
              <a:rPr lang="en-US" sz="2000" dirty="0" err="1" smtClean="0"/>
              <a:t>girerek</a:t>
            </a:r>
            <a:r>
              <a:rPr lang="tr-TR" sz="2000" dirty="0"/>
              <a:t> </a:t>
            </a:r>
            <a:r>
              <a:rPr lang="en-US" sz="2000" dirty="0" smtClean="0"/>
              <a:t>3 </a:t>
            </a:r>
            <a:r>
              <a:rPr lang="en-US" sz="2000" dirty="0"/>
              <a:t>ATP </a:t>
            </a:r>
            <a:r>
              <a:rPr lang="en-US" sz="2000" dirty="0" err="1"/>
              <a:t>sentezlenir</a:t>
            </a:r>
            <a:r>
              <a:rPr lang="en-US" sz="2000" dirty="0"/>
              <a:t>.</a:t>
            </a:r>
          </a:p>
          <a:p>
            <a:pPr algn="just"/>
            <a:endParaRPr lang="tr-TR" sz="2000" i="1" dirty="0" smtClean="0"/>
          </a:p>
          <a:p>
            <a:pPr algn="just"/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5-Tiyolitik </a:t>
            </a:r>
            <a:r>
              <a:rPr 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parçalanma</a:t>
            </a:r>
            <a:r>
              <a:rPr 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000" dirty="0"/>
              <a:t>Bu son </a:t>
            </a:r>
            <a:r>
              <a:rPr lang="en-US" sz="2000" dirty="0" err="1"/>
              <a:t>basamakta</a:t>
            </a:r>
            <a:r>
              <a:rPr lang="en-US" sz="2000" dirty="0"/>
              <a:t>, b-</a:t>
            </a:r>
            <a:r>
              <a:rPr lang="en-US" sz="2000" dirty="0" err="1"/>
              <a:t>ketoasil</a:t>
            </a:r>
            <a:r>
              <a:rPr lang="en-US" sz="2000" dirty="0"/>
              <a:t> </a:t>
            </a:r>
            <a:r>
              <a:rPr lang="en-US" sz="2000" dirty="0" err="1"/>
              <a:t>KoA</a:t>
            </a:r>
            <a:r>
              <a:rPr lang="en-US" sz="2000" dirty="0"/>
              <a:t>, </a:t>
            </a:r>
            <a:r>
              <a:rPr lang="en-US" sz="2000" dirty="0" err="1"/>
              <a:t>yeni</a:t>
            </a:r>
            <a:r>
              <a:rPr lang="en-US" sz="2000" dirty="0"/>
              <a:t> </a:t>
            </a:r>
            <a:r>
              <a:rPr lang="en-US" sz="2000" dirty="0" err="1" smtClean="0"/>
              <a:t>bir</a:t>
            </a:r>
            <a:r>
              <a:rPr lang="tr-TR" sz="2000" dirty="0"/>
              <a:t> </a:t>
            </a:r>
            <a:r>
              <a:rPr lang="en-US" sz="2000" dirty="0" err="1" smtClean="0"/>
              <a:t>KoA</a:t>
            </a:r>
            <a:r>
              <a:rPr lang="en-US" sz="2000" dirty="0" smtClean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reaksiyona</a:t>
            </a:r>
            <a:r>
              <a:rPr lang="en-US" sz="2000" dirty="0"/>
              <a:t> </a:t>
            </a:r>
            <a:r>
              <a:rPr lang="en-US" sz="2000" dirty="0" err="1"/>
              <a:t>girerek</a:t>
            </a:r>
            <a:r>
              <a:rPr lang="en-US" sz="2000" dirty="0"/>
              <a:t>, </a:t>
            </a:r>
            <a:r>
              <a:rPr lang="en-US" sz="2000" b="1" dirty="0"/>
              <a:t>1 </a:t>
            </a:r>
            <a:r>
              <a:rPr lang="en-US" sz="2000" b="1" dirty="0" err="1"/>
              <a:t>mol</a:t>
            </a:r>
            <a:r>
              <a:rPr lang="en-US" sz="2000" b="1" dirty="0"/>
              <a:t> </a:t>
            </a:r>
            <a:r>
              <a:rPr lang="en-US" sz="2000" b="1" dirty="0" err="1"/>
              <a:t>asetil</a:t>
            </a:r>
            <a:r>
              <a:rPr lang="en-US" sz="2000" b="1" dirty="0"/>
              <a:t> </a:t>
            </a:r>
            <a:r>
              <a:rPr lang="en-US" sz="2000" b="1" dirty="0" err="1"/>
              <a:t>KoA</a:t>
            </a:r>
            <a:r>
              <a:rPr lang="en-US" sz="2000" b="1" dirty="0"/>
              <a:t> </a:t>
            </a:r>
            <a:r>
              <a:rPr lang="en-US" sz="2000" dirty="0" err="1"/>
              <a:t>ayrılır</a:t>
            </a:r>
            <a:r>
              <a:rPr lang="en-US" sz="2000" dirty="0"/>
              <a:t>. </a:t>
            </a:r>
            <a:r>
              <a:rPr lang="en-US" sz="2000" dirty="0" err="1"/>
              <a:t>Geriye</a:t>
            </a:r>
            <a:r>
              <a:rPr lang="en-US" sz="2000" dirty="0"/>
              <a:t> 2 </a:t>
            </a:r>
            <a:r>
              <a:rPr lang="en-US" sz="2000" dirty="0" err="1"/>
              <a:t>C'nu</a:t>
            </a:r>
            <a:r>
              <a:rPr lang="en-US" sz="2000" dirty="0"/>
              <a:t> </a:t>
            </a:r>
            <a:r>
              <a:rPr lang="en-US" sz="2000" dirty="0" err="1" smtClean="0"/>
              <a:t>eksilmis</a:t>
            </a:r>
            <a:r>
              <a:rPr lang="tr-TR" sz="2000" dirty="0"/>
              <a:t> </a:t>
            </a:r>
            <a:r>
              <a:rPr lang="en-US" sz="2000" dirty="0" err="1" smtClean="0"/>
              <a:t>ya</a:t>
            </a:r>
            <a:r>
              <a:rPr lang="tr-TR" sz="2000" dirty="0" smtClean="0"/>
              <a:t>ğ</a:t>
            </a:r>
            <a:r>
              <a:rPr lang="en-US" sz="2000" dirty="0" smtClean="0"/>
              <a:t> </a:t>
            </a:r>
            <a:r>
              <a:rPr lang="en-US" sz="2000" dirty="0" err="1"/>
              <a:t>asidinin</a:t>
            </a:r>
            <a:r>
              <a:rPr lang="en-US" sz="2000" dirty="0"/>
              <a:t> </a:t>
            </a:r>
            <a:r>
              <a:rPr lang="en-US" sz="2000" dirty="0" err="1"/>
              <a:t>KoA</a:t>
            </a:r>
            <a:r>
              <a:rPr lang="en-US" sz="2000" dirty="0"/>
              <a:t> </a:t>
            </a:r>
            <a:r>
              <a:rPr lang="en-US" sz="2000" dirty="0" err="1"/>
              <a:t>türevi</a:t>
            </a:r>
            <a:r>
              <a:rPr lang="en-US" sz="2000" dirty="0"/>
              <a:t>, </a:t>
            </a:r>
            <a:r>
              <a:rPr lang="en-US" sz="2000" dirty="0" err="1"/>
              <a:t>yani</a:t>
            </a:r>
            <a:r>
              <a:rPr lang="en-US" sz="2000" dirty="0"/>
              <a:t> </a:t>
            </a:r>
            <a:r>
              <a:rPr lang="en-US" sz="2000" dirty="0" err="1"/>
              <a:t>aktiflesmis</a:t>
            </a:r>
            <a:r>
              <a:rPr lang="en-US" sz="2000" dirty="0"/>
              <a:t> </a:t>
            </a:r>
            <a:r>
              <a:rPr lang="en-US" sz="2000" dirty="0" err="1"/>
              <a:t>sekli</a:t>
            </a:r>
            <a:r>
              <a:rPr lang="en-US" sz="2000" dirty="0"/>
              <a:t> </a:t>
            </a:r>
            <a:r>
              <a:rPr lang="en-US" sz="2000" dirty="0" err="1"/>
              <a:t>kalır</a:t>
            </a:r>
            <a:r>
              <a:rPr lang="en-US" sz="2000" dirty="0"/>
              <a:t>. </a:t>
            </a:r>
            <a:r>
              <a:rPr lang="en-US" sz="2000" dirty="0" smtClean="0"/>
              <a:t>b-</a:t>
            </a:r>
            <a:r>
              <a:rPr lang="en-US" sz="2000" dirty="0" err="1" smtClean="0"/>
              <a:t>oksidasyon</a:t>
            </a:r>
            <a:r>
              <a:rPr lang="tr-TR" sz="2000" dirty="0"/>
              <a:t> </a:t>
            </a:r>
            <a:r>
              <a:rPr lang="en-US" sz="2000" dirty="0" err="1" smtClean="0"/>
              <a:t>tekrarlanırken</a:t>
            </a:r>
            <a:r>
              <a:rPr lang="en-US" sz="2000" dirty="0" smtClean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sekilde</a:t>
            </a:r>
            <a:r>
              <a:rPr lang="en-US" sz="2000" dirty="0"/>
              <a:t> </a:t>
            </a:r>
            <a:r>
              <a:rPr lang="en-US" sz="2000" dirty="0" err="1"/>
              <a:t>artık</a:t>
            </a:r>
            <a:r>
              <a:rPr lang="en-US" sz="2000" dirty="0"/>
              <a:t> 1. </a:t>
            </a:r>
            <a:r>
              <a:rPr lang="en-US" sz="2000" dirty="0" err="1"/>
              <a:t>basamak</a:t>
            </a:r>
            <a:r>
              <a:rPr lang="en-US" sz="2000" dirty="0"/>
              <a:t> </a:t>
            </a:r>
            <a:r>
              <a:rPr lang="en-US" sz="2000" dirty="0" err="1"/>
              <a:t>yani</a:t>
            </a:r>
            <a:r>
              <a:rPr lang="en-US" sz="2000" dirty="0"/>
              <a:t> </a:t>
            </a:r>
            <a:r>
              <a:rPr lang="en-US" sz="2000" dirty="0" err="1"/>
              <a:t>aktivasyon</a:t>
            </a:r>
            <a:r>
              <a:rPr lang="en-US" sz="2000" dirty="0"/>
              <a:t> </a:t>
            </a:r>
            <a:r>
              <a:rPr lang="en-US" sz="2000" dirty="0" err="1"/>
              <a:t>olayı</a:t>
            </a:r>
            <a:r>
              <a:rPr lang="en-US" sz="2000" dirty="0"/>
              <a:t> </a:t>
            </a:r>
            <a:r>
              <a:rPr lang="en-US" sz="2000" dirty="0" err="1"/>
              <a:t>atlanarak</a:t>
            </a:r>
            <a:r>
              <a:rPr lang="en-US" sz="2000" dirty="0"/>
              <a:t> </a:t>
            </a:r>
            <a:r>
              <a:rPr lang="en-US" sz="2000" dirty="0" smtClean="0"/>
              <a:t>2.</a:t>
            </a:r>
            <a:r>
              <a:rPr lang="tr-TR" sz="2000" dirty="0" smtClean="0"/>
              <a:t> </a:t>
            </a:r>
            <a:r>
              <a:rPr lang="en-US" sz="2000" dirty="0" err="1" smtClean="0"/>
              <a:t>basamaktan</a:t>
            </a:r>
            <a:r>
              <a:rPr lang="en-US" sz="2000" dirty="0" smtClean="0"/>
              <a:t>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eder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olayın</a:t>
            </a:r>
            <a:r>
              <a:rPr lang="en-US" sz="2000" dirty="0"/>
              <a:t> her </a:t>
            </a:r>
            <a:r>
              <a:rPr lang="en-US" sz="2000" dirty="0" err="1"/>
              <a:t>tekrarlanısında</a:t>
            </a:r>
            <a:r>
              <a:rPr lang="en-US" sz="2000" dirty="0"/>
              <a:t> </a:t>
            </a:r>
            <a:r>
              <a:rPr lang="en-US" sz="2000" dirty="0" err="1"/>
              <a:t>yag</a:t>
            </a:r>
            <a:r>
              <a:rPr lang="en-US" sz="2000" dirty="0"/>
              <a:t> </a:t>
            </a:r>
            <a:r>
              <a:rPr lang="en-US" sz="2000" dirty="0" err="1"/>
              <a:t>asidi</a:t>
            </a:r>
            <a:r>
              <a:rPr lang="en-US" sz="2000" dirty="0"/>
              <a:t> </a:t>
            </a:r>
            <a:r>
              <a:rPr lang="en-US" sz="2000" dirty="0" err="1"/>
              <a:t>zinciri</a:t>
            </a:r>
            <a:r>
              <a:rPr lang="en-US" sz="2000" dirty="0"/>
              <a:t> 2 </a:t>
            </a:r>
            <a:r>
              <a:rPr lang="en-US" sz="2000" dirty="0" smtClean="0"/>
              <a:t>C</a:t>
            </a:r>
            <a:r>
              <a:rPr lang="tr-TR" sz="2000" dirty="0" smtClean="0"/>
              <a:t> </a:t>
            </a:r>
            <a:r>
              <a:rPr lang="en-US" sz="2000" dirty="0" err="1" smtClean="0"/>
              <a:t>kısalarak</a:t>
            </a:r>
            <a:r>
              <a:rPr lang="en-US" sz="2000" dirty="0"/>
              <a:t>, </a:t>
            </a:r>
            <a:r>
              <a:rPr lang="en-US" sz="2000" dirty="0" err="1"/>
              <a:t>sonunda</a:t>
            </a:r>
            <a:r>
              <a:rPr lang="en-US" sz="2000" dirty="0"/>
              <a:t> </a:t>
            </a:r>
            <a:r>
              <a:rPr lang="en-US" sz="2000" dirty="0" err="1"/>
              <a:t>tümüyle</a:t>
            </a:r>
            <a:r>
              <a:rPr lang="en-US" sz="2000" dirty="0"/>
              <a:t> </a:t>
            </a:r>
            <a:r>
              <a:rPr lang="en-US" sz="2000" b="1" dirty="0" err="1"/>
              <a:t>asetil</a:t>
            </a:r>
            <a:r>
              <a:rPr lang="en-US" sz="2000" b="1" dirty="0"/>
              <a:t> </a:t>
            </a:r>
            <a:r>
              <a:rPr lang="en-US" sz="2000" b="1" dirty="0" err="1"/>
              <a:t>KoA</a:t>
            </a:r>
            <a:r>
              <a:rPr lang="en-US" sz="2000" b="1" dirty="0"/>
              <a:t> </a:t>
            </a:r>
            <a:r>
              <a:rPr lang="en-US" sz="2000" dirty="0"/>
              <a:t>'</a:t>
            </a:r>
            <a:r>
              <a:rPr lang="en-US" sz="2000" dirty="0" err="1"/>
              <a:t>lara</a:t>
            </a:r>
            <a:r>
              <a:rPr lang="en-US" sz="2000" dirty="0"/>
              <a:t> </a:t>
            </a:r>
            <a:r>
              <a:rPr lang="en-US" sz="2000" dirty="0" err="1"/>
              <a:t>bölünür</a:t>
            </a:r>
            <a:r>
              <a:rPr lang="en-US" sz="2000" dirty="0"/>
              <a:t>. 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en-US" sz="2000" dirty="0" err="1" smtClean="0"/>
              <a:t>Elde</a:t>
            </a:r>
            <a:r>
              <a:rPr lang="en-US" sz="2000" dirty="0" smtClean="0"/>
              <a:t> </a:t>
            </a:r>
            <a:r>
              <a:rPr lang="en-US" sz="2000" dirty="0" err="1"/>
              <a:t>edilen</a:t>
            </a:r>
            <a:r>
              <a:rPr lang="en-US" sz="2000" dirty="0"/>
              <a:t> </a:t>
            </a:r>
            <a:r>
              <a:rPr lang="en-US" sz="2000" dirty="0" err="1" smtClean="0"/>
              <a:t>asetil</a:t>
            </a:r>
            <a:r>
              <a:rPr lang="tr-TR" sz="2000" dirty="0"/>
              <a:t> </a:t>
            </a:r>
            <a:r>
              <a:rPr lang="tr-TR" sz="2000" dirty="0" smtClean="0"/>
              <a:t>K</a:t>
            </a:r>
            <a:r>
              <a:rPr lang="en-US" sz="2000" dirty="0" err="1" smtClean="0"/>
              <a:t>oA'l</a:t>
            </a:r>
            <a:r>
              <a:rPr lang="tr-TR" sz="2000" dirty="0" smtClean="0"/>
              <a:t>a</a:t>
            </a:r>
            <a:r>
              <a:rPr lang="en-US" sz="2000" dirty="0" smtClean="0"/>
              <a:t>r </a:t>
            </a:r>
            <a:r>
              <a:rPr lang="en-US" sz="2000" dirty="0" err="1"/>
              <a:t>yeniden</a:t>
            </a:r>
            <a:r>
              <a:rPr lang="en-US" sz="2000" dirty="0"/>
              <a:t> </a:t>
            </a:r>
            <a:r>
              <a:rPr lang="en-US" sz="2000" dirty="0" err="1" smtClean="0"/>
              <a:t>ya</a:t>
            </a:r>
            <a:r>
              <a:rPr lang="tr-TR" sz="2000" dirty="0" smtClean="0"/>
              <a:t>ğ</a:t>
            </a:r>
            <a:r>
              <a:rPr lang="en-US" sz="2000" dirty="0" smtClean="0"/>
              <a:t> </a:t>
            </a:r>
            <a:r>
              <a:rPr lang="en-US" sz="2000" dirty="0" err="1"/>
              <a:t>asidi</a:t>
            </a:r>
            <a:r>
              <a:rPr lang="en-US" sz="2000" dirty="0"/>
              <a:t> </a:t>
            </a:r>
            <a:r>
              <a:rPr lang="en-US" sz="2000" dirty="0" err="1"/>
              <a:t>sentezinde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steroid </a:t>
            </a:r>
            <a:r>
              <a:rPr lang="en-US" sz="2000" dirty="0" err="1"/>
              <a:t>sentezinde</a:t>
            </a:r>
            <a:r>
              <a:rPr lang="en-US" sz="2000" dirty="0"/>
              <a:t> </a:t>
            </a:r>
            <a:r>
              <a:rPr lang="en-US" sz="2000" dirty="0" err="1" smtClean="0"/>
              <a:t>kullanılabildigi</a:t>
            </a:r>
            <a:r>
              <a:rPr lang="tr-TR" sz="2000" dirty="0"/>
              <a:t> </a:t>
            </a:r>
            <a:r>
              <a:rPr lang="en-US" sz="2000" dirty="0" err="1" smtClean="0"/>
              <a:t>gibi</a:t>
            </a:r>
            <a:r>
              <a:rPr lang="en-US" sz="2000" dirty="0"/>
              <a:t>, </a:t>
            </a:r>
            <a:r>
              <a:rPr lang="en-US" sz="2000" dirty="0" err="1"/>
              <a:t>aseto</a:t>
            </a:r>
            <a:r>
              <a:rPr lang="en-US" sz="2000" dirty="0"/>
              <a:t> </a:t>
            </a:r>
            <a:r>
              <a:rPr lang="en-US" sz="2000" dirty="0" err="1"/>
              <a:t>asetil</a:t>
            </a:r>
            <a:r>
              <a:rPr lang="en-US" sz="2000" dirty="0"/>
              <a:t> </a:t>
            </a:r>
            <a:r>
              <a:rPr lang="en-US" sz="2000" dirty="0" err="1"/>
              <a:t>KoA'larla</a:t>
            </a:r>
            <a:r>
              <a:rPr lang="en-US" sz="2000" dirty="0"/>
              <a:t> </a:t>
            </a:r>
            <a:r>
              <a:rPr lang="en-US" sz="2000" dirty="0" err="1"/>
              <a:t>birleserek</a:t>
            </a:r>
            <a:r>
              <a:rPr lang="en-US" sz="2000" dirty="0"/>
              <a:t> TCA </a:t>
            </a:r>
            <a:r>
              <a:rPr lang="en-US" sz="2000" dirty="0" err="1"/>
              <a:t>siklüsüne</a:t>
            </a:r>
            <a:r>
              <a:rPr lang="en-US" sz="2000" dirty="0"/>
              <a:t> </a:t>
            </a:r>
            <a:r>
              <a:rPr lang="en-US" sz="2000" dirty="0" err="1"/>
              <a:t>dahil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enerji</a:t>
            </a:r>
            <a:r>
              <a:rPr lang="en-US" sz="2000" dirty="0"/>
              <a:t> </a:t>
            </a:r>
            <a:r>
              <a:rPr lang="en-US" sz="2000" dirty="0" err="1" smtClean="0"/>
              <a:t>üretimi</a:t>
            </a:r>
            <a:r>
              <a:rPr lang="tr-TR" sz="2000" dirty="0"/>
              <a:t> </a:t>
            </a:r>
            <a:r>
              <a:rPr lang="en-US" sz="2000" dirty="0" err="1" smtClean="0"/>
              <a:t>içinde</a:t>
            </a:r>
            <a:r>
              <a:rPr lang="en-US" sz="2000" dirty="0" smtClean="0"/>
              <a:t> </a:t>
            </a:r>
            <a:r>
              <a:rPr lang="en-US" sz="2000" dirty="0" err="1"/>
              <a:t>kullanılabilirler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3323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57200" y="228600"/>
            <a:ext cx="73914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rgbClr val="FF0000"/>
                </a:solidFill>
              </a:rPr>
              <a:t>Yağ asitlerinin alfa ve </a:t>
            </a:r>
            <a:r>
              <a:rPr lang="tr-TR" sz="2400" dirty="0" err="1" smtClean="0">
                <a:solidFill>
                  <a:srgbClr val="FF0000"/>
                </a:solidFill>
              </a:rPr>
              <a:t>omega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oksidasyonu</a:t>
            </a:r>
            <a:r>
              <a:rPr lang="tr-TR" sz="2400" dirty="0" smtClean="0">
                <a:solidFill>
                  <a:srgbClr val="FF0000"/>
                </a:solidFill>
              </a:rPr>
              <a:t>:</a:t>
            </a:r>
          </a:p>
          <a:p>
            <a:endParaRPr lang="tr-TR" dirty="0"/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Yağ asidi </a:t>
            </a:r>
            <a:r>
              <a:rPr lang="tr-TR" sz="2000" dirty="0" err="1" smtClean="0"/>
              <a:t>oksidasyonunda</a:t>
            </a:r>
            <a:r>
              <a:rPr lang="tr-TR" sz="2000" dirty="0" smtClean="0"/>
              <a:t> nicel olarak en aktif yol beta-</a:t>
            </a:r>
            <a:r>
              <a:rPr lang="tr-TR" sz="2000" dirty="0" err="1" smtClean="0"/>
              <a:t>oksidasyondur</a:t>
            </a:r>
            <a:r>
              <a:rPr lang="tr-TR" sz="2000" dirty="0" smtClean="0"/>
              <a:t>. Öte yandan beyin dokusunda alfa-</a:t>
            </a:r>
            <a:r>
              <a:rPr lang="tr-TR" sz="2000" dirty="0" err="1" smtClean="0"/>
              <a:t>oksidasyon</a:t>
            </a:r>
            <a:r>
              <a:rPr lang="tr-TR" sz="2000" dirty="0" smtClean="0"/>
              <a:t> gözlenmiştir. Özellikle dallı zincirli yağ asitlerinin </a:t>
            </a:r>
            <a:r>
              <a:rPr lang="tr-TR" sz="2000" dirty="0" err="1" smtClean="0"/>
              <a:t>oksidasyonunda</a:t>
            </a:r>
            <a:r>
              <a:rPr lang="tr-TR" sz="2000" dirty="0" smtClean="0"/>
              <a:t> önemlidir. </a:t>
            </a:r>
          </a:p>
          <a:p>
            <a:pPr algn="just"/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marL="342900" indent="-342900" algn="just">
              <a:buFontTx/>
              <a:buChar char="-"/>
            </a:pPr>
            <a:r>
              <a:rPr lang="tr-TR" sz="2000" dirty="0" smtClean="0"/>
              <a:t>Çift sayıda karbon içeren yağ asitlerinin beta-</a:t>
            </a:r>
            <a:r>
              <a:rPr lang="tr-TR" sz="2000" dirty="0" err="1" smtClean="0"/>
              <a:t>oksidasyon</a:t>
            </a:r>
            <a:r>
              <a:rPr lang="tr-TR" sz="2000" dirty="0" smtClean="0"/>
              <a:t> ile yıkılması ile 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KoA</a:t>
            </a:r>
            <a:r>
              <a:rPr lang="tr-TR" sz="2000" dirty="0" smtClean="0"/>
              <a:t> oluşur. Oluşan bu </a:t>
            </a:r>
            <a:r>
              <a:rPr lang="tr-TR" sz="2000" dirty="0" err="1"/>
              <a:t>A</a:t>
            </a:r>
            <a:r>
              <a:rPr lang="tr-TR" sz="2000" dirty="0" err="1" smtClean="0"/>
              <a:t>setil</a:t>
            </a:r>
            <a:r>
              <a:rPr lang="tr-TR" sz="2000" dirty="0" smtClean="0"/>
              <a:t> </a:t>
            </a:r>
            <a:r>
              <a:rPr lang="tr-TR" sz="2000" dirty="0" err="1" smtClean="0"/>
              <a:t>KoA’lar</a:t>
            </a:r>
            <a:r>
              <a:rPr lang="tr-TR" sz="2000" dirty="0" smtClean="0"/>
              <a:t> keton cisimleri üretiminde kullanılır.</a:t>
            </a:r>
          </a:p>
          <a:p>
            <a:pPr marL="342900" indent="-342900" algn="just">
              <a:buFontTx/>
              <a:buChar char="-"/>
            </a:pPr>
            <a:r>
              <a:rPr lang="tr-TR" sz="2000" dirty="0" smtClean="0"/>
              <a:t>Tek sayıda karbon içeren yağ asitlerinin yıkımı ile son ürün </a:t>
            </a:r>
            <a:r>
              <a:rPr lang="tr-TR" sz="2000" dirty="0" err="1" smtClean="0"/>
              <a:t>süksinil</a:t>
            </a:r>
            <a:r>
              <a:rPr lang="tr-TR" sz="2000" dirty="0" smtClean="0"/>
              <a:t> </a:t>
            </a:r>
            <a:r>
              <a:rPr lang="tr-TR" sz="2000" dirty="0" err="1" smtClean="0"/>
              <a:t>KoA</a:t>
            </a:r>
            <a:r>
              <a:rPr lang="tr-TR" sz="2000" dirty="0" smtClean="0"/>
              <a:t> oluşur. </a:t>
            </a:r>
            <a:r>
              <a:rPr lang="tr-TR" sz="2000" dirty="0" err="1" smtClean="0"/>
              <a:t>Süksinil</a:t>
            </a:r>
            <a:r>
              <a:rPr lang="tr-TR" sz="2000" dirty="0" smtClean="0"/>
              <a:t> </a:t>
            </a:r>
            <a:r>
              <a:rPr lang="tr-TR" sz="2000" dirty="0" err="1" smtClean="0"/>
              <a:t>KoA’lardan</a:t>
            </a:r>
            <a:r>
              <a:rPr lang="tr-TR" sz="2000" dirty="0" smtClean="0"/>
              <a:t> glikoz sentezlenebilir.</a:t>
            </a:r>
          </a:p>
          <a:p>
            <a:pPr marL="342900" indent="-342900" algn="just">
              <a:buFontTx/>
              <a:buChar char="-"/>
            </a:pPr>
            <a:endParaRPr lang="tr-TR" sz="2000" dirty="0" smtClean="0"/>
          </a:p>
          <a:p>
            <a:pPr marL="342900" indent="-342900" algn="just">
              <a:buFontTx/>
              <a:buChar char="-"/>
            </a:pPr>
            <a:endParaRPr lang="tr-TR" sz="2000" dirty="0"/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10967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57200" y="228600"/>
            <a:ext cx="7848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dirty="0" smtClean="0">
                <a:solidFill>
                  <a:srgbClr val="FF0000"/>
                </a:solidFill>
              </a:rPr>
              <a:t>Keton Cisimleri</a:t>
            </a:r>
          </a:p>
          <a:p>
            <a:pPr algn="just"/>
            <a:r>
              <a:rPr lang="tr-TR" sz="2400" dirty="0" smtClean="0"/>
              <a:t>Keton cisimleri organizmanın normal işleyişi sırasında da üretilen ve dokular tarafından enerji </a:t>
            </a:r>
            <a:r>
              <a:rPr lang="tr-TR" sz="2400" dirty="0" err="1" smtClean="0"/>
              <a:t>metaboliti</a:t>
            </a:r>
            <a:r>
              <a:rPr lang="tr-TR" sz="2400" dirty="0" smtClean="0"/>
              <a:t> olarak kullanılan maddelerdir. Fakat keton cismi üretimi açlık, uzun süreli şiddetli egzersiz ve kontrolsüz diyabet gibi durumlarda artmaktadır.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Keton cisimlerinin tek öncül molekülü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KoA’lardır</a:t>
            </a:r>
            <a:r>
              <a:rPr lang="tr-TR" sz="2400" dirty="0" smtClean="0"/>
              <a:t>. Keton cisimleri üretimine katılan </a:t>
            </a:r>
            <a:r>
              <a:rPr lang="tr-TR" sz="2400" dirty="0" err="1"/>
              <a:t>A</a:t>
            </a:r>
            <a:r>
              <a:rPr lang="tr-TR" sz="2400" dirty="0" err="1" smtClean="0"/>
              <a:t>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KoA’ların</a:t>
            </a:r>
            <a:r>
              <a:rPr lang="tr-TR" sz="2400" dirty="0" smtClean="0"/>
              <a:t> büyük kısmı yağ asitleri yıkımından gelir.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Keton cisimleri, mitokondride üretilen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koA’lar</a:t>
            </a:r>
            <a:r>
              <a:rPr lang="tr-TR" sz="2400" dirty="0" smtClean="0"/>
              <a:t> </a:t>
            </a:r>
            <a:r>
              <a:rPr lang="tr-TR" sz="2400" dirty="0" err="1" smtClean="0"/>
              <a:t>TCA’nın</a:t>
            </a:r>
            <a:r>
              <a:rPr lang="tr-TR" sz="2400" dirty="0" smtClean="0"/>
              <a:t> kapasitesini aşmaya başladığında sentezlenmektedir. Keton cisimlerinin hem yapımı hem de yıkımı mitokondride gerçekleşmektedir. </a:t>
            </a:r>
          </a:p>
          <a:p>
            <a:pPr algn="ctr"/>
            <a:endParaRPr lang="tr-TR" sz="3200" dirty="0">
              <a:solidFill>
                <a:srgbClr val="FF0000"/>
              </a:solidFill>
            </a:endParaRP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49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90600" y="381000"/>
            <a:ext cx="670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Eicosanoid’ler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33400" y="1028343"/>
            <a:ext cx="77724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pPr algn="just"/>
            <a:r>
              <a:rPr lang="en-US" sz="2400" dirty="0"/>
              <a:t>20 </a:t>
            </a:r>
            <a:r>
              <a:rPr lang="en-US" sz="2400" dirty="0" err="1"/>
              <a:t>karbonlu</a:t>
            </a:r>
            <a:r>
              <a:rPr lang="en-US" sz="2400" dirty="0"/>
              <a:t> </a:t>
            </a:r>
            <a:r>
              <a:rPr lang="en-US" sz="2400" dirty="0" err="1"/>
              <a:t>çoklu</a:t>
            </a:r>
            <a:r>
              <a:rPr lang="en-US" sz="2400" dirty="0"/>
              <a:t> </a:t>
            </a:r>
            <a:r>
              <a:rPr lang="en-US" sz="2400" dirty="0" err="1"/>
              <a:t>doymamış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asiti</a:t>
            </a:r>
            <a:r>
              <a:rPr lang="en-US" sz="2400" dirty="0"/>
              <a:t> </a:t>
            </a:r>
            <a:r>
              <a:rPr lang="en-US" sz="2400" dirty="0" err="1"/>
              <a:t>araşidonik</a:t>
            </a:r>
            <a:r>
              <a:rPr lang="en-US" sz="2400" dirty="0"/>
              <a:t> </a:t>
            </a:r>
            <a:r>
              <a:rPr lang="en-US" sz="2400" dirty="0" err="1"/>
              <a:t>asitten</a:t>
            </a:r>
            <a:r>
              <a:rPr lang="en-US" sz="2400" dirty="0"/>
              <a:t> </a:t>
            </a:r>
            <a:r>
              <a:rPr lang="en-US" sz="2400" dirty="0" err="1"/>
              <a:t>sentezlenen</a:t>
            </a:r>
            <a:r>
              <a:rPr lang="en-US" sz="2400" dirty="0"/>
              <a:t> </a:t>
            </a:r>
            <a:r>
              <a:rPr lang="en-US" sz="2400" dirty="0" err="1"/>
              <a:t>hormonlara</a:t>
            </a:r>
            <a:r>
              <a:rPr lang="en-US" sz="2400" dirty="0"/>
              <a:t> (prostaglandin, </a:t>
            </a:r>
            <a:r>
              <a:rPr lang="en-US" sz="2400" dirty="0" err="1"/>
              <a:t>tromboksan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lökotrien</a:t>
            </a:r>
            <a:r>
              <a:rPr lang="en-US" sz="2400" dirty="0"/>
              <a:t>) </a:t>
            </a:r>
            <a:r>
              <a:rPr lang="en-US" sz="2400" dirty="0" err="1"/>
              <a:t>verilen</a:t>
            </a:r>
            <a:r>
              <a:rPr lang="en-US" sz="2400" dirty="0"/>
              <a:t> </a:t>
            </a:r>
            <a:r>
              <a:rPr lang="en-US" sz="2400" dirty="0" err="1"/>
              <a:t>genel</a:t>
            </a:r>
            <a:r>
              <a:rPr lang="en-US" sz="2400" dirty="0"/>
              <a:t> </a:t>
            </a:r>
            <a:r>
              <a:rPr lang="en-US" sz="2400" dirty="0" err="1"/>
              <a:t>addır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•</a:t>
            </a:r>
            <a:r>
              <a:rPr lang="en-US" sz="2400" dirty="0" err="1"/>
              <a:t>Bunlar</a:t>
            </a:r>
            <a:r>
              <a:rPr lang="en-US" sz="2400" dirty="0"/>
              <a:t> </a:t>
            </a:r>
            <a:r>
              <a:rPr lang="en-US" sz="2400" dirty="0" err="1"/>
              <a:t>depolanmazlar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ihtiyaç</a:t>
            </a:r>
            <a:r>
              <a:rPr lang="en-US" sz="2400" dirty="0"/>
              <a:t> </a:t>
            </a:r>
            <a:r>
              <a:rPr lang="en-US" sz="2400" dirty="0" err="1"/>
              <a:t>olduğunda</a:t>
            </a:r>
            <a:r>
              <a:rPr lang="en-US" sz="2400" dirty="0"/>
              <a:t> </a:t>
            </a:r>
            <a:r>
              <a:rPr lang="en-US" sz="2400" dirty="0" err="1"/>
              <a:t>sentezlenirler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•</a:t>
            </a:r>
            <a:r>
              <a:rPr lang="en-US" sz="2400" dirty="0" err="1"/>
              <a:t>Özel</a:t>
            </a:r>
            <a:r>
              <a:rPr lang="en-US" sz="2400" dirty="0"/>
              <a:t> </a:t>
            </a:r>
            <a:r>
              <a:rPr lang="en-US" sz="2400" dirty="0" err="1"/>
              <a:t>hücre</a:t>
            </a:r>
            <a:r>
              <a:rPr lang="en-US" sz="2400" dirty="0"/>
              <a:t> </a:t>
            </a:r>
            <a:r>
              <a:rPr lang="en-US" sz="2400" dirty="0" err="1"/>
              <a:t>zarı</a:t>
            </a:r>
            <a:r>
              <a:rPr lang="en-US" sz="2400" dirty="0"/>
              <a:t> </a:t>
            </a:r>
            <a:r>
              <a:rPr lang="en-US" sz="2400" dirty="0" err="1"/>
              <a:t>reseptörlerince</a:t>
            </a:r>
            <a:r>
              <a:rPr lang="en-US" sz="2400" dirty="0"/>
              <a:t> </a:t>
            </a:r>
            <a:r>
              <a:rPr lang="en-US" sz="2400" dirty="0" err="1"/>
              <a:t>algılanırlar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•</a:t>
            </a:r>
            <a:r>
              <a:rPr lang="en-US" sz="2400" dirty="0" err="1"/>
              <a:t>Eikosanoidler</a:t>
            </a:r>
            <a:r>
              <a:rPr lang="en-US" sz="2400" dirty="0"/>
              <a:t>, </a:t>
            </a:r>
            <a:r>
              <a:rPr lang="en-US" sz="2400" dirty="0" err="1"/>
              <a:t>tek</a:t>
            </a:r>
            <a:r>
              <a:rPr lang="en-US" sz="2400" dirty="0"/>
              <a:t> </a:t>
            </a:r>
            <a:r>
              <a:rPr lang="en-US" sz="2400" dirty="0" err="1"/>
              <a:t>hücrelilerden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hücrelilere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tüm</a:t>
            </a:r>
            <a:r>
              <a:rPr lang="en-US" sz="2400" dirty="0"/>
              <a:t> </a:t>
            </a:r>
            <a:r>
              <a:rPr lang="en-US" sz="2400" dirty="0" err="1"/>
              <a:t>organizmalarda</a:t>
            </a:r>
            <a:r>
              <a:rPr lang="en-US" sz="2400" dirty="0"/>
              <a:t> </a:t>
            </a:r>
            <a:r>
              <a:rPr lang="en-US" sz="2400" dirty="0" err="1"/>
              <a:t>bulunan</a:t>
            </a:r>
            <a:r>
              <a:rPr lang="en-US" sz="2400" dirty="0"/>
              <a:t>, </a:t>
            </a:r>
            <a:r>
              <a:rPr lang="en-US" sz="2400" dirty="0" err="1"/>
              <a:t>kısa</a:t>
            </a:r>
            <a:r>
              <a:rPr lang="en-US" sz="2400" dirty="0"/>
              <a:t> </a:t>
            </a:r>
            <a:r>
              <a:rPr lang="en-US" sz="2400" dirty="0" err="1"/>
              <a:t>süreli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 </a:t>
            </a:r>
            <a:r>
              <a:rPr lang="en-US" sz="2400" dirty="0" err="1"/>
              <a:t>etkiye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lipid </a:t>
            </a:r>
            <a:r>
              <a:rPr lang="en-US" sz="2400" dirty="0" err="1"/>
              <a:t>türevi</a:t>
            </a:r>
            <a:r>
              <a:rPr lang="en-US" sz="2400" dirty="0"/>
              <a:t> </a:t>
            </a:r>
            <a:r>
              <a:rPr lang="en-US" sz="2400" dirty="0" err="1"/>
              <a:t>biyomoleküllerdir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/>
              <a:t>•</a:t>
            </a:r>
            <a:r>
              <a:rPr lang="en-US" sz="2400" dirty="0" err="1"/>
              <a:t>Siklooksijenaz</a:t>
            </a:r>
            <a:r>
              <a:rPr lang="en-US" sz="2400" dirty="0"/>
              <a:t> </a:t>
            </a:r>
            <a:r>
              <a:rPr lang="en-US" sz="2400" dirty="0" err="1"/>
              <a:t>enzimi</a:t>
            </a:r>
            <a:r>
              <a:rPr lang="en-US" sz="2400" dirty="0"/>
              <a:t> </a:t>
            </a:r>
            <a:r>
              <a:rPr lang="en-US" sz="2400" dirty="0" err="1"/>
              <a:t>reaksiyonu</a:t>
            </a:r>
            <a:r>
              <a:rPr lang="en-US" sz="2400" dirty="0"/>
              <a:t> </a:t>
            </a:r>
            <a:r>
              <a:rPr lang="en-US" sz="2400" dirty="0" err="1"/>
              <a:t>katalizler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C20:4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asidi</a:t>
            </a:r>
            <a:r>
              <a:rPr lang="en-US" sz="2400" dirty="0"/>
              <a:t> </a:t>
            </a:r>
            <a:r>
              <a:rPr lang="en-US" sz="2400" dirty="0" err="1"/>
              <a:t>prostaglandinlere</a:t>
            </a:r>
            <a:r>
              <a:rPr lang="en-US" sz="2400" dirty="0"/>
              <a:t> </a:t>
            </a:r>
            <a:r>
              <a:rPr lang="en-US" sz="2400" dirty="0" err="1"/>
              <a:t>çevrilir</a:t>
            </a:r>
            <a:r>
              <a:rPr lang="en-US" sz="2400" dirty="0"/>
              <a:t>. </a:t>
            </a:r>
            <a:r>
              <a:rPr lang="en-US" sz="2400" dirty="0" err="1"/>
              <a:t>Leukotrien’ler</a:t>
            </a:r>
            <a:r>
              <a:rPr lang="en-US" sz="2400" dirty="0"/>
              <a:t> de </a:t>
            </a:r>
            <a:r>
              <a:rPr lang="en-US" sz="2400" dirty="0" err="1"/>
              <a:t>araşidonik</a:t>
            </a:r>
            <a:r>
              <a:rPr lang="en-US" sz="2400" dirty="0"/>
              <a:t> </a:t>
            </a:r>
            <a:r>
              <a:rPr lang="en-US" sz="2400" dirty="0" err="1"/>
              <a:t>asitten</a:t>
            </a:r>
            <a:r>
              <a:rPr lang="en-US" sz="2400" dirty="0"/>
              <a:t> </a:t>
            </a:r>
            <a:r>
              <a:rPr lang="en-US" sz="2400" dirty="0" err="1"/>
              <a:t>köken</a:t>
            </a:r>
            <a:r>
              <a:rPr lang="en-US" sz="2400" dirty="0"/>
              <a:t> </a:t>
            </a:r>
            <a:r>
              <a:rPr lang="en-US" sz="2400" dirty="0" err="1"/>
              <a:t>alırlar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191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90945" y="228600"/>
            <a:ext cx="7924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Keton Cisimleri:</a:t>
            </a:r>
          </a:p>
          <a:p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tr-TR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Asetoasetat</a:t>
            </a:r>
            <a:endParaRPr lang="tr-TR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-Beta </a:t>
            </a:r>
            <a:r>
              <a:rPr lang="tr-TR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hidroksibütirat</a:t>
            </a:r>
            <a:endParaRPr lang="tr-TR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-Aseton</a:t>
            </a:r>
          </a:p>
          <a:p>
            <a:endParaRPr lang="tr-TR" sz="2400" b="1" dirty="0"/>
          </a:p>
          <a:p>
            <a:r>
              <a:rPr lang="tr-TR" sz="2400" dirty="0" smtClean="0"/>
              <a:t>Keton cisimleri kan yolu ile </a:t>
            </a:r>
            <a:r>
              <a:rPr lang="tr-TR" sz="2400" dirty="0" err="1" smtClean="0"/>
              <a:t>periferik</a:t>
            </a:r>
            <a:r>
              <a:rPr lang="tr-TR" sz="2400" dirty="0" smtClean="0"/>
              <a:t> dokulara taşınırlar. Bu dokularda tekrar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KoA’ya</a:t>
            </a:r>
            <a:r>
              <a:rPr lang="tr-TR" sz="2400" dirty="0" smtClean="0"/>
              <a:t> dönüşürler ve </a:t>
            </a:r>
            <a:r>
              <a:rPr lang="tr-TR" sz="2400" dirty="0" err="1" smtClean="0"/>
              <a:t>TCA’da</a:t>
            </a:r>
            <a:r>
              <a:rPr lang="tr-TR" sz="2400" dirty="0" smtClean="0"/>
              <a:t> oksitlenirler</a:t>
            </a:r>
          </a:p>
          <a:p>
            <a:endParaRPr lang="tr-TR" sz="2400" dirty="0"/>
          </a:p>
          <a:p>
            <a:pPr algn="just"/>
            <a:r>
              <a:rPr lang="tr-TR" sz="2400" dirty="0" smtClean="0"/>
              <a:t>Keton cisimleri </a:t>
            </a:r>
            <a:r>
              <a:rPr lang="tr-TR" sz="2400" dirty="0" err="1" smtClean="0"/>
              <a:t>periferik</a:t>
            </a:r>
            <a:r>
              <a:rPr lang="tr-TR" sz="2400" dirty="0" smtClean="0"/>
              <a:t> dokular için önemli enerji kaynağıdırlar. Sulu çözeltilerde çözünürler, böylece </a:t>
            </a:r>
            <a:r>
              <a:rPr lang="tr-TR" sz="2400" dirty="0" err="1" smtClean="0"/>
              <a:t>albumin</a:t>
            </a:r>
            <a:r>
              <a:rPr lang="tr-TR" sz="2400" dirty="0" smtClean="0"/>
              <a:t> gibi taşıyıcılara gereksinim göstermezler.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-Beyin normalde keton cismi kullanmaz ancak uzun süreli açlık ve kontrolsüz diyabet gibi durumlarda glikoz yetmediği durumlarda kullanabilir.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14788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3810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i="1" dirty="0" smtClean="0">
                <a:solidFill>
                  <a:srgbClr val="FF0000"/>
                </a:solidFill>
              </a:rPr>
              <a:t>Keton Cismi Sentezi:</a:t>
            </a:r>
          </a:p>
          <a:p>
            <a:endParaRPr lang="tr-TR" sz="2400" i="1" dirty="0">
              <a:solidFill>
                <a:srgbClr val="FF0000"/>
              </a:solidFill>
            </a:endParaRPr>
          </a:p>
          <a:p>
            <a:r>
              <a:rPr lang="tr-TR" sz="2400" dirty="0" err="1" smtClean="0"/>
              <a:t>Ketotik</a:t>
            </a:r>
            <a:r>
              <a:rPr lang="tr-TR" sz="2400" dirty="0" smtClean="0"/>
              <a:t> durumda hormona duyarlı </a:t>
            </a:r>
            <a:r>
              <a:rPr lang="tr-TR" sz="2400" dirty="0" err="1" smtClean="0"/>
              <a:t>lipaz</a:t>
            </a:r>
            <a:r>
              <a:rPr lang="tr-TR" sz="2400" dirty="0" smtClean="0"/>
              <a:t> aktiftir ve </a:t>
            </a:r>
            <a:r>
              <a:rPr lang="tr-TR" sz="2400" dirty="0" err="1" smtClean="0"/>
              <a:t>TAG’ler</a:t>
            </a:r>
            <a:r>
              <a:rPr lang="tr-TR" sz="2400" dirty="0" smtClean="0"/>
              <a:t>, yağ asitleri ve </a:t>
            </a:r>
            <a:r>
              <a:rPr lang="tr-TR" sz="2400" dirty="0" err="1" smtClean="0"/>
              <a:t>gliserol</a:t>
            </a:r>
            <a:r>
              <a:rPr lang="tr-TR" sz="2400" dirty="0" smtClean="0"/>
              <a:t> oluşturmak üzere parçalanırlar. Oluşan yağ asidi </a:t>
            </a:r>
            <a:r>
              <a:rPr lang="tr-TR" sz="2400" dirty="0" err="1" smtClean="0"/>
              <a:t>adiposidten</a:t>
            </a:r>
            <a:r>
              <a:rPr lang="tr-TR" sz="2400" dirty="0" smtClean="0"/>
              <a:t> kan yoluyla </a:t>
            </a:r>
            <a:r>
              <a:rPr lang="tr-TR" sz="2400" dirty="0" err="1" smtClean="0"/>
              <a:t>albumin</a:t>
            </a:r>
            <a:r>
              <a:rPr lang="tr-TR" sz="2400" dirty="0" smtClean="0"/>
              <a:t> ile kompleks oluşturarak karaciğere taşınır. Karaciğerde beta-</a:t>
            </a:r>
            <a:r>
              <a:rPr lang="tr-TR" sz="2400" dirty="0" err="1" smtClean="0"/>
              <a:t>oksidasyon</a:t>
            </a:r>
            <a:r>
              <a:rPr lang="tr-TR" sz="2400" dirty="0" smtClean="0"/>
              <a:t> ve </a:t>
            </a:r>
            <a:r>
              <a:rPr lang="tr-TR" sz="2400" dirty="0" err="1" smtClean="0"/>
              <a:t>ketogenez</a:t>
            </a:r>
            <a:r>
              <a:rPr lang="tr-TR" sz="2400" dirty="0" smtClean="0"/>
              <a:t> oluşur. </a:t>
            </a:r>
          </a:p>
          <a:p>
            <a:r>
              <a:rPr lang="tr-TR" sz="2400" dirty="0" smtClean="0"/>
              <a:t>1.basamak: 2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</a:t>
            </a:r>
            <a:r>
              <a:rPr lang="tr-TR" sz="2400" dirty="0" smtClean="0"/>
              <a:t> birleşerek </a:t>
            </a:r>
            <a:r>
              <a:rPr lang="tr-TR" sz="2400" dirty="0" err="1" smtClean="0"/>
              <a:t>asetoasetil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</a:t>
            </a:r>
            <a:r>
              <a:rPr lang="tr-TR" sz="2400" dirty="0" smtClean="0"/>
              <a:t> </a:t>
            </a:r>
            <a:r>
              <a:rPr lang="tr-TR" sz="2400" dirty="0" err="1" smtClean="0"/>
              <a:t>tiolaz</a:t>
            </a:r>
            <a:r>
              <a:rPr lang="tr-TR" sz="2400" dirty="0" smtClean="0"/>
              <a:t> enzimi ile </a:t>
            </a:r>
            <a:r>
              <a:rPr lang="tr-TR" sz="2400" dirty="0" err="1" smtClean="0"/>
              <a:t>katalizlenen</a:t>
            </a:r>
            <a:r>
              <a:rPr lang="tr-TR" sz="2400" dirty="0" smtClean="0"/>
              <a:t> reaksiyonla </a:t>
            </a:r>
            <a:r>
              <a:rPr lang="tr-TR" sz="2400" dirty="0" err="1" smtClean="0"/>
              <a:t>Asetoasetil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KoA’ya</a:t>
            </a:r>
            <a:r>
              <a:rPr lang="tr-TR" sz="2400" dirty="0" smtClean="0"/>
              <a:t> dönüşür.</a:t>
            </a:r>
          </a:p>
          <a:p>
            <a:r>
              <a:rPr lang="tr-TR" sz="2400" dirty="0" smtClean="0"/>
              <a:t>2.basamak: İlk basamakta oluşan </a:t>
            </a:r>
            <a:r>
              <a:rPr lang="tr-TR" sz="2400" dirty="0" err="1" smtClean="0"/>
              <a:t>asetoasetik</a:t>
            </a:r>
            <a:r>
              <a:rPr lang="tr-TR" sz="2400" dirty="0" smtClean="0"/>
              <a:t> </a:t>
            </a:r>
            <a:r>
              <a:rPr lang="tr-TR" sz="2400" dirty="0" err="1" smtClean="0"/>
              <a:t>KoA’ya</a:t>
            </a:r>
            <a:r>
              <a:rPr lang="tr-TR" sz="2400" dirty="0" smtClean="0"/>
              <a:t> bir tane daha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</a:t>
            </a:r>
            <a:r>
              <a:rPr lang="tr-TR" sz="2400" dirty="0" smtClean="0"/>
              <a:t> birleşir ve HMGCOA meydana gelir.</a:t>
            </a:r>
          </a:p>
          <a:p>
            <a:r>
              <a:rPr lang="tr-TR" sz="2400" dirty="0" smtClean="0"/>
              <a:t>3.basamak: HMGCOA, HMCOA </a:t>
            </a:r>
            <a:r>
              <a:rPr lang="tr-TR" sz="2400" dirty="0" err="1" smtClean="0"/>
              <a:t>liyaz</a:t>
            </a:r>
            <a:r>
              <a:rPr lang="tr-TR" sz="2400" dirty="0" smtClean="0"/>
              <a:t> enzimi ile </a:t>
            </a:r>
            <a:r>
              <a:rPr lang="tr-TR" sz="2400" dirty="0" err="1" smtClean="0"/>
              <a:t>asetoasetat</a:t>
            </a:r>
            <a:r>
              <a:rPr lang="tr-TR" sz="2400" dirty="0" smtClean="0"/>
              <a:t> ve </a:t>
            </a:r>
            <a:r>
              <a:rPr lang="tr-TR" sz="2400" dirty="0" err="1" smtClean="0"/>
              <a:t>asetoasetat</a:t>
            </a:r>
            <a:r>
              <a:rPr lang="tr-TR" sz="2400" dirty="0" smtClean="0"/>
              <a:t> ve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</a:t>
            </a:r>
            <a:r>
              <a:rPr lang="tr-TR" sz="2400" dirty="0" smtClean="0"/>
              <a:t> oluşturmak üzere ikiye ayrılır. </a:t>
            </a:r>
          </a:p>
          <a:p>
            <a:r>
              <a:rPr lang="tr-TR" sz="2400" dirty="0" err="1" smtClean="0"/>
              <a:t>Asetoasetat</a:t>
            </a:r>
            <a:r>
              <a:rPr lang="tr-TR" sz="2400" dirty="0" smtClean="0"/>
              <a:t> , B-</a:t>
            </a:r>
            <a:r>
              <a:rPr lang="tr-TR" sz="2400" dirty="0" err="1" smtClean="0"/>
              <a:t>hidroksibutirata</a:t>
            </a:r>
            <a:r>
              <a:rPr lang="tr-TR" sz="2400" dirty="0" smtClean="0"/>
              <a:t> dönüşebilir.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6312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28600" y="228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Periferde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keton cismi kullanımı: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Karaciğer sürekli olarak düşük miktarda keton cismi üretmektedir. Fakat açlıkta üretimi artar. </a:t>
            </a:r>
            <a:r>
              <a:rPr lang="tr-TR" sz="2400" dirty="0" err="1" smtClean="0"/>
              <a:t>Açlikta</a:t>
            </a:r>
            <a:r>
              <a:rPr lang="tr-TR" sz="2400" dirty="0" smtClean="0"/>
              <a:t> </a:t>
            </a:r>
            <a:r>
              <a:rPr lang="tr-TR" sz="2400" dirty="0" err="1" smtClean="0"/>
              <a:t>periferik</a:t>
            </a:r>
            <a:r>
              <a:rPr lang="tr-TR" sz="2400" dirty="0" smtClean="0"/>
              <a:t> dokulara enerji sağlamak için keton cisimlerine ihtiyaç duyulur. Karaciğer aktif olarak keton cismi üretir fakat </a:t>
            </a:r>
            <a:r>
              <a:rPr lang="tr-TR" sz="2400" dirty="0" err="1" smtClean="0"/>
              <a:t>asetoasetatı</a:t>
            </a:r>
            <a:r>
              <a:rPr lang="tr-TR" sz="2400" dirty="0" smtClean="0"/>
              <a:t> </a:t>
            </a:r>
            <a:r>
              <a:rPr lang="tr-TR" sz="2400" dirty="0" err="1" smtClean="0"/>
              <a:t>asetoasetil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KoA’ya</a:t>
            </a:r>
            <a:r>
              <a:rPr lang="tr-TR" sz="2400" dirty="0" smtClean="0"/>
              <a:t> çeviremez. Bu nedenle karaciğer keton cisimlerini kendisi kullanamaz.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-Beynin dahil olduğu fakat mitokondrisi olmayan (RBC) hücrelerin hariç olduğu </a:t>
            </a:r>
            <a:r>
              <a:rPr lang="tr-TR" sz="2400" dirty="0" err="1" smtClean="0"/>
              <a:t>ekstrahepatik</a:t>
            </a:r>
            <a:r>
              <a:rPr lang="tr-TR" sz="2400" dirty="0" smtClean="0"/>
              <a:t> dokular keton cisimlerini </a:t>
            </a:r>
            <a:r>
              <a:rPr lang="tr-TR" sz="2400" dirty="0" err="1" smtClean="0"/>
              <a:t>Asetil</a:t>
            </a:r>
            <a:r>
              <a:rPr lang="tr-TR" sz="2400" dirty="0" smtClean="0"/>
              <a:t> </a:t>
            </a:r>
            <a:r>
              <a:rPr lang="tr-TR" sz="2400" dirty="0" err="1" smtClean="0"/>
              <a:t>koA’ya</a:t>
            </a:r>
            <a:r>
              <a:rPr lang="tr-TR" sz="2400" dirty="0" smtClean="0"/>
              <a:t> çevirir ve </a:t>
            </a:r>
            <a:r>
              <a:rPr lang="tr-TR" sz="2400" dirty="0" err="1" smtClean="0"/>
              <a:t>TCA’da</a:t>
            </a:r>
            <a:r>
              <a:rPr lang="tr-TR" sz="2400" dirty="0" smtClean="0"/>
              <a:t> </a:t>
            </a:r>
            <a:r>
              <a:rPr lang="tr-TR" sz="2400" dirty="0" err="1" smtClean="0"/>
              <a:t>yıkımlayarak</a:t>
            </a:r>
            <a:r>
              <a:rPr lang="tr-TR" sz="2400" dirty="0" smtClean="0"/>
              <a:t> enerji elde ederler.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Toplam net enerji kazancı 26 </a:t>
            </a:r>
            <a:r>
              <a:rPr lang="tr-TR" sz="2400" dirty="0" err="1" smtClean="0"/>
              <a:t>ATP’dir</a:t>
            </a:r>
            <a:r>
              <a:rPr lang="tr-TR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29249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1000" y="381000"/>
            <a:ext cx="8001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Uzun süreli açlık ve diyabette </a:t>
            </a:r>
            <a:r>
              <a:rPr lang="tr-TR" sz="2400" dirty="0" err="1" smtClean="0"/>
              <a:t>ketonemi</a:t>
            </a:r>
            <a:r>
              <a:rPr lang="tr-TR" sz="2400" dirty="0" smtClean="0"/>
              <a:t> ve </a:t>
            </a:r>
            <a:r>
              <a:rPr lang="tr-TR" sz="2400" dirty="0" err="1" smtClean="0"/>
              <a:t>ketonüri</a:t>
            </a:r>
            <a:r>
              <a:rPr lang="tr-TR" sz="2400" dirty="0" smtClean="0"/>
              <a:t> görülür. Keton cismi artışı </a:t>
            </a:r>
            <a:r>
              <a:rPr lang="tr-TR" sz="2400" dirty="0" err="1" smtClean="0"/>
              <a:t>asidoza</a:t>
            </a:r>
            <a:r>
              <a:rPr lang="tr-TR" sz="2400" dirty="0" smtClean="0"/>
              <a:t> yol açar. İdrarda glikoz ve keton cismi atılımı hücrelerin su kaybetmesine yol açar. Bu nedenle artmış hidrojen iyonu konsantrasyonu , azalmış plazma hacmi birleşince </a:t>
            </a:r>
            <a:r>
              <a:rPr lang="tr-TR" sz="2400" dirty="0" err="1" smtClean="0"/>
              <a:t>asidoz</a:t>
            </a:r>
            <a:r>
              <a:rPr lang="tr-TR" sz="2400" dirty="0" smtClean="0"/>
              <a:t> şekillenir.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Diyabetik </a:t>
            </a:r>
            <a:r>
              <a:rPr lang="tr-TR" sz="2400" dirty="0" err="1" smtClean="0"/>
              <a:t>ketoasidozda</a:t>
            </a:r>
            <a:r>
              <a:rPr lang="tr-TR" sz="2400" dirty="0" smtClean="0"/>
              <a:t>, B-</a:t>
            </a:r>
            <a:r>
              <a:rPr lang="tr-TR" sz="2400" dirty="0" err="1" smtClean="0"/>
              <a:t>hidroksi</a:t>
            </a:r>
            <a:r>
              <a:rPr lang="tr-TR" sz="2400" dirty="0" smtClean="0"/>
              <a:t> </a:t>
            </a:r>
            <a:r>
              <a:rPr lang="tr-TR" sz="2400" dirty="0" err="1" smtClean="0"/>
              <a:t>bütirik</a:t>
            </a:r>
            <a:r>
              <a:rPr lang="tr-TR" sz="2400" dirty="0" smtClean="0"/>
              <a:t> asit en hazla görülen keton cismidir.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err="1" smtClean="0"/>
              <a:t>Ketozise</a:t>
            </a:r>
            <a:r>
              <a:rPr lang="tr-TR" sz="2400" dirty="0" smtClean="0"/>
              <a:t> neden olan durumlar:</a:t>
            </a:r>
          </a:p>
          <a:p>
            <a:pPr algn="just"/>
            <a:r>
              <a:rPr lang="tr-TR" sz="2400" dirty="0"/>
              <a:t>-</a:t>
            </a:r>
            <a:r>
              <a:rPr lang="tr-TR" sz="2400" dirty="0" smtClean="0"/>
              <a:t>Diyabetik </a:t>
            </a:r>
            <a:r>
              <a:rPr lang="tr-TR" sz="2400" dirty="0" err="1" smtClean="0"/>
              <a:t>ketoasidoz</a:t>
            </a:r>
            <a:endParaRPr lang="tr-TR" sz="2400" dirty="0" smtClean="0"/>
          </a:p>
          <a:p>
            <a:pPr algn="just"/>
            <a:r>
              <a:rPr lang="tr-TR" sz="2400" dirty="0" smtClean="0"/>
              <a:t>-Uzun süreli yüksek doz insülin uygulaması</a:t>
            </a:r>
          </a:p>
          <a:p>
            <a:pPr algn="just"/>
            <a:r>
              <a:rPr lang="tr-TR" sz="2400" dirty="0" smtClean="0"/>
              <a:t>-uzun süreli açlık</a:t>
            </a:r>
          </a:p>
          <a:p>
            <a:pPr algn="just"/>
            <a:r>
              <a:rPr lang="tr-TR" sz="2400" dirty="0" smtClean="0"/>
              <a:t>-normal yağ alımı sırasında karbonhidrat alımının kısıtlanması</a:t>
            </a:r>
          </a:p>
          <a:p>
            <a:pPr algn="just"/>
            <a:r>
              <a:rPr lang="tr-TR" sz="2400" dirty="0" smtClean="0"/>
              <a:t>-</a:t>
            </a:r>
            <a:r>
              <a:rPr lang="tr-TR" sz="2400" dirty="0" err="1" smtClean="0"/>
              <a:t>şidetli</a:t>
            </a:r>
            <a:r>
              <a:rPr lang="tr-TR" sz="2400" dirty="0" smtClean="0"/>
              <a:t> kusmalar</a:t>
            </a:r>
          </a:p>
          <a:p>
            <a:pPr algn="just"/>
            <a:r>
              <a:rPr lang="tr-TR" sz="2400" dirty="0" smtClean="0"/>
              <a:t>-Gebelik</a:t>
            </a:r>
          </a:p>
          <a:p>
            <a:pPr algn="just"/>
            <a:r>
              <a:rPr lang="tr-TR" sz="2400" dirty="0" smtClean="0"/>
              <a:t>-Yoğun egzersiz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1584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52400" y="76200"/>
            <a:ext cx="8001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Kolesterol Yıkımı</a:t>
            </a:r>
          </a:p>
          <a:p>
            <a:pPr algn="ctr"/>
            <a:endParaRPr lang="tr-TR" sz="3200" dirty="0">
              <a:solidFill>
                <a:srgbClr val="FF0000"/>
              </a:solidFill>
            </a:endParaRPr>
          </a:p>
          <a:p>
            <a:pPr algn="just"/>
            <a:r>
              <a:rPr lang="tr-TR" sz="2400" dirty="0" smtClean="0"/>
              <a:t>Kolesterolün halka yapısı insan ve yüksek yapılı hayvanlarda parçalanamaz. Yani bu halkalar CO2 ve H2O ya </a:t>
            </a:r>
            <a:r>
              <a:rPr lang="tr-TR" sz="2400" dirty="0" err="1" smtClean="0"/>
              <a:t>yıkımlanamaz</a:t>
            </a:r>
            <a:r>
              <a:rPr lang="tr-TR" sz="2400" dirty="0" smtClean="0"/>
              <a:t>. Sonuç olarak bütün sterol halkası olarak vücuttan şu şekilde uzaklaştırılır: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1.Feçesle atılan safra asitlerine dönüştürülür</a:t>
            </a:r>
          </a:p>
          <a:p>
            <a:pPr algn="just"/>
            <a:r>
              <a:rPr lang="tr-TR" sz="2400" dirty="0" smtClean="0"/>
              <a:t>2.Safra içine salgılanır, böylece kolesterol atılmak üzere </a:t>
            </a:r>
            <a:r>
              <a:rPr lang="tr-TR" sz="2400" dirty="0" err="1" smtClean="0"/>
              <a:t>barsağa</a:t>
            </a:r>
            <a:r>
              <a:rPr lang="tr-TR" sz="2400" dirty="0" smtClean="0"/>
              <a:t> taşınır. </a:t>
            </a:r>
            <a:r>
              <a:rPr lang="tr-TR" sz="2400" dirty="0" err="1" smtClean="0"/>
              <a:t>Barsakta</a:t>
            </a:r>
            <a:r>
              <a:rPr lang="tr-TR" sz="2400" dirty="0" smtClean="0"/>
              <a:t> bulunan bakteriler tarafından kolesterolün bir kısmı </a:t>
            </a:r>
            <a:r>
              <a:rPr lang="tr-TR" sz="2400" dirty="0" err="1" smtClean="0"/>
              <a:t>kolestanol</a:t>
            </a:r>
            <a:r>
              <a:rPr lang="tr-TR" sz="2400" dirty="0" smtClean="0"/>
              <a:t> ve </a:t>
            </a:r>
            <a:r>
              <a:rPr lang="tr-TR" sz="2400" dirty="0" err="1" smtClean="0"/>
              <a:t>koprostanol’e</a:t>
            </a:r>
            <a:r>
              <a:rPr lang="tr-TR" sz="2400" dirty="0" smtClean="0"/>
              <a:t> dönüştürülür.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97564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28600" y="2286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>
                <a:solidFill>
                  <a:srgbClr val="C00000"/>
                </a:solidFill>
              </a:rPr>
              <a:t>Safra Asitleri ve Safra Tuzları</a:t>
            </a:r>
          </a:p>
          <a:p>
            <a:pPr algn="ctr"/>
            <a:endParaRPr lang="tr-TR" sz="3600" b="1" dirty="0">
              <a:solidFill>
                <a:srgbClr val="C00000"/>
              </a:solidFill>
            </a:endParaRPr>
          </a:p>
          <a:p>
            <a:pPr algn="just"/>
            <a:r>
              <a:rPr lang="tr-TR" sz="2400" dirty="0" smtClean="0"/>
              <a:t>Safra asitleri 24 karbonlu </a:t>
            </a:r>
            <a:r>
              <a:rPr lang="tr-TR" sz="2400" dirty="0" err="1" smtClean="0"/>
              <a:t>steroid</a:t>
            </a:r>
            <a:r>
              <a:rPr lang="tr-TR" sz="2400" dirty="0" smtClean="0"/>
              <a:t> bileşikleridir. Safra asitleri karaciğerde kolesterolden sentezlenir. Sentezlenen </a:t>
            </a:r>
            <a:r>
              <a:rPr lang="tr-TR" sz="2400" dirty="0" err="1" smtClean="0"/>
              <a:t>primer</a:t>
            </a:r>
            <a:r>
              <a:rPr lang="tr-TR" sz="2400" dirty="0" smtClean="0"/>
              <a:t> safra asitleri </a:t>
            </a:r>
            <a:r>
              <a:rPr lang="tr-TR" sz="2400" dirty="0" smtClean="0">
                <a:solidFill>
                  <a:srgbClr val="00B050"/>
                </a:solidFill>
              </a:rPr>
              <a:t>kolik asit </a:t>
            </a:r>
            <a:r>
              <a:rPr lang="tr-TR" sz="2400" dirty="0" smtClean="0"/>
              <a:t>ve </a:t>
            </a:r>
            <a:r>
              <a:rPr lang="tr-TR" sz="2400" dirty="0" err="1" smtClean="0">
                <a:solidFill>
                  <a:srgbClr val="00B050"/>
                </a:solidFill>
              </a:rPr>
              <a:t>kenodeoksikolikasit</a:t>
            </a:r>
            <a:r>
              <a:rPr lang="tr-TR" sz="2400" dirty="0" err="1" smtClean="0"/>
              <a:t>’tir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Safra asitleri </a:t>
            </a:r>
            <a:r>
              <a:rPr lang="tr-TR" sz="2400" dirty="0" err="1" smtClean="0"/>
              <a:t>barsakta</a:t>
            </a:r>
            <a:r>
              <a:rPr lang="tr-TR" sz="2400" dirty="0" smtClean="0"/>
              <a:t> </a:t>
            </a:r>
            <a:r>
              <a:rPr lang="tr-TR" sz="2400" dirty="0" err="1" smtClean="0"/>
              <a:t>emülsifiye</a:t>
            </a:r>
            <a:r>
              <a:rPr lang="tr-TR" sz="2400" dirty="0" smtClean="0"/>
              <a:t> edici olarak işlev görürler. Böylece diyetle alınan TAG ve diğer kompleks </a:t>
            </a:r>
            <a:r>
              <a:rPr lang="tr-TR" sz="2400" dirty="0" err="1" smtClean="0"/>
              <a:t>lipidlerin</a:t>
            </a:r>
            <a:r>
              <a:rPr lang="tr-TR" sz="2400" dirty="0" smtClean="0"/>
              <a:t> pankreas enzimleri tarafından </a:t>
            </a:r>
            <a:r>
              <a:rPr lang="tr-TR" sz="2400" dirty="0" err="1" smtClean="0"/>
              <a:t>yıkımlanmasına</a:t>
            </a:r>
            <a:r>
              <a:rPr lang="tr-TR" sz="2400" dirty="0" smtClean="0"/>
              <a:t> hazırlarlar.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Safra tuzları kolesterol atılımı için önemli olan tek mekanizmadır. Kolesterol atılımına iki yoldan yardımcı olur; hem kolesterolün </a:t>
            </a:r>
            <a:r>
              <a:rPr lang="tr-TR" sz="2400" dirty="0" err="1" smtClean="0"/>
              <a:t>metabolik</a:t>
            </a:r>
            <a:r>
              <a:rPr lang="tr-TR" sz="2400" dirty="0" smtClean="0"/>
              <a:t> ürünü olarak hem de kolesterolün safraya atılımı için gerekli esas çözücü olarak.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4191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5418" y="76200"/>
            <a:ext cx="8229600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Safra Tuzlarının Sentezi:</a:t>
            </a:r>
          </a:p>
          <a:p>
            <a:endParaRPr lang="tr-TR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400" dirty="0" smtClean="0"/>
              <a:t>Safra asitleri karaciğerden ayrılmadan önce 1 molekül </a:t>
            </a:r>
            <a:r>
              <a:rPr lang="tr-TR" sz="2400" dirty="0" err="1" smtClean="0"/>
              <a:t>glisin</a:t>
            </a:r>
            <a:r>
              <a:rPr lang="tr-TR" sz="2400" dirty="0" smtClean="0"/>
              <a:t> veya </a:t>
            </a:r>
            <a:r>
              <a:rPr lang="tr-TR" sz="2400" dirty="0" err="1" smtClean="0"/>
              <a:t>taurin</a:t>
            </a:r>
            <a:r>
              <a:rPr lang="tr-TR" sz="2400" dirty="0" smtClean="0"/>
              <a:t> ile </a:t>
            </a:r>
            <a:r>
              <a:rPr lang="tr-TR" sz="2400" dirty="0" err="1" smtClean="0"/>
              <a:t>konjuge</a:t>
            </a:r>
            <a:r>
              <a:rPr lang="tr-TR" sz="2400" dirty="0" smtClean="0"/>
              <a:t> edilir. Oluşan bu yeni bileşikler safra tuzlarıdır.</a:t>
            </a:r>
          </a:p>
          <a:p>
            <a:r>
              <a:rPr lang="tr-TR" sz="2400" dirty="0" err="1" smtClean="0"/>
              <a:t>Glikokolik</a:t>
            </a:r>
            <a:r>
              <a:rPr lang="tr-TR" sz="2400" dirty="0" smtClean="0"/>
              <a:t> asit</a:t>
            </a:r>
          </a:p>
          <a:p>
            <a:r>
              <a:rPr lang="tr-TR" sz="2400" dirty="0" err="1" smtClean="0"/>
              <a:t>Glikokenodeoksikolikasit</a:t>
            </a:r>
            <a:endParaRPr lang="tr-TR" sz="2400" dirty="0" smtClean="0"/>
          </a:p>
          <a:p>
            <a:r>
              <a:rPr lang="tr-TR" sz="2400" dirty="0" err="1" smtClean="0"/>
              <a:t>Taurokolik</a:t>
            </a:r>
            <a:r>
              <a:rPr lang="tr-TR" sz="2400" dirty="0" smtClean="0"/>
              <a:t> asit</a:t>
            </a:r>
          </a:p>
          <a:p>
            <a:r>
              <a:rPr lang="tr-TR" sz="2400" dirty="0" err="1" smtClean="0"/>
              <a:t>Taurokenodeoksikolik</a:t>
            </a:r>
            <a:r>
              <a:rPr lang="tr-TR" sz="2400" dirty="0" smtClean="0"/>
              <a:t> asit</a:t>
            </a:r>
          </a:p>
          <a:p>
            <a:endParaRPr lang="tr-TR" sz="2400" dirty="0"/>
          </a:p>
          <a:p>
            <a:r>
              <a:rPr lang="tr-TR" sz="2400" dirty="0" smtClean="0"/>
              <a:t>Safra tuzları artmış </a:t>
            </a:r>
            <a:r>
              <a:rPr lang="tr-TR" sz="2400" dirty="0" err="1" smtClean="0"/>
              <a:t>amfipatik</a:t>
            </a:r>
            <a:r>
              <a:rPr lang="tr-TR" sz="2400" dirty="0" smtClean="0"/>
              <a:t> özelliklerinden dolayı safra asitlerinden daha etkili deterjanlardır. </a:t>
            </a:r>
          </a:p>
          <a:p>
            <a:endParaRPr lang="tr-TR" sz="2400" dirty="0"/>
          </a:p>
          <a:p>
            <a:r>
              <a:rPr lang="tr-TR" sz="2400" dirty="0" err="1" smtClean="0"/>
              <a:t>Enterohepatik</a:t>
            </a:r>
            <a:r>
              <a:rPr lang="tr-TR" sz="2400" dirty="0" smtClean="0"/>
              <a:t> Dolaşım: </a:t>
            </a:r>
            <a:r>
              <a:rPr lang="tr-TR" sz="2400" dirty="0" err="1" smtClean="0"/>
              <a:t>Barsağa</a:t>
            </a:r>
            <a:r>
              <a:rPr lang="tr-TR" sz="2400" dirty="0" smtClean="0"/>
              <a:t> salınan safra tuzları aktif şekilde geri emilip tekrar kullanılırlar. Aktif transportla safra asitleri ve tuzları </a:t>
            </a:r>
            <a:r>
              <a:rPr lang="tr-TR" sz="2400" dirty="0" err="1" smtClean="0"/>
              <a:t>ileumdan</a:t>
            </a:r>
            <a:r>
              <a:rPr lang="tr-TR" sz="2400" dirty="0" smtClean="0"/>
              <a:t> geri emilir. Emilen bu maddeler barsak mukoza hücrelerinden portal kana taşınır ve karaciğer </a:t>
            </a:r>
            <a:r>
              <a:rPr lang="tr-TR" sz="2400" dirty="0" err="1" smtClean="0"/>
              <a:t>parankim</a:t>
            </a:r>
            <a:r>
              <a:rPr lang="tr-TR" sz="2400" dirty="0" smtClean="0"/>
              <a:t> hücrelerinde tutulur. Safra asitleri portal </a:t>
            </a:r>
            <a:r>
              <a:rPr lang="tr-TR" sz="2400" dirty="0" err="1" smtClean="0"/>
              <a:t>kande</a:t>
            </a:r>
            <a:r>
              <a:rPr lang="tr-TR" sz="2400" dirty="0" smtClean="0"/>
              <a:t> </a:t>
            </a:r>
            <a:r>
              <a:rPr lang="tr-TR" sz="2400" dirty="0" err="1" smtClean="0"/>
              <a:t>albumine</a:t>
            </a:r>
            <a:r>
              <a:rPr lang="tr-TR" sz="2400" dirty="0" smtClean="0"/>
              <a:t> bağlı bulunur.</a:t>
            </a:r>
          </a:p>
          <a:p>
            <a:endParaRPr lang="tr-TR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2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48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766763"/>
            <a:ext cx="7458075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951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" y="860316"/>
            <a:ext cx="7543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2400" b="1" dirty="0" smtClean="0"/>
              <a:t>20 </a:t>
            </a:r>
            <a:r>
              <a:rPr lang="en-US" sz="2400" b="1" dirty="0"/>
              <a:t>C </a:t>
            </a:r>
            <a:r>
              <a:rPr lang="en-US" sz="2400" b="1" dirty="0" err="1"/>
              <a:t>Araşidonik</a:t>
            </a:r>
            <a:r>
              <a:rPr lang="en-US" sz="2400" b="1" dirty="0"/>
              <a:t> </a:t>
            </a:r>
            <a:r>
              <a:rPr lang="en-US" sz="2400" b="1" dirty="0" err="1"/>
              <a:t>asitten</a:t>
            </a:r>
            <a:r>
              <a:rPr lang="en-US" sz="2400" b="1" dirty="0"/>
              <a:t> </a:t>
            </a:r>
            <a:r>
              <a:rPr lang="en-US" sz="2400" b="1" dirty="0" err="1"/>
              <a:t>sentezlenen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bazı</a:t>
            </a:r>
            <a:r>
              <a:rPr lang="en-US" sz="2400" b="1" dirty="0"/>
              <a:t> </a:t>
            </a:r>
            <a:r>
              <a:rPr lang="en-US" sz="2400" b="1" dirty="0" err="1"/>
              <a:t>çok</a:t>
            </a:r>
            <a:r>
              <a:rPr lang="en-US" sz="2400" b="1" dirty="0"/>
              <a:t> </a:t>
            </a:r>
            <a:r>
              <a:rPr lang="en-US" sz="2400" b="1" dirty="0" err="1"/>
              <a:t>doymamış</a:t>
            </a:r>
            <a:r>
              <a:rPr lang="en-US" sz="2400" b="1" dirty="0"/>
              <a:t> (</a:t>
            </a:r>
            <a:r>
              <a:rPr lang="en-US" sz="2400" b="1" dirty="0" err="1"/>
              <a:t>Poliansatured</a:t>
            </a:r>
            <a:r>
              <a:rPr lang="en-US" sz="2400" b="1" dirty="0"/>
              <a:t>) </a:t>
            </a:r>
            <a:r>
              <a:rPr lang="en-US" sz="2400" b="1" dirty="0" err="1"/>
              <a:t>yağ</a:t>
            </a:r>
            <a:r>
              <a:rPr lang="en-US" sz="2400" b="1" dirty="0"/>
              <a:t> </a:t>
            </a:r>
            <a:r>
              <a:rPr lang="en-US" sz="2400" b="1" dirty="0" err="1"/>
              <a:t>asitlerinden</a:t>
            </a:r>
            <a:r>
              <a:rPr lang="en-US" sz="2400" b="1" dirty="0"/>
              <a:t> </a:t>
            </a:r>
            <a:r>
              <a:rPr lang="en-US" sz="2400" b="1" dirty="0" err="1"/>
              <a:t>oluşan</a:t>
            </a:r>
            <a:r>
              <a:rPr lang="en-US" sz="2400" b="1" dirty="0"/>
              <a:t>, </a:t>
            </a:r>
            <a:r>
              <a:rPr lang="en-US" sz="2400" b="1" dirty="0" err="1"/>
              <a:t>fizyolojik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farmakolojik</a:t>
            </a:r>
            <a:r>
              <a:rPr lang="en-US" sz="2400" b="1" dirty="0"/>
              <a:t> </a:t>
            </a:r>
            <a:r>
              <a:rPr lang="en-US" sz="2400" b="1" dirty="0" err="1"/>
              <a:t>bileşiklerdir</a:t>
            </a:r>
            <a:r>
              <a:rPr lang="en-US" sz="2400" b="1" dirty="0"/>
              <a:t>. </a:t>
            </a:r>
            <a:endParaRPr lang="en-US" sz="2400" dirty="0"/>
          </a:p>
          <a:p>
            <a:endParaRPr lang="tr-TR" sz="2400" dirty="0" smtClean="0"/>
          </a:p>
          <a:p>
            <a:r>
              <a:rPr lang="en-US" sz="2400" dirty="0" smtClean="0"/>
              <a:t>•</a:t>
            </a:r>
            <a:r>
              <a:rPr lang="en-US" sz="2400" b="1" dirty="0" err="1"/>
              <a:t>Prostaglandinler</a:t>
            </a:r>
            <a:r>
              <a:rPr lang="en-US" sz="2400" b="1" dirty="0"/>
              <a:t> (PG), </a:t>
            </a:r>
            <a:endParaRPr lang="en-US" sz="2400" dirty="0"/>
          </a:p>
          <a:p>
            <a:r>
              <a:rPr lang="en-US" sz="2400" dirty="0"/>
              <a:t>•</a:t>
            </a:r>
            <a:r>
              <a:rPr lang="en-US" sz="2400" b="1" dirty="0" err="1"/>
              <a:t>tromboksanlar</a:t>
            </a:r>
            <a:r>
              <a:rPr lang="en-US" sz="2400" b="1" dirty="0"/>
              <a:t> (TX),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dirty="0"/>
              <a:t>•</a:t>
            </a:r>
            <a:r>
              <a:rPr lang="en-US" sz="2400" b="1" dirty="0" err="1"/>
              <a:t>lökotrienler</a:t>
            </a:r>
            <a:r>
              <a:rPr lang="en-US" sz="2400" b="1" dirty="0"/>
              <a:t> (LT), </a:t>
            </a:r>
            <a:endParaRPr lang="en-US" sz="2400" dirty="0"/>
          </a:p>
          <a:p>
            <a:r>
              <a:rPr lang="en-US" sz="2400" b="1" dirty="0" err="1"/>
              <a:t>eikozanoid</a:t>
            </a:r>
            <a:r>
              <a:rPr lang="en-US" sz="2400" b="1" dirty="0"/>
              <a:t> </a:t>
            </a:r>
            <a:r>
              <a:rPr lang="en-US" sz="2400" b="1" dirty="0" err="1"/>
              <a:t>sınıfındandır</a:t>
            </a:r>
            <a:r>
              <a:rPr lang="en-US" sz="2400" b="1" dirty="0"/>
              <a:t>. </a:t>
            </a:r>
            <a:endParaRPr lang="tr-TR" sz="2400" b="1" dirty="0" smtClean="0"/>
          </a:p>
          <a:p>
            <a:endParaRPr lang="tr-TR" sz="2400" b="1" dirty="0" smtClean="0"/>
          </a:p>
          <a:p>
            <a:r>
              <a:rPr lang="en-US" sz="2400" b="1" dirty="0" err="1" smtClean="0"/>
              <a:t>Araşidonik</a:t>
            </a:r>
            <a:r>
              <a:rPr lang="en-US" sz="2400" b="1" dirty="0" smtClean="0"/>
              <a:t> </a:t>
            </a:r>
            <a:r>
              <a:rPr lang="en-US" sz="2400" b="1" dirty="0" err="1"/>
              <a:t>asit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eikozatetraenoik</a:t>
            </a:r>
            <a:r>
              <a:rPr lang="en-US" sz="2400" dirty="0"/>
              <a:t> </a:t>
            </a:r>
            <a:r>
              <a:rPr lang="en-US" sz="2400" dirty="0" err="1"/>
              <a:t>asit</a:t>
            </a:r>
            <a:r>
              <a:rPr lang="en-US" sz="2400" dirty="0"/>
              <a:t>) </a:t>
            </a:r>
            <a:r>
              <a:rPr lang="en-US" sz="2400" dirty="0" err="1"/>
              <a:t>zarlarda</a:t>
            </a:r>
            <a:r>
              <a:rPr lang="en-US" sz="2400" dirty="0"/>
              <a:t> </a:t>
            </a:r>
            <a:r>
              <a:rPr lang="en-US" sz="2400" dirty="0" err="1"/>
              <a:t>bulunur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fosfolipidlerdeki</a:t>
            </a:r>
            <a:r>
              <a:rPr lang="en-US" sz="2400" dirty="0"/>
              <a:t> </a:t>
            </a:r>
            <a:r>
              <a:rPr lang="en-US" sz="2400" dirty="0" err="1"/>
              <a:t>yağ</a:t>
            </a:r>
            <a:r>
              <a:rPr lang="en-US" sz="2400" dirty="0"/>
              <a:t> </a:t>
            </a:r>
            <a:r>
              <a:rPr lang="en-US" sz="2400" dirty="0" err="1"/>
              <a:t>asitlerinin</a:t>
            </a:r>
            <a:r>
              <a:rPr lang="en-US" sz="2400" dirty="0"/>
              <a:t> % 5-15’ini </a:t>
            </a:r>
            <a:r>
              <a:rPr lang="en-US" sz="2400" dirty="0" err="1"/>
              <a:t>oluşturur</a:t>
            </a:r>
            <a:r>
              <a:rPr lang="en-US" sz="2400" dirty="0"/>
              <a:t>. </a:t>
            </a:r>
          </a:p>
          <a:p>
            <a:r>
              <a:rPr lang="en-US" sz="2400" dirty="0" err="1" smtClean="0"/>
              <a:t>Eikozanoitler</a:t>
            </a:r>
            <a:r>
              <a:rPr lang="en-US" sz="2400" dirty="0"/>
              <a:t>, </a:t>
            </a:r>
            <a:r>
              <a:rPr lang="en-US" sz="2400" dirty="0" err="1"/>
              <a:t>kendilerini</a:t>
            </a:r>
            <a:r>
              <a:rPr lang="en-US" sz="2400" dirty="0"/>
              <a:t> </a:t>
            </a:r>
            <a:r>
              <a:rPr lang="en-US" sz="2400" dirty="0" err="1"/>
              <a:t>oluşturan</a:t>
            </a:r>
            <a:r>
              <a:rPr lang="en-US" sz="2400" dirty="0"/>
              <a:t> </a:t>
            </a:r>
            <a:r>
              <a:rPr lang="en-US" sz="2400" dirty="0" err="1"/>
              <a:t>hücrelerin</a:t>
            </a:r>
            <a:r>
              <a:rPr lang="en-US" sz="2400" dirty="0"/>
              <a:t> </a:t>
            </a:r>
            <a:r>
              <a:rPr lang="en-US" sz="2400" dirty="0" err="1"/>
              <a:t>çevresindeki</a:t>
            </a:r>
            <a:r>
              <a:rPr lang="en-US" sz="2400" dirty="0"/>
              <a:t> </a:t>
            </a:r>
            <a:r>
              <a:rPr lang="en-US" sz="2400" dirty="0" err="1"/>
              <a:t>hücreleri</a:t>
            </a:r>
            <a:r>
              <a:rPr lang="en-US" sz="2400" dirty="0"/>
              <a:t> </a:t>
            </a:r>
            <a:r>
              <a:rPr lang="en-US" sz="2400" dirty="0" err="1"/>
              <a:t>etkileyen</a:t>
            </a:r>
            <a:r>
              <a:rPr lang="en-US" sz="2400" dirty="0"/>
              <a:t> </a:t>
            </a:r>
            <a:r>
              <a:rPr lang="en-US" sz="2400" b="1" dirty="0" err="1"/>
              <a:t>kısa</a:t>
            </a:r>
            <a:r>
              <a:rPr lang="en-US" sz="2400" b="1" dirty="0"/>
              <a:t> </a:t>
            </a:r>
            <a:r>
              <a:rPr lang="en-US" sz="2400" b="1" dirty="0" err="1"/>
              <a:t>mesafeli</a:t>
            </a:r>
            <a:r>
              <a:rPr lang="en-US" sz="2400" b="1" dirty="0"/>
              <a:t> </a:t>
            </a:r>
            <a:r>
              <a:rPr lang="en-US" sz="2400" b="1" dirty="0" err="1"/>
              <a:t>haberciler</a:t>
            </a:r>
            <a:r>
              <a:rPr lang="en-US" sz="2400" b="1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davranan</a:t>
            </a:r>
            <a:r>
              <a:rPr lang="en-US" sz="2400" dirty="0"/>
              <a:t> </a:t>
            </a:r>
            <a:r>
              <a:rPr lang="en-US" sz="2400" dirty="0" err="1"/>
              <a:t>çok</a:t>
            </a:r>
            <a:r>
              <a:rPr lang="en-US" sz="2400" dirty="0"/>
              <a:t> </a:t>
            </a:r>
            <a:r>
              <a:rPr lang="en-US" sz="2400" dirty="0" err="1"/>
              <a:t>güçlü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biyolojik</a:t>
            </a:r>
            <a:r>
              <a:rPr lang="en-US" sz="2400" dirty="0"/>
              <a:t> </a:t>
            </a:r>
            <a:r>
              <a:rPr lang="en-US" sz="2400" dirty="0" err="1"/>
              <a:t>sinyal</a:t>
            </a:r>
            <a:r>
              <a:rPr lang="en-US" sz="2400" dirty="0"/>
              <a:t> </a:t>
            </a:r>
            <a:r>
              <a:rPr lang="en-US" sz="2400" dirty="0" err="1"/>
              <a:t>ailesidir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990600" y="381000"/>
            <a:ext cx="6705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Eicosanoid’ler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03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400" y="457200"/>
            <a:ext cx="7848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tr-TR" sz="2400" b="1" dirty="0" smtClean="0"/>
          </a:p>
          <a:p>
            <a:endParaRPr lang="tr-TR" sz="2400" b="1" dirty="0"/>
          </a:p>
          <a:p>
            <a:endParaRPr lang="tr-TR" sz="2400" b="1" dirty="0" smtClean="0"/>
          </a:p>
          <a:p>
            <a:endParaRPr lang="tr-TR" sz="2400" b="1" dirty="0"/>
          </a:p>
          <a:p>
            <a:r>
              <a:rPr lang="en-US" sz="2400" b="1" dirty="0" err="1" smtClean="0"/>
              <a:t>Araşidonik</a:t>
            </a:r>
            <a:r>
              <a:rPr lang="en-US" sz="2400" b="1" dirty="0" smtClean="0"/>
              <a:t> </a:t>
            </a:r>
            <a:r>
              <a:rPr lang="en-US" sz="2400" b="1" dirty="0" err="1"/>
              <a:t>asit</a:t>
            </a:r>
            <a:r>
              <a:rPr lang="en-US" sz="2400" b="1" dirty="0"/>
              <a:t> </a:t>
            </a:r>
            <a:r>
              <a:rPr lang="en-US" sz="2400" b="1" dirty="0" err="1"/>
              <a:t>sentezinden</a:t>
            </a:r>
            <a:r>
              <a:rPr lang="en-US" sz="2400" b="1" dirty="0"/>
              <a:t> </a:t>
            </a:r>
            <a:r>
              <a:rPr lang="en-US" sz="2400" b="1" dirty="0" err="1"/>
              <a:t>sonra</a:t>
            </a:r>
            <a:r>
              <a:rPr lang="en-US" sz="2400" b="1" dirty="0"/>
              <a:t> </a:t>
            </a:r>
            <a:r>
              <a:rPr lang="en-US" sz="2400" b="1" dirty="0" err="1"/>
              <a:t>eikozanoid</a:t>
            </a:r>
            <a:r>
              <a:rPr lang="en-US" sz="2400" b="1" dirty="0"/>
              <a:t> </a:t>
            </a:r>
            <a:r>
              <a:rPr lang="en-US" sz="2400" b="1" dirty="0" err="1"/>
              <a:t>sentezi</a:t>
            </a:r>
            <a:r>
              <a:rPr lang="en-US" sz="2400" b="1" dirty="0"/>
              <a:t> </a:t>
            </a:r>
            <a:r>
              <a:rPr lang="en-US" sz="2400" b="1" dirty="0" err="1"/>
              <a:t>için</a:t>
            </a:r>
            <a:r>
              <a:rPr lang="en-US" sz="2400" b="1" dirty="0"/>
              <a:t> </a:t>
            </a:r>
            <a:r>
              <a:rPr lang="en-US" sz="2400" b="1" dirty="0" err="1"/>
              <a:t>üç</a:t>
            </a:r>
            <a:r>
              <a:rPr lang="en-US" sz="2400" b="1" dirty="0"/>
              <a:t> </a:t>
            </a:r>
            <a:r>
              <a:rPr lang="en-US" sz="2400" b="1" dirty="0" err="1"/>
              <a:t>yol</a:t>
            </a:r>
            <a:r>
              <a:rPr lang="en-US" sz="2400" b="1" dirty="0"/>
              <a:t> </a:t>
            </a:r>
            <a:r>
              <a:rPr lang="en-US" sz="2400" b="1" dirty="0" err="1"/>
              <a:t>vardır</a:t>
            </a:r>
            <a:r>
              <a:rPr lang="en-US" sz="2400" b="1" dirty="0"/>
              <a:t>. </a:t>
            </a:r>
            <a:endParaRPr lang="tr-TR" sz="2400" b="1" dirty="0" smtClean="0"/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•</a:t>
            </a:r>
            <a:r>
              <a:rPr lang="en-US" sz="2400" b="1" dirty="0" err="1">
                <a:solidFill>
                  <a:srgbClr val="FF0000"/>
                </a:solidFill>
              </a:rPr>
              <a:t>Birincisi</a:t>
            </a:r>
            <a:r>
              <a:rPr lang="en-US" sz="2400" b="1" dirty="0"/>
              <a:t>, </a:t>
            </a:r>
            <a:r>
              <a:rPr lang="en-US" sz="2400" b="1" dirty="0" err="1"/>
              <a:t>prostaglandinler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tromboksanları</a:t>
            </a:r>
            <a:r>
              <a:rPr lang="en-US" sz="2400" b="1" dirty="0"/>
              <a:t> </a:t>
            </a:r>
            <a:r>
              <a:rPr lang="en-US" sz="2400" b="1" dirty="0" err="1"/>
              <a:t>oluşturan</a:t>
            </a:r>
            <a:r>
              <a:rPr lang="en-US" sz="2400" b="1" dirty="0"/>
              <a:t> </a:t>
            </a:r>
            <a:r>
              <a:rPr lang="en-US" sz="2400" b="1" dirty="0" err="1"/>
              <a:t>siklooksijenaz</a:t>
            </a:r>
            <a:r>
              <a:rPr lang="en-US" sz="2400" b="1" dirty="0"/>
              <a:t> </a:t>
            </a:r>
            <a:r>
              <a:rPr lang="en-US" sz="2400" b="1" dirty="0" err="1"/>
              <a:t>yoludur</a:t>
            </a:r>
            <a:r>
              <a:rPr lang="en-US" sz="2400" b="1" dirty="0"/>
              <a:t>. </a:t>
            </a: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•</a:t>
            </a:r>
            <a:r>
              <a:rPr lang="en-US" sz="2400" b="1" dirty="0" err="1">
                <a:solidFill>
                  <a:srgbClr val="FF0000"/>
                </a:solidFill>
              </a:rPr>
              <a:t>İkincisi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/>
              <a:t>lökotrienleri</a:t>
            </a:r>
            <a:r>
              <a:rPr lang="en-US" sz="2400" b="1" dirty="0"/>
              <a:t> </a:t>
            </a:r>
            <a:r>
              <a:rPr lang="en-US" sz="2400" b="1" dirty="0" err="1"/>
              <a:t>oluşturan</a:t>
            </a:r>
            <a:r>
              <a:rPr lang="en-US" sz="2400" b="1" dirty="0"/>
              <a:t> </a:t>
            </a:r>
            <a:r>
              <a:rPr lang="en-US" sz="2400" b="1" dirty="0" err="1"/>
              <a:t>lipooksijenaz</a:t>
            </a:r>
            <a:r>
              <a:rPr lang="en-US" sz="2400" b="1" dirty="0"/>
              <a:t> </a:t>
            </a:r>
            <a:r>
              <a:rPr lang="en-US" sz="2400" b="1" dirty="0" err="1"/>
              <a:t>yolu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•</a:t>
            </a:r>
            <a:r>
              <a:rPr lang="en-US" sz="2400" b="1" dirty="0" err="1">
                <a:solidFill>
                  <a:srgbClr val="FF0000"/>
                </a:solidFill>
              </a:rPr>
              <a:t>Üçüncüsü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/>
              <a:t>de </a:t>
            </a:r>
            <a:r>
              <a:rPr lang="en-US" sz="2400" b="1" dirty="0" err="1"/>
              <a:t>epoksit</a:t>
            </a:r>
            <a:r>
              <a:rPr lang="en-US" sz="2400" b="1" dirty="0"/>
              <a:t> </a:t>
            </a:r>
            <a:r>
              <a:rPr lang="en-US" sz="2400" b="1" dirty="0" err="1"/>
              <a:t>ve</a:t>
            </a:r>
            <a:r>
              <a:rPr lang="en-US" sz="2400" b="1" dirty="0"/>
              <a:t> </a:t>
            </a:r>
            <a:r>
              <a:rPr lang="en-US" sz="2400" b="1" dirty="0" err="1"/>
              <a:t>diolleri</a:t>
            </a:r>
            <a:r>
              <a:rPr lang="en-US" sz="2400" b="1" dirty="0"/>
              <a:t> </a:t>
            </a:r>
            <a:r>
              <a:rPr lang="en-US" sz="2400" b="1" dirty="0" err="1"/>
              <a:t>oluşturan</a:t>
            </a:r>
            <a:r>
              <a:rPr lang="en-US" sz="2400" b="1" dirty="0"/>
              <a:t> </a:t>
            </a:r>
            <a:r>
              <a:rPr lang="en-US" sz="2400" b="1" dirty="0" err="1"/>
              <a:t>sitokrom</a:t>
            </a:r>
            <a:r>
              <a:rPr lang="en-US" sz="2400" b="1" dirty="0"/>
              <a:t> P450 </a:t>
            </a:r>
            <a:r>
              <a:rPr lang="en-US" sz="2400" b="1" dirty="0" err="1"/>
              <a:t>epooksijenaz</a:t>
            </a:r>
            <a:r>
              <a:rPr lang="en-US" sz="2400" b="1" dirty="0"/>
              <a:t> </a:t>
            </a:r>
            <a:r>
              <a:rPr lang="en-US" sz="2400" b="1" dirty="0" err="1"/>
              <a:t>yoludur</a:t>
            </a:r>
            <a:r>
              <a:rPr lang="en-US" sz="2400" b="1" dirty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248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55" y="166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/>
              <a:t>Aspirin, ibuprofen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indometazin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NSAID’ler</a:t>
            </a:r>
            <a:r>
              <a:rPr lang="en-US" dirty="0"/>
              <a:t> prostaglandin H2 </a:t>
            </a:r>
            <a:r>
              <a:rPr lang="en-US" dirty="0" err="1"/>
              <a:t>sentaz</a:t>
            </a:r>
            <a:r>
              <a:rPr lang="en-US" dirty="0"/>
              <a:t> </a:t>
            </a:r>
            <a:r>
              <a:rPr lang="en-US" dirty="0" err="1"/>
              <a:t>enziminin</a:t>
            </a:r>
            <a:r>
              <a:rPr lang="en-US" dirty="0"/>
              <a:t> </a:t>
            </a:r>
            <a:r>
              <a:rPr lang="en-US" dirty="0" err="1"/>
              <a:t>siklooksijenaz</a:t>
            </a:r>
            <a:r>
              <a:rPr lang="en-US" dirty="0"/>
              <a:t> </a:t>
            </a:r>
            <a:r>
              <a:rPr lang="en-US" dirty="0" err="1"/>
              <a:t>aktivitesini</a:t>
            </a:r>
            <a:r>
              <a:rPr lang="en-US" dirty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ederler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•Aspirin COX-1 </a:t>
            </a:r>
            <a:r>
              <a:rPr lang="en-US" dirty="0" err="1"/>
              <a:t>ve</a:t>
            </a:r>
            <a:r>
              <a:rPr lang="en-US" dirty="0"/>
              <a:t> COX-2’yi </a:t>
            </a:r>
            <a:r>
              <a:rPr lang="en-US" dirty="0" err="1"/>
              <a:t>yapısındaki</a:t>
            </a:r>
            <a:r>
              <a:rPr lang="en-US" dirty="0"/>
              <a:t> </a:t>
            </a:r>
            <a:r>
              <a:rPr lang="en-US" dirty="0" err="1"/>
              <a:t>serin</a:t>
            </a:r>
            <a:r>
              <a:rPr lang="en-US" dirty="0"/>
              <a:t> amino </a:t>
            </a:r>
            <a:r>
              <a:rPr lang="en-US" dirty="0" err="1"/>
              <a:t>asidini</a:t>
            </a:r>
            <a:r>
              <a:rPr lang="en-US" dirty="0"/>
              <a:t> </a:t>
            </a:r>
            <a:r>
              <a:rPr lang="en-US" dirty="0" err="1"/>
              <a:t>asetilleyerek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enzimin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bölgesini</a:t>
            </a:r>
            <a:r>
              <a:rPr lang="en-US" dirty="0"/>
              <a:t> </a:t>
            </a:r>
            <a:r>
              <a:rPr lang="en-US" dirty="0" err="1"/>
              <a:t>kapatarak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dönüşsüz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inaktifleştirir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•İbuprofen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indometazin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araşidonik</a:t>
            </a:r>
            <a:r>
              <a:rPr lang="en-US" dirty="0"/>
              <a:t> </a:t>
            </a:r>
            <a:r>
              <a:rPr lang="en-US" dirty="0" err="1"/>
              <a:t>asitle</a:t>
            </a:r>
            <a:r>
              <a:rPr lang="en-US" dirty="0"/>
              <a:t> </a:t>
            </a:r>
            <a:r>
              <a:rPr lang="en-US" dirty="0" err="1"/>
              <a:t>yarışırlar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COX </a:t>
            </a:r>
            <a:r>
              <a:rPr lang="en-US" dirty="0" err="1"/>
              <a:t>enziminin</a:t>
            </a:r>
            <a:r>
              <a:rPr lang="en-US" dirty="0"/>
              <a:t> </a:t>
            </a:r>
            <a:r>
              <a:rPr lang="en-US" dirty="0" err="1"/>
              <a:t>yarışmalı</a:t>
            </a:r>
            <a:r>
              <a:rPr lang="en-US" dirty="0"/>
              <a:t> </a:t>
            </a:r>
            <a:r>
              <a:rPr lang="en-US" dirty="0" err="1"/>
              <a:t>inhibitörleridir</a:t>
            </a:r>
            <a:r>
              <a:rPr lang="en-US" dirty="0"/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524000" y="2862321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Prostaglandinler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dirty="0" err="1" smtClean="0"/>
              <a:t>İnflamasyon</a:t>
            </a:r>
            <a:r>
              <a:rPr lang="en-US" dirty="0"/>
              <a:t>: </a:t>
            </a:r>
            <a:r>
              <a:rPr lang="en-US" dirty="0" err="1"/>
              <a:t>PG’ler</a:t>
            </a:r>
            <a:r>
              <a:rPr lang="en-US" dirty="0"/>
              <a:t> </a:t>
            </a:r>
            <a:r>
              <a:rPr lang="en-US" dirty="0" err="1"/>
              <a:t>inflamasyonda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birer</a:t>
            </a:r>
            <a:r>
              <a:rPr lang="en-US" dirty="0"/>
              <a:t> </a:t>
            </a:r>
            <a:r>
              <a:rPr lang="en-US" dirty="0" err="1"/>
              <a:t>mediatördür</a:t>
            </a:r>
            <a:r>
              <a:rPr lang="en-US" dirty="0"/>
              <a:t>. </a:t>
            </a:r>
            <a:r>
              <a:rPr lang="en-US" dirty="0" err="1"/>
              <a:t>İnflamasyonun</a:t>
            </a:r>
            <a:r>
              <a:rPr lang="en-US" dirty="0"/>
              <a:t> </a:t>
            </a:r>
            <a:r>
              <a:rPr lang="en-US" dirty="0" err="1"/>
              <a:t>oluşumunu</a:t>
            </a:r>
            <a:r>
              <a:rPr lang="en-US" dirty="0"/>
              <a:t> </a:t>
            </a:r>
            <a:r>
              <a:rPr lang="en-US" dirty="0" err="1"/>
              <a:t>sağlarlar</a:t>
            </a:r>
            <a:endParaRPr lang="en-US" dirty="0"/>
          </a:p>
          <a:p>
            <a:r>
              <a:rPr lang="en-US" dirty="0" err="1" smtClean="0"/>
              <a:t>Ağrı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ateş</a:t>
            </a:r>
            <a:r>
              <a:rPr lang="en-US" dirty="0"/>
              <a:t>: PGE2, </a:t>
            </a:r>
            <a:r>
              <a:rPr lang="en-US" dirty="0" err="1"/>
              <a:t>histamin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bradikinin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otokoidlerin</a:t>
            </a:r>
            <a:r>
              <a:rPr lang="en-US" dirty="0"/>
              <a:t> </a:t>
            </a:r>
            <a:r>
              <a:rPr lang="en-US" dirty="0" err="1"/>
              <a:t>uyardığı</a:t>
            </a:r>
            <a:r>
              <a:rPr lang="en-US" dirty="0"/>
              <a:t> </a:t>
            </a:r>
            <a:r>
              <a:rPr lang="en-US" dirty="0" err="1"/>
              <a:t>ağrının</a:t>
            </a:r>
            <a:r>
              <a:rPr lang="en-US" dirty="0"/>
              <a:t> </a:t>
            </a:r>
            <a:r>
              <a:rPr lang="en-US" dirty="0" err="1"/>
              <a:t>şiddetini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süresini</a:t>
            </a:r>
            <a:r>
              <a:rPr lang="en-US" dirty="0"/>
              <a:t> </a:t>
            </a:r>
            <a:r>
              <a:rPr lang="en-US" dirty="0" err="1"/>
              <a:t>uzatır</a:t>
            </a:r>
            <a:r>
              <a:rPr lang="en-US" dirty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429000" y="489364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 err="1"/>
              <a:t>Üreme</a:t>
            </a:r>
            <a:r>
              <a:rPr lang="en-US" dirty="0"/>
              <a:t>: </a:t>
            </a:r>
            <a:r>
              <a:rPr lang="en-US" dirty="0" err="1"/>
              <a:t>PG’lerin</a:t>
            </a:r>
            <a:r>
              <a:rPr lang="en-US" dirty="0"/>
              <a:t> </a:t>
            </a:r>
            <a:r>
              <a:rPr lang="en-US" dirty="0" err="1"/>
              <a:t>bazıları</a:t>
            </a:r>
            <a:r>
              <a:rPr lang="en-US" dirty="0"/>
              <a:t> </a:t>
            </a:r>
            <a:r>
              <a:rPr lang="en-US" dirty="0" err="1"/>
              <a:t>istenmeyen</a:t>
            </a:r>
            <a:r>
              <a:rPr lang="en-US" dirty="0"/>
              <a:t> </a:t>
            </a:r>
            <a:r>
              <a:rPr lang="en-US" dirty="0" err="1"/>
              <a:t>gebeliklerin</a:t>
            </a:r>
            <a:r>
              <a:rPr lang="en-US" dirty="0"/>
              <a:t> </a:t>
            </a:r>
            <a:r>
              <a:rPr lang="en-US" dirty="0" err="1"/>
              <a:t>sonlandırılmasında</a:t>
            </a:r>
            <a:r>
              <a:rPr lang="en-US" dirty="0"/>
              <a:t>, </a:t>
            </a:r>
            <a:r>
              <a:rPr lang="en-US" dirty="0" err="1"/>
              <a:t>bazılarıda</a:t>
            </a:r>
            <a:r>
              <a:rPr lang="en-US" dirty="0"/>
              <a:t> </a:t>
            </a:r>
            <a:r>
              <a:rPr lang="en-US" dirty="0" err="1"/>
              <a:t>gebeliğin</a:t>
            </a:r>
            <a:r>
              <a:rPr lang="en-US" dirty="0"/>
              <a:t> </a:t>
            </a:r>
            <a:r>
              <a:rPr lang="en-US" dirty="0" err="1"/>
              <a:t>devamı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kullanılmaktadır</a:t>
            </a:r>
            <a:r>
              <a:rPr lang="en-US" dirty="0"/>
              <a:t>. </a:t>
            </a:r>
            <a:r>
              <a:rPr lang="en-US" dirty="0" err="1"/>
              <a:t>Erkeklerde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PG’ler</a:t>
            </a:r>
            <a:r>
              <a:rPr lang="en-US" dirty="0"/>
              <a:t> </a:t>
            </a:r>
            <a:r>
              <a:rPr lang="en-US" dirty="0" err="1"/>
              <a:t>infertilite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kullanılabilir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Malign </a:t>
            </a:r>
            <a:r>
              <a:rPr lang="en-US" dirty="0" err="1"/>
              <a:t>hücrelerden</a:t>
            </a:r>
            <a:r>
              <a:rPr lang="en-US" dirty="0"/>
              <a:t> </a:t>
            </a:r>
            <a:r>
              <a:rPr lang="en-US" dirty="0" err="1"/>
              <a:t>salınan</a:t>
            </a:r>
            <a:r>
              <a:rPr lang="en-US" dirty="0"/>
              <a:t> </a:t>
            </a:r>
            <a:r>
              <a:rPr lang="en-US" dirty="0" err="1"/>
              <a:t>pgler</a:t>
            </a:r>
            <a:r>
              <a:rPr lang="en-US" dirty="0"/>
              <a:t> N-killer </a:t>
            </a:r>
            <a:r>
              <a:rPr lang="en-US" dirty="0" err="1"/>
              <a:t>hücrelerini</a:t>
            </a:r>
            <a:r>
              <a:rPr lang="en-US" dirty="0"/>
              <a:t> </a:t>
            </a:r>
            <a:r>
              <a:rPr lang="en-US" dirty="0" err="1"/>
              <a:t>inhibe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immüniteyi</a:t>
            </a:r>
            <a:r>
              <a:rPr lang="en-US" dirty="0"/>
              <a:t> </a:t>
            </a:r>
            <a:r>
              <a:rPr lang="en-US" dirty="0" err="1"/>
              <a:t>azaltır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6003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81000" y="86916"/>
            <a:ext cx="769620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P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DLER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N S</a:t>
            </a:r>
            <a:r>
              <a:rPr lang="tr-TR" sz="3200" dirty="0" smtClean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ND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r>
              <a:rPr lang="en-US" sz="3200" b="1" dirty="0" smtClean="0">
                <a:solidFill>
                  <a:srgbClr val="FF0000"/>
                </a:solidFill>
              </a:rPr>
              <a:t>M</a:t>
            </a:r>
            <a:r>
              <a:rPr lang="tr-TR" sz="3200" dirty="0">
                <a:solidFill>
                  <a:srgbClr val="FF0000"/>
                </a:solidFill>
              </a:rPr>
              <a:t>İ</a:t>
            </a:r>
            <a:endParaRPr lang="tr-TR" sz="3200" dirty="0" smtClean="0">
              <a:solidFill>
                <a:srgbClr val="FF0000"/>
              </a:solidFill>
            </a:endParaRPr>
          </a:p>
          <a:p>
            <a:endParaRPr lang="tr-TR" dirty="0"/>
          </a:p>
          <a:p>
            <a:pPr algn="just"/>
            <a:r>
              <a:rPr lang="en-US" sz="2400" dirty="0" err="1" smtClean="0"/>
              <a:t>Besinlerle</a:t>
            </a:r>
            <a:r>
              <a:rPr lang="en-US" sz="2400" dirty="0" smtClean="0"/>
              <a:t> </a:t>
            </a:r>
            <a:r>
              <a:rPr lang="en-US" sz="2400" dirty="0" err="1"/>
              <a:t>alınan</a:t>
            </a:r>
            <a:r>
              <a:rPr lang="en-US" sz="2400" dirty="0"/>
              <a:t> </a:t>
            </a:r>
            <a:r>
              <a:rPr lang="en-US" sz="2400" dirty="0" err="1"/>
              <a:t>lipidlerin</a:t>
            </a:r>
            <a:r>
              <a:rPr lang="en-US" sz="2400" dirty="0"/>
              <a:t> </a:t>
            </a:r>
            <a:r>
              <a:rPr lang="en-US" sz="2400" dirty="0" err="1"/>
              <a:t>büyük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kısmını</a:t>
            </a:r>
            <a:r>
              <a:rPr lang="en-US" sz="2400" dirty="0"/>
              <a:t> </a:t>
            </a:r>
            <a:r>
              <a:rPr lang="en-US" sz="2400" dirty="0" err="1"/>
              <a:t>trigliseritler</a:t>
            </a:r>
            <a:r>
              <a:rPr lang="en-US" sz="2400" dirty="0"/>
              <a:t>,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 smtClean="0"/>
              <a:t>azını</a:t>
            </a:r>
            <a:r>
              <a:rPr lang="tr-TR" sz="2400" dirty="0"/>
              <a:t> </a:t>
            </a:r>
            <a:r>
              <a:rPr lang="en-US" sz="2400" dirty="0" err="1" smtClean="0"/>
              <a:t>fosfolipidler</a:t>
            </a:r>
            <a:r>
              <a:rPr lang="en-US" sz="2400" dirty="0" smtClean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serbest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ester </a:t>
            </a:r>
            <a:r>
              <a:rPr lang="en-US" sz="2400" dirty="0" err="1"/>
              <a:t>kolesterol</a:t>
            </a:r>
            <a:r>
              <a:rPr lang="en-US" sz="2400" dirty="0"/>
              <a:t> </a:t>
            </a:r>
            <a:r>
              <a:rPr lang="en-US" sz="2400" dirty="0" err="1"/>
              <a:t>olusturur</a:t>
            </a:r>
            <a:r>
              <a:rPr lang="en-US" sz="2400" dirty="0"/>
              <a:t>.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en-US" sz="2400" dirty="0" smtClean="0"/>
              <a:t>Lipid </a:t>
            </a:r>
            <a:r>
              <a:rPr lang="en-US" sz="2400" dirty="0" err="1"/>
              <a:t>sindirimi</a:t>
            </a:r>
            <a:r>
              <a:rPr lang="en-US" sz="2400" dirty="0"/>
              <a:t> </a:t>
            </a:r>
            <a:r>
              <a:rPr lang="en-US" sz="2400" dirty="0" err="1" smtClean="0"/>
              <a:t>ince</a:t>
            </a:r>
            <a:r>
              <a:rPr lang="tr-TR" sz="2400" dirty="0"/>
              <a:t> </a:t>
            </a:r>
            <a:r>
              <a:rPr lang="en-US" sz="2400" dirty="0" err="1" smtClean="0"/>
              <a:t>barsaklarda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ester </a:t>
            </a:r>
            <a:r>
              <a:rPr lang="en-US" sz="2400" dirty="0" err="1"/>
              <a:t>baglarının</a:t>
            </a:r>
            <a:r>
              <a:rPr lang="en-US" sz="2400" dirty="0"/>
              <a:t> </a:t>
            </a:r>
            <a:r>
              <a:rPr lang="en-US" sz="2400" dirty="0" err="1"/>
              <a:t>hidrolitik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parçanlanması</a:t>
            </a:r>
            <a:r>
              <a:rPr lang="en-US" sz="2400" dirty="0"/>
              <a:t> </a:t>
            </a:r>
            <a:r>
              <a:rPr lang="en-US" sz="2400" dirty="0" err="1"/>
              <a:t>seklinde</a:t>
            </a:r>
            <a:endParaRPr lang="en-US" sz="2400" dirty="0"/>
          </a:p>
          <a:p>
            <a:pPr algn="just"/>
            <a:r>
              <a:rPr lang="en-US" sz="2400" dirty="0" err="1"/>
              <a:t>gerçeklesir</a:t>
            </a:r>
            <a:r>
              <a:rPr lang="en-US" sz="2400" dirty="0"/>
              <a:t>. Bu </a:t>
            </a:r>
            <a:r>
              <a:rPr lang="en-US" sz="2400" dirty="0" err="1"/>
              <a:t>hidrolitik</a:t>
            </a:r>
            <a:r>
              <a:rPr lang="en-US" sz="2400" dirty="0"/>
              <a:t> </a:t>
            </a:r>
            <a:r>
              <a:rPr lang="en-US" sz="2400" dirty="0" err="1"/>
              <a:t>parçalanma</a:t>
            </a:r>
            <a:r>
              <a:rPr lang="en-US" sz="2400" dirty="0"/>
              <a:t> </a:t>
            </a:r>
            <a:r>
              <a:rPr lang="en-US" sz="2400" b="1" dirty="0" err="1"/>
              <a:t>lipaz</a:t>
            </a:r>
            <a:r>
              <a:rPr lang="en-US" sz="2400" b="1" dirty="0"/>
              <a:t> </a:t>
            </a:r>
            <a:r>
              <a:rPr lang="en-US" sz="2400" dirty="0" err="1"/>
              <a:t>enziminin</a:t>
            </a:r>
            <a:r>
              <a:rPr lang="en-US" sz="2400" dirty="0"/>
              <a:t> </a:t>
            </a:r>
            <a:r>
              <a:rPr lang="en-US" sz="2400" dirty="0" err="1"/>
              <a:t>katalitik</a:t>
            </a:r>
            <a:r>
              <a:rPr lang="en-US" sz="2400" dirty="0"/>
              <a:t> </a:t>
            </a:r>
            <a:r>
              <a:rPr lang="en-US" sz="2400" dirty="0" err="1"/>
              <a:t>etkisi</a:t>
            </a:r>
            <a:r>
              <a:rPr lang="en-US" sz="2400" dirty="0"/>
              <a:t> </a:t>
            </a:r>
            <a:r>
              <a:rPr lang="en-US" sz="2400" dirty="0" err="1" smtClean="0"/>
              <a:t>ile</a:t>
            </a:r>
            <a:r>
              <a:rPr lang="tr-TR" sz="2400" dirty="0"/>
              <a:t> </a:t>
            </a:r>
            <a:r>
              <a:rPr lang="en-US" sz="2400" dirty="0" err="1" smtClean="0"/>
              <a:t>gerçeklesir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en-US" sz="2400" dirty="0" err="1"/>
              <a:t>Pankreas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salgılanan</a:t>
            </a:r>
            <a:r>
              <a:rPr lang="en-US" sz="2400" dirty="0"/>
              <a:t> </a:t>
            </a:r>
            <a:r>
              <a:rPr lang="en-US" sz="2400" dirty="0" err="1"/>
              <a:t>lipaz</a:t>
            </a:r>
            <a:r>
              <a:rPr lang="en-US" sz="2400" dirty="0"/>
              <a:t>, Ca++ </a:t>
            </a:r>
            <a:r>
              <a:rPr lang="en-US" sz="2400" dirty="0" err="1"/>
              <a:t>iyonları</a:t>
            </a:r>
            <a:r>
              <a:rPr lang="en-US" sz="2400" dirty="0"/>
              <a:t>, </a:t>
            </a:r>
            <a:r>
              <a:rPr lang="en-US" sz="2400" dirty="0" err="1"/>
              <a:t>sabunlar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tr-TR" sz="2400" dirty="0"/>
              <a:t> </a:t>
            </a:r>
            <a:r>
              <a:rPr lang="en-US" sz="2400" dirty="0" err="1" smtClean="0"/>
              <a:t>safra</a:t>
            </a:r>
            <a:r>
              <a:rPr lang="en-US" sz="2400" dirty="0" smtClean="0"/>
              <a:t> </a:t>
            </a:r>
            <a:r>
              <a:rPr lang="en-US" sz="2400" dirty="0" err="1"/>
              <a:t>tuzları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maddeler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aktiflestirilir</a:t>
            </a:r>
            <a:r>
              <a:rPr lang="en-US" sz="2400" dirty="0"/>
              <a:t>. </a:t>
            </a:r>
            <a:r>
              <a:rPr lang="en-US" sz="2400" dirty="0" err="1"/>
              <a:t>Lipaz</a:t>
            </a:r>
            <a:r>
              <a:rPr lang="en-US" sz="2400" dirty="0"/>
              <a:t> </a:t>
            </a:r>
            <a:r>
              <a:rPr lang="en-US" sz="2400" dirty="0" err="1"/>
              <a:t>suda</a:t>
            </a:r>
            <a:r>
              <a:rPr lang="en-US" sz="2400" dirty="0"/>
              <a:t> </a:t>
            </a:r>
            <a:r>
              <a:rPr lang="en-US" sz="2400" dirty="0" err="1" smtClean="0"/>
              <a:t>eridiginden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err="1" smtClean="0"/>
              <a:t>lipidlere</a:t>
            </a:r>
            <a:r>
              <a:rPr lang="en-US" sz="2400" dirty="0" smtClean="0"/>
              <a:t> </a:t>
            </a:r>
            <a:r>
              <a:rPr lang="en-US" sz="2400" dirty="0" err="1"/>
              <a:t>etkisini</a:t>
            </a:r>
            <a:r>
              <a:rPr lang="en-US" sz="2400" dirty="0"/>
              <a:t> </a:t>
            </a:r>
            <a:r>
              <a:rPr lang="en-US" sz="2400" dirty="0" err="1"/>
              <a:t>yag</a:t>
            </a:r>
            <a:r>
              <a:rPr lang="en-US" sz="2400" dirty="0"/>
              <a:t>/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sınır</a:t>
            </a:r>
            <a:r>
              <a:rPr lang="en-US" sz="2400" dirty="0"/>
              <a:t> </a:t>
            </a:r>
            <a:r>
              <a:rPr lang="en-US" sz="2400" dirty="0" err="1"/>
              <a:t>yüzeylerinde</a:t>
            </a:r>
            <a:r>
              <a:rPr lang="en-US" sz="2400" dirty="0"/>
              <a:t> </a:t>
            </a:r>
            <a:r>
              <a:rPr lang="en-US" sz="2400" dirty="0" err="1"/>
              <a:t>gösterir</a:t>
            </a:r>
            <a:r>
              <a:rPr lang="en-US" sz="2400" dirty="0"/>
              <a:t>. </a:t>
            </a:r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içinde</a:t>
            </a:r>
            <a:r>
              <a:rPr lang="en-US" sz="2400" dirty="0"/>
              <a:t> </a:t>
            </a:r>
            <a:r>
              <a:rPr lang="en-US" sz="2400" dirty="0" err="1" smtClean="0"/>
              <a:t>yagların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err="1" smtClean="0"/>
              <a:t>bagırsak</a:t>
            </a:r>
            <a:r>
              <a:rPr lang="en-US" sz="2400" dirty="0" smtClean="0"/>
              <a:t> </a:t>
            </a:r>
            <a:r>
              <a:rPr lang="en-US" sz="2400" dirty="0" err="1"/>
              <a:t>peristaltik</a:t>
            </a:r>
            <a:r>
              <a:rPr lang="en-US" sz="2400" dirty="0"/>
              <a:t> </a:t>
            </a:r>
            <a:r>
              <a:rPr lang="en-US" sz="2400" dirty="0" err="1"/>
              <a:t>hareketleriyle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safra</a:t>
            </a:r>
            <a:r>
              <a:rPr lang="en-US" sz="2400" dirty="0"/>
              <a:t> </a:t>
            </a:r>
            <a:r>
              <a:rPr lang="en-US" sz="2400" dirty="0" err="1"/>
              <a:t>tuzlarının</a:t>
            </a:r>
            <a:r>
              <a:rPr lang="en-US" sz="2400" dirty="0"/>
              <a:t> </a:t>
            </a:r>
            <a:r>
              <a:rPr lang="en-US" sz="2400" dirty="0" err="1"/>
              <a:t>etkisiyle</a:t>
            </a:r>
            <a:r>
              <a:rPr lang="en-US" sz="2400" dirty="0"/>
              <a:t> </a:t>
            </a:r>
            <a:r>
              <a:rPr lang="en-US" sz="2400" dirty="0" err="1"/>
              <a:t>sınır</a:t>
            </a:r>
            <a:r>
              <a:rPr lang="en-US" sz="2400" dirty="0"/>
              <a:t> </a:t>
            </a:r>
            <a:r>
              <a:rPr lang="en-US" sz="2400" dirty="0" err="1"/>
              <a:t>yüzeyleri</a:t>
            </a:r>
            <a:endParaRPr lang="en-US" sz="2400" dirty="0"/>
          </a:p>
          <a:p>
            <a:pPr algn="just"/>
            <a:r>
              <a:rPr lang="en-US" sz="2400" dirty="0" err="1"/>
              <a:t>genisler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b="1" dirty="0" err="1"/>
              <a:t>mikroemülsiyon</a:t>
            </a:r>
            <a:r>
              <a:rPr lang="en-US" sz="2400" b="1" dirty="0"/>
              <a:t> </a:t>
            </a:r>
            <a:r>
              <a:rPr lang="en-US" sz="2400" dirty="0" err="1"/>
              <a:t>durumuna</a:t>
            </a:r>
            <a:r>
              <a:rPr lang="en-US" sz="2400" dirty="0"/>
              <a:t> </a:t>
            </a:r>
            <a:r>
              <a:rPr lang="en-US" sz="2400" dirty="0" err="1"/>
              <a:t>gelirler</a:t>
            </a:r>
            <a:r>
              <a:rPr lang="en-US" sz="2400" dirty="0"/>
              <a:t>. </a:t>
            </a:r>
            <a:r>
              <a:rPr lang="en-US" sz="2400" dirty="0" err="1"/>
              <a:t>Safra</a:t>
            </a:r>
            <a:r>
              <a:rPr lang="en-US" sz="2400" dirty="0"/>
              <a:t> </a:t>
            </a:r>
            <a:r>
              <a:rPr lang="en-US" sz="2400" dirty="0" err="1"/>
              <a:t>asitleri</a:t>
            </a:r>
            <a:r>
              <a:rPr lang="en-US" sz="2400" dirty="0"/>
              <a:t> </a:t>
            </a:r>
            <a:r>
              <a:rPr lang="en-US" sz="2400" dirty="0" err="1" smtClean="0"/>
              <a:t>burada</a:t>
            </a:r>
            <a:r>
              <a:rPr lang="tr-TR" sz="2400" dirty="0"/>
              <a:t> </a:t>
            </a:r>
            <a:r>
              <a:rPr lang="en-US" sz="2400" b="1" dirty="0" err="1" smtClean="0"/>
              <a:t>yüzey</a:t>
            </a:r>
            <a:r>
              <a:rPr lang="en-US" sz="2400" b="1" dirty="0" smtClean="0"/>
              <a:t> </a:t>
            </a:r>
            <a:r>
              <a:rPr lang="en-US" sz="2400" b="1" dirty="0" err="1"/>
              <a:t>gerilimini</a:t>
            </a:r>
            <a:r>
              <a:rPr lang="en-US" sz="2400" b="1" dirty="0"/>
              <a:t> </a:t>
            </a:r>
            <a:r>
              <a:rPr lang="en-US" sz="2400" dirty="0" err="1"/>
              <a:t>azaltıcı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etki</a:t>
            </a:r>
            <a:r>
              <a:rPr lang="en-US" sz="2400" dirty="0"/>
              <a:t> </a:t>
            </a:r>
            <a:r>
              <a:rPr lang="en-US" sz="2400" dirty="0" err="1"/>
              <a:t>gösterir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2709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04800" y="3048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/>
          </a:p>
          <a:p>
            <a:pPr algn="just"/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en-US" sz="2400" dirty="0" err="1" smtClean="0"/>
              <a:t>Mikroemülsiyon</a:t>
            </a:r>
            <a:r>
              <a:rPr lang="en-US" sz="2400" dirty="0" smtClean="0"/>
              <a:t> </a:t>
            </a:r>
            <a:r>
              <a:rPr lang="en-US" sz="2400" dirty="0" err="1"/>
              <a:t>durumuna</a:t>
            </a:r>
            <a:r>
              <a:rPr lang="en-US" sz="2400" dirty="0"/>
              <a:t> </a:t>
            </a:r>
            <a:r>
              <a:rPr lang="en-US" sz="2400" dirty="0" err="1"/>
              <a:t>gelen</a:t>
            </a:r>
            <a:r>
              <a:rPr lang="en-US" sz="2400" dirty="0"/>
              <a:t> </a:t>
            </a:r>
            <a:r>
              <a:rPr lang="en-US" sz="2400" dirty="0" err="1"/>
              <a:t>yagların</a:t>
            </a:r>
            <a:r>
              <a:rPr lang="en-US" sz="2400" dirty="0"/>
              <a:t> </a:t>
            </a:r>
            <a:r>
              <a:rPr lang="en-US" sz="2400" dirty="0" err="1"/>
              <a:t>hidrolizi</a:t>
            </a:r>
            <a:r>
              <a:rPr lang="en-US" sz="2400" dirty="0"/>
              <a:t> </a:t>
            </a:r>
            <a:r>
              <a:rPr lang="en-US" sz="2400" dirty="0" err="1" smtClean="0"/>
              <a:t>sonunda</a:t>
            </a:r>
            <a:r>
              <a:rPr lang="tr-TR" sz="2400" dirty="0"/>
              <a:t> </a:t>
            </a:r>
            <a:r>
              <a:rPr lang="en-US" sz="2400" b="1" dirty="0" err="1" smtClean="0"/>
              <a:t>trigliseritler</a:t>
            </a:r>
            <a:r>
              <a:rPr lang="en-US" sz="2400" dirty="0"/>
              <a:t>, b</a:t>
            </a:r>
            <a:r>
              <a:rPr lang="en-US" sz="2400" b="1" i="1" dirty="0"/>
              <a:t>-</a:t>
            </a:r>
            <a:r>
              <a:rPr lang="en-US" sz="2400" b="1" i="1" dirty="0" err="1"/>
              <a:t>monogliseritlere</a:t>
            </a:r>
            <a:r>
              <a:rPr lang="en-US" sz="2400" b="1" i="1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b="1" i="1" dirty="0" err="1"/>
              <a:t>serbest</a:t>
            </a:r>
            <a:r>
              <a:rPr lang="en-US" sz="2400" b="1" i="1" dirty="0"/>
              <a:t> </a:t>
            </a:r>
            <a:r>
              <a:rPr lang="en-US" sz="2400" b="1" i="1" dirty="0" err="1"/>
              <a:t>ya</a:t>
            </a:r>
            <a:r>
              <a:rPr lang="en-US" sz="2400" dirty="0" err="1"/>
              <a:t>g</a:t>
            </a:r>
            <a:r>
              <a:rPr lang="en-US" sz="2400" dirty="0"/>
              <a:t> </a:t>
            </a:r>
            <a:r>
              <a:rPr lang="en-US" sz="2400" b="1" i="1" dirty="0" err="1"/>
              <a:t>asitlerine</a:t>
            </a:r>
            <a:r>
              <a:rPr lang="en-US" sz="2400" b="1" i="1" dirty="0"/>
              <a:t> </a:t>
            </a:r>
            <a:r>
              <a:rPr lang="en-US" sz="2400" dirty="0" err="1"/>
              <a:t>parçalanırlar</a:t>
            </a:r>
            <a:r>
              <a:rPr lang="en-US" sz="2400" dirty="0"/>
              <a:t>.</a:t>
            </a:r>
          </a:p>
          <a:p>
            <a:pPr algn="just"/>
            <a:endParaRPr lang="tr-TR" sz="2400" dirty="0" smtClean="0"/>
          </a:p>
          <a:p>
            <a:pPr algn="just"/>
            <a:r>
              <a:rPr lang="en-US" sz="2400" dirty="0" err="1" smtClean="0"/>
              <a:t>Lipaz</a:t>
            </a:r>
            <a:r>
              <a:rPr lang="en-US" sz="2400" dirty="0" smtClean="0"/>
              <a:t> </a:t>
            </a:r>
            <a:r>
              <a:rPr lang="en-US" sz="2400" dirty="0" err="1"/>
              <a:t>enzimi</a:t>
            </a:r>
            <a:r>
              <a:rPr lang="en-US" sz="2400" dirty="0"/>
              <a:t> </a:t>
            </a:r>
            <a:r>
              <a:rPr lang="en-US" sz="2400" dirty="0" err="1"/>
              <a:t>trigliseritlerin</a:t>
            </a:r>
            <a:r>
              <a:rPr lang="en-US" sz="2400" dirty="0"/>
              <a:t> </a:t>
            </a:r>
            <a:r>
              <a:rPr lang="en-US" sz="2400" dirty="0" smtClean="0"/>
              <a:t>b</a:t>
            </a:r>
            <a:r>
              <a:rPr lang="tr-TR" sz="2400" dirty="0" err="1" smtClean="0"/>
              <a:t>eta</a:t>
            </a:r>
            <a:r>
              <a:rPr lang="en-US" sz="2400" dirty="0" smtClean="0"/>
              <a:t>-ester </a:t>
            </a:r>
            <a:r>
              <a:rPr lang="en-US" sz="2400" dirty="0" err="1"/>
              <a:t>baglarını</a:t>
            </a:r>
            <a:r>
              <a:rPr lang="en-US" sz="2400" dirty="0"/>
              <a:t> </a:t>
            </a:r>
            <a:r>
              <a:rPr lang="en-US" sz="2400" dirty="0" err="1"/>
              <a:t>etkilemez</a:t>
            </a:r>
            <a:r>
              <a:rPr lang="en-US" sz="2400" dirty="0"/>
              <a:t>. </a:t>
            </a:r>
            <a:r>
              <a:rPr lang="en-US" sz="2400" dirty="0" err="1"/>
              <a:t>Bagırsak</a:t>
            </a:r>
            <a:r>
              <a:rPr lang="en-US" sz="2400" dirty="0"/>
              <a:t> </a:t>
            </a:r>
            <a:r>
              <a:rPr lang="en-US" sz="2400" dirty="0" err="1" smtClean="0"/>
              <a:t>kanalındaki</a:t>
            </a:r>
            <a:r>
              <a:rPr lang="tr-TR" sz="2400" dirty="0"/>
              <a:t> </a:t>
            </a:r>
            <a:r>
              <a:rPr lang="en-US" sz="2400" b="1" dirty="0" err="1" smtClean="0"/>
              <a:t>kolesterol</a:t>
            </a:r>
            <a:r>
              <a:rPr lang="en-US" sz="2400" b="1" dirty="0" smtClean="0"/>
              <a:t> </a:t>
            </a:r>
            <a:r>
              <a:rPr lang="en-US" sz="2400" b="1" dirty="0" err="1"/>
              <a:t>esterleri</a:t>
            </a:r>
            <a:r>
              <a:rPr lang="en-US" sz="2400" b="1" dirty="0"/>
              <a:t>, </a:t>
            </a:r>
            <a:r>
              <a:rPr lang="en-US" sz="2400" b="1" dirty="0" err="1"/>
              <a:t>kolesterol</a:t>
            </a:r>
            <a:r>
              <a:rPr lang="en-US" sz="2400" b="1" dirty="0"/>
              <a:t> </a:t>
            </a:r>
            <a:r>
              <a:rPr lang="en-US" sz="2400" b="1" dirty="0" err="1"/>
              <a:t>esteraz</a:t>
            </a:r>
            <a:r>
              <a:rPr lang="en-US" sz="2400" b="1" dirty="0"/>
              <a:t> </a:t>
            </a:r>
            <a:r>
              <a:rPr lang="en-US" sz="2400" dirty="0" err="1"/>
              <a:t>enzimi</a:t>
            </a:r>
            <a:r>
              <a:rPr lang="en-US" sz="2400" dirty="0"/>
              <a:t> </a:t>
            </a:r>
            <a:r>
              <a:rPr lang="en-US" sz="2400" dirty="0" err="1"/>
              <a:t>aracılıgı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b="1" i="1" dirty="0" err="1"/>
              <a:t>kolesterol</a:t>
            </a:r>
            <a:r>
              <a:rPr lang="en-US" sz="2400" b="1" i="1" dirty="0"/>
              <a:t> </a:t>
            </a:r>
            <a:r>
              <a:rPr lang="en-US" sz="2400" dirty="0" err="1" smtClean="0"/>
              <a:t>ve</a:t>
            </a:r>
            <a:r>
              <a:rPr lang="tr-TR" sz="2400" dirty="0"/>
              <a:t> </a:t>
            </a:r>
            <a:r>
              <a:rPr lang="en-US" sz="2400" b="1" i="1" dirty="0" err="1" smtClean="0"/>
              <a:t>serbest</a:t>
            </a:r>
            <a:r>
              <a:rPr lang="en-US" sz="2400" b="1" i="1" dirty="0" smtClean="0"/>
              <a:t> </a:t>
            </a:r>
            <a:r>
              <a:rPr lang="en-US" sz="2400" b="1" i="1" dirty="0" err="1"/>
              <a:t>ya</a:t>
            </a:r>
            <a:r>
              <a:rPr lang="en-US" sz="2400" dirty="0" err="1"/>
              <a:t>g</a:t>
            </a:r>
            <a:r>
              <a:rPr lang="en-US" sz="2400" dirty="0"/>
              <a:t> </a:t>
            </a:r>
            <a:r>
              <a:rPr lang="en-US" sz="2400" b="1" i="1" dirty="0" err="1"/>
              <a:t>asitlerine</a:t>
            </a:r>
            <a:r>
              <a:rPr lang="en-US" sz="2400" b="1" i="1" dirty="0"/>
              <a:t>, </a:t>
            </a:r>
            <a:r>
              <a:rPr lang="en-US" sz="2400" b="1" dirty="0" err="1"/>
              <a:t>Fosfolipidler</a:t>
            </a:r>
            <a:r>
              <a:rPr lang="en-US" sz="2400" b="1" dirty="0"/>
              <a:t> </a:t>
            </a:r>
            <a:r>
              <a:rPr lang="en-US" sz="2400" dirty="0"/>
              <a:t>de </a:t>
            </a:r>
            <a:r>
              <a:rPr lang="en-US" sz="2400" b="1" dirty="0" err="1"/>
              <a:t>lipaz</a:t>
            </a:r>
            <a:r>
              <a:rPr lang="en-US" sz="2400" b="1" dirty="0"/>
              <a:t> </a:t>
            </a:r>
            <a:r>
              <a:rPr lang="en-US" sz="2400" dirty="0" err="1"/>
              <a:t>altında</a:t>
            </a:r>
            <a:r>
              <a:rPr lang="en-US" sz="2400" dirty="0"/>
              <a:t> </a:t>
            </a:r>
            <a:r>
              <a:rPr lang="en-US" sz="2400" b="1" i="1" dirty="0" err="1"/>
              <a:t>fosfogliserit</a:t>
            </a:r>
            <a:r>
              <a:rPr lang="en-US" sz="2400" b="1" i="1" dirty="0"/>
              <a:t> </a:t>
            </a:r>
            <a:r>
              <a:rPr lang="en-US" sz="2400" b="1" i="1" dirty="0" err="1" smtClean="0"/>
              <a:t>ve</a:t>
            </a:r>
            <a:r>
              <a:rPr lang="tr-TR" sz="2400" b="1" i="1" dirty="0"/>
              <a:t> </a:t>
            </a:r>
            <a:r>
              <a:rPr lang="en-US" sz="2400" b="1" i="1" dirty="0" err="1" smtClean="0"/>
              <a:t>serbest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ya</a:t>
            </a:r>
            <a:r>
              <a:rPr lang="tr-TR" sz="2400" dirty="0" err="1"/>
              <a:t>ğ</a:t>
            </a:r>
            <a:r>
              <a:rPr lang="en-US" sz="2400" dirty="0" smtClean="0"/>
              <a:t> </a:t>
            </a:r>
            <a:r>
              <a:rPr lang="en-US" sz="2400" b="1" i="1" dirty="0" err="1"/>
              <a:t>asitlerine</a:t>
            </a:r>
            <a:r>
              <a:rPr lang="en-US" sz="2400" b="1" i="1" dirty="0"/>
              <a:t> </a:t>
            </a:r>
            <a:r>
              <a:rPr lang="en-US" sz="2400" dirty="0" err="1"/>
              <a:t>ayrılırlar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8188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04800" y="533399"/>
            <a:ext cx="7772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Ş</a:t>
            </a:r>
            <a:r>
              <a:rPr lang="en-US" sz="2400" dirty="0" err="1" smtClean="0"/>
              <a:t>ilomikronlar</a:t>
            </a:r>
            <a:r>
              <a:rPr lang="en-US" sz="2400" dirty="0" smtClean="0"/>
              <a:t> </a:t>
            </a:r>
            <a:r>
              <a:rPr lang="en-US" sz="2400" dirty="0" err="1"/>
              <a:t>mukoza</a:t>
            </a:r>
            <a:r>
              <a:rPr lang="en-US" sz="2400" dirty="0"/>
              <a:t> </a:t>
            </a:r>
            <a:r>
              <a:rPr lang="en-US" sz="2400" dirty="0" err="1"/>
              <a:t>hücrelerini</a:t>
            </a:r>
            <a:r>
              <a:rPr lang="en-US" sz="2400" dirty="0"/>
              <a:t> </a:t>
            </a:r>
            <a:r>
              <a:rPr lang="en-US" sz="2400" dirty="0" err="1"/>
              <a:t>terk</a:t>
            </a:r>
            <a:r>
              <a:rPr lang="en-US" sz="2400" dirty="0"/>
              <a:t> </a:t>
            </a:r>
            <a:r>
              <a:rPr lang="en-US" sz="2400" dirty="0" err="1"/>
              <a:t>ederek</a:t>
            </a:r>
            <a:r>
              <a:rPr lang="en-US" sz="2400" dirty="0"/>
              <a:t> </a:t>
            </a:r>
            <a:r>
              <a:rPr lang="en-US" sz="2400" dirty="0" err="1"/>
              <a:t>önce</a:t>
            </a:r>
            <a:r>
              <a:rPr lang="en-US" sz="2400" dirty="0"/>
              <a:t> </a:t>
            </a:r>
            <a:r>
              <a:rPr lang="en-US" sz="2400" dirty="0" err="1"/>
              <a:t>doku</a:t>
            </a:r>
            <a:r>
              <a:rPr lang="en-US" sz="2400" dirty="0"/>
              <a:t> </a:t>
            </a:r>
            <a:r>
              <a:rPr lang="en-US" sz="2400" dirty="0" err="1" smtClean="0"/>
              <a:t>aralarına</a:t>
            </a:r>
            <a:r>
              <a:rPr lang="tr-TR" sz="2400" dirty="0"/>
              <a:t> </a:t>
            </a:r>
            <a:r>
              <a:rPr lang="en-US" sz="2400" dirty="0" err="1" smtClean="0"/>
              <a:t>oradan</a:t>
            </a:r>
            <a:r>
              <a:rPr lang="en-US" sz="2400" dirty="0" smtClean="0"/>
              <a:t> </a:t>
            </a:r>
            <a:r>
              <a:rPr lang="en-US" sz="2400" dirty="0"/>
              <a:t>da </a:t>
            </a:r>
            <a:r>
              <a:rPr lang="en-US" sz="2400" dirty="0" err="1"/>
              <a:t>lenf</a:t>
            </a:r>
            <a:r>
              <a:rPr lang="en-US" sz="2400" dirty="0"/>
              <a:t> </a:t>
            </a:r>
            <a:r>
              <a:rPr lang="en-US" sz="2400" dirty="0" err="1"/>
              <a:t>kanalllarına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son </a:t>
            </a:r>
            <a:r>
              <a:rPr lang="en-US" sz="2400" dirty="0" err="1"/>
              <a:t>olarak</a:t>
            </a:r>
            <a:r>
              <a:rPr lang="en-US" sz="2400" dirty="0"/>
              <a:t> da </a:t>
            </a:r>
            <a:r>
              <a:rPr lang="en-US" sz="2400" dirty="0" err="1">
                <a:solidFill>
                  <a:srgbClr val="FF0000"/>
                </a:solidFill>
              </a:rPr>
              <a:t>ductus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thorasicus</a:t>
            </a:r>
            <a:r>
              <a:rPr lang="en-US" sz="2400" dirty="0" err="1"/>
              <a:t>'a</a:t>
            </a:r>
            <a:r>
              <a:rPr lang="en-US" sz="2400" dirty="0"/>
              <a:t> </a:t>
            </a:r>
            <a:r>
              <a:rPr lang="en-US" sz="2400" dirty="0" err="1"/>
              <a:t>geçerler</a:t>
            </a:r>
            <a:r>
              <a:rPr lang="en-US" sz="2400" dirty="0"/>
              <a:t>. </a:t>
            </a:r>
            <a:r>
              <a:rPr lang="en-US" sz="2400" dirty="0" smtClean="0"/>
              <a:t>Bu</a:t>
            </a:r>
            <a:r>
              <a:rPr lang="tr-TR" sz="2400" dirty="0" smtClean="0"/>
              <a:t> ş</a:t>
            </a:r>
            <a:r>
              <a:rPr lang="en-US" sz="2400" dirty="0" err="1" smtClean="0"/>
              <a:t>ekilde</a:t>
            </a:r>
            <a:r>
              <a:rPr lang="en-US" sz="2400" dirty="0" smtClean="0"/>
              <a:t> </a:t>
            </a:r>
            <a:r>
              <a:rPr lang="en-US" sz="2400" dirty="0" err="1"/>
              <a:t>dolasıma</a:t>
            </a:r>
            <a:r>
              <a:rPr lang="en-US" sz="2400" dirty="0"/>
              <a:t> </a:t>
            </a:r>
            <a:r>
              <a:rPr lang="en-US" sz="2400" dirty="0" err="1"/>
              <a:t>dahil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lipidler</a:t>
            </a:r>
            <a:r>
              <a:rPr lang="en-US" sz="2400" dirty="0"/>
              <a:t> </a:t>
            </a:r>
            <a:r>
              <a:rPr lang="en-US" sz="2400" dirty="0" err="1"/>
              <a:t>oradan</a:t>
            </a:r>
            <a:r>
              <a:rPr lang="en-US" sz="2400" dirty="0"/>
              <a:t> da </a:t>
            </a:r>
            <a:r>
              <a:rPr lang="en-US" sz="2400" dirty="0" err="1"/>
              <a:t>adipoz</a:t>
            </a:r>
            <a:r>
              <a:rPr lang="en-US" sz="2400" dirty="0"/>
              <a:t> </a:t>
            </a:r>
            <a:r>
              <a:rPr lang="en-US" sz="2400" dirty="0" err="1"/>
              <a:t>doku</a:t>
            </a:r>
            <a:r>
              <a:rPr lang="en-US" sz="2400" dirty="0"/>
              <a:t>, </a:t>
            </a:r>
            <a:r>
              <a:rPr lang="en-US" sz="2400" dirty="0" err="1"/>
              <a:t>kalp</a:t>
            </a:r>
            <a:r>
              <a:rPr lang="en-US" sz="2400" dirty="0"/>
              <a:t> </a:t>
            </a:r>
            <a:r>
              <a:rPr lang="en-US" sz="2400" dirty="0" err="1" smtClean="0"/>
              <a:t>kası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en-US" sz="2400" dirty="0" err="1" smtClean="0"/>
              <a:t>karaciger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akciger</a:t>
            </a:r>
            <a:r>
              <a:rPr lang="en-US" sz="2400" dirty="0"/>
              <a:t> </a:t>
            </a:r>
            <a:r>
              <a:rPr lang="en-US" sz="2400" dirty="0" err="1"/>
              <a:t>gibi</a:t>
            </a:r>
            <a:r>
              <a:rPr lang="en-US" sz="2400" dirty="0"/>
              <a:t> </a:t>
            </a:r>
            <a:r>
              <a:rPr lang="en-US" sz="2400" dirty="0" err="1"/>
              <a:t>dokulara</a:t>
            </a:r>
            <a:r>
              <a:rPr lang="en-US" sz="2400" dirty="0"/>
              <a:t> </a:t>
            </a:r>
            <a:r>
              <a:rPr lang="en-US" sz="2400" dirty="0" smtClean="0"/>
              <a:t>ta</a:t>
            </a:r>
            <a:r>
              <a:rPr lang="tr-TR" sz="2400" dirty="0" smtClean="0"/>
              <a:t>ş</a:t>
            </a:r>
            <a:r>
              <a:rPr lang="en-US" sz="2400" dirty="0" err="1" smtClean="0"/>
              <a:t>ınırlar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err="1"/>
              <a:t>Lenf</a:t>
            </a:r>
            <a:r>
              <a:rPr lang="en-US" sz="2400" dirty="0"/>
              <a:t> </a:t>
            </a:r>
            <a:r>
              <a:rPr lang="en-US" sz="2400" dirty="0" err="1"/>
              <a:t>yolu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tasınan</a:t>
            </a:r>
            <a:r>
              <a:rPr lang="en-US" sz="2400" dirty="0"/>
              <a:t> </a:t>
            </a:r>
            <a:r>
              <a:rPr lang="en-US" sz="2400" dirty="0" err="1"/>
              <a:t>silomikronların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dolasımına</a:t>
            </a:r>
            <a:r>
              <a:rPr lang="en-US" sz="2400" dirty="0"/>
              <a:t> </a:t>
            </a:r>
            <a:r>
              <a:rPr lang="en-US" sz="2400" dirty="0" err="1"/>
              <a:t>dahil</a:t>
            </a:r>
            <a:r>
              <a:rPr lang="en-US" sz="2400" dirty="0"/>
              <a:t> </a:t>
            </a:r>
            <a:r>
              <a:rPr lang="en-US" sz="2400" dirty="0" err="1" smtClean="0"/>
              <a:t>olmaları</a:t>
            </a:r>
            <a:r>
              <a:rPr lang="tr-TR" sz="2400" dirty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/>
              <a:t>birlikte</a:t>
            </a:r>
            <a:r>
              <a:rPr lang="en-US" sz="2400" dirty="0"/>
              <a:t> </a:t>
            </a:r>
            <a:r>
              <a:rPr lang="en-US" sz="2400" dirty="0" err="1"/>
              <a:t>plazma</a:t>
            </a:r>
            <a:r>
              <a:rPr lang="en-US" sz="2400" dirty="0"/>
              <a:t> </a:t>
            </a:r>
            <a:r>
              <a:rPr lang="en-US" sz="2400" dirty="0" err="1"/>
              <a:t>süt</a:t>
            </a:r>
            <a:r>
              <a:rPr lang="en-US" sz="2400" dirty="0"/>
              <a:t> </a:t>
            </a:r>
            <a:r>
              <a:rPr lang="en-US" sz="2400" dirty="0" err="1"/>
              <a:t>manzarasını</a:t>
            </a:r>
            <a:r>
              <a:rPr lang="en-US" sz="2400" dirty="0"/>
              <a:t> </a:t>
            </a:r>
            <a:r>
              <a:rPr lang="en-US" sz="2400" dirty="0" err="1"/>
              <a:t>alır</a:t>
            </a:r>
            <a:r>
              <a:rPr lang="en-US" sz="2400" dirty="0"/>
              <a:t>. Bu </a:t>
            </a:r>
            <a:r>
              <a:rPr lang="en-US" sz="2400" dirty="0" err="1"/>
              <a:t>olaya</a:t>
            </a:r>
            <a:r>
              <a:rPr lang="en-US" sz="2400" dirty="0"/>
              <a:t> </a:t>
            </a:r>
            <a:r>
              <a:rPr lang="en-US" sz="2400" b="1" i="1" u="sng" dirty="0" err="1"/>
              <a:t>emilim</a:t>
            </a:r>
            <a:r>
              <a:rPr lang="en-US" sz="2400" b="1" i="1" u="sng" dirty="0"/>
              <a:t> </a:t>
            </a:r>
            <a:r>
              <a:rPr lang="en-US" sz="2400" b="1" i="1" u="sng" dirty="0" err="1"/>
              <a:t>hipelipemisi</a:t>
            </a:r>
            <a:r>
              <a:rPr lang="en-US" sz="2400" b="1" i="1" u="sng" dirty="0"/>
              <a:t>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  <a:r>
              <a:rPr lang="tr-TR" sz="2400" dirty="0"/>
              <a:t>B</a:t>
            </a:r>
            <a:r>
              <a:rPr lang="en-US" sz="2400" dirty="0" err="1" smtClean="0"/>
              <a:t>esin</a:t>
            </a:r>
            <a:r>
              <a:rPr lang="en-US" sz="2400" dirty="0" smtClean="0"/>
              <a:t> </a:t>
            </a:r>
            <a:r>
              <a:rPr lang="en-US" sz="2400" dirty="0" err="1"/>
              <a:t>alımından</a:t>
            </a:r>
            <a:r>
              <a:rPr lang="en-US" sz="2400" dirty="0"/>
              <a:t> </a:t>
            </a:r>
            <a:r>
              <a:rPr lang="en-US" sz="2400" dirty="0" err="1"/>
              <a:t>yaklasık</a:t>
            </a:r>
            <a:r>
              <a:rPr lang="en-US" sz="2400" dirty="0"/>
              <a:t> 5-6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emilim</a:t>
            </a:r>
            <a:r>
              <a:rPr lang="en-US" sz="2400" dirty="0"/>
              <a:t> </a:t>
            </a:r>
            <a:r>
              <a:rPr lang="en-US" sz="2400" dirty="0" err="1"/>
              <a:t>hiperlipemisi</a:t>
            </a:r>
            <a:r>
              <a:rPr lang="en-US" sz="2400" dirty="0"/>
              <a:t> en </a:t>
            </a:r>
            <a:r>
              <a:rPr lang="en-US" sz="2400" dirty="0" err="1"/>
              <a:t>üst</a:t>
            </a:r>
            <a:r>
              <a:rPr lang="en-US" sz="2400" dirty="0"/>
              <a:t> </a:t>
            </a:r>
            <a:r>
              <a:rPr lang="en-US" sz="2400" dirty="0" err="1" smtClean="0"/>
              <a:t>düzeye</a:t>
            </a:r>
            <a:r>
              <a:rPr lang="tr-TR" sz="2400" dirty="0"/>
              <a:t> </a:t>
            </a:r>
            <a:r>
              <a:rPr lang="en-US" sz="2400" dirty="0" err="1" smtClean="0"/>
              <a:t>ula</a:t>
            </a:r>
            <a:r>
              <a:rPr lang="tr-TR" sz="2400" dirty="0" smtClean="0"/>
              <a:t>ş</a:t>
            </a:r>
            <a:r>
              <a:rPr lang="en-US" sz="2400" dirty="0" err="1" smtClean="0"/>
              <a:t>ır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err="1"/>
              <a:t>Yavas</a:t>
            </a:r>
            <a:r>
              <a:rPr lang="en-US" sz="2400" dirty="0"/>
              <a:t> </a:t>
            </a:r>
            <a:r>
              <a:rPr lang="en-US" sz="2400" dirty="0" err="1"/>
              <a:t>yavas</a:t>
            </a:r>
            <a:r>
              <a:rPr lang="en-US" sz="2400" dirty="0"/>
              <a:t> </a:t>
            </a:r>
            <a:r>
              <a:rPr lang="en-US" sz="2400" dirty="0" err="1"/>
              <a:t>azalarak</a:t>
            </a:r>
            <a:r>
              <a:rPr lang="en-US" sz="2400" dirty="0"/>
              <a:t> </a:t>
            </a:r>
            <a:r>
              <a:rPr lang="en-US" sz="2400" dirty="0" err="1"/>
              <a:t>yaklasık</a:t>
            </a:r>
            <a:r>
              <a:rPr lang="en-US" sz="2400" dirty="0"/>
              <a:t> 10-12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plazma</a:t>
            </a:r>
            <a:r>
              <a:rPr lang="en-US" sz="2400" dirty="0"/>
              <a:t> </a:t>
            </a:r>
            <a:r>
              <a:rPr lang="en-US" sz="2400" dirty="0" err="1"/>
              <a:t>berraklasır</a:t>
            </a:r>
            <a:r>
              <a:rPr lang="en-US" sz="2400" dirty="0"/>
              <a:t> </a:t>
            </a:r>
            <a:r>
              <a:rPr lang="en-US" sz="2400" dirty="0" err="1" smtClean="0"/>
              <a:t>ve</a:t>
            </a:r>
            <a:r>
              <a:rPr lang="tr-TR" sz="2400" dirty="0"/>
              <a:t> </a:t>
            </a:r>
            <a:r>
              <a:rPr lang="en-US" sz="2400" dirty="0" err="1" smtClean="0"/>
              <a:t>eski</a:t>
            </a:r>
            <a:r>
              <a:rPr lang="en-US" sz="2400" dirty="0" smtClean="0"/>
              <a:t> </a:t>
            </a:r>
            <a:r>
              <a:rPr lang="en-US" sz="2400" dirty="0" err="1"/>
              <a:t>haline</a:t>
            </a:r>
            <a:r>
              <a:rPr lang="en-US" sz="2400" dirty="0"/>
              <a:t> </a:t>
            </a:r>
            <a:r>
              <a:rPr lang="en-US" sz="2400" dirty="0" err="1"/>
              <a:t>döner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3107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394</TotalTime>
  <Words>1921</Words>
  <Application>Microsoft Office PowerPoint</Application>
  <PresentationFormat>Ekran Gösterisi (4:3)</PresentationFormat>
  <Paragraphs>167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0" baseType="lpstr">
      <vt:lpstr>Arial</vt:lpstr>
      <vt:lpstr>Calibri</vt:lpstr>
      <vt:lpstr>Cambria</vt:lpstr>
      <vt:lpstr>Bitişiklik</vt:lpstr>
      <vt:lpstr>LİPİD METABOLİZMASI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-=[By NeC]=-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LİPİD METABOLİZMASI</dc:title>
  <dc:creator>Gorkem</dc:creator>
  <cp:lastModifiedBy>Tevhide</cp:lastModifiedBy>
  <cp:revision>42</cp:revision>
  <dcterms:created xsi:type="dcterms:W3CDTF">2014-04-20T16:49:08Z</dcterms:created>
  <dcterms:modified xsi:type="dcterms:W3CDTF">2018-07-31T13:25:07Z</dcterms:modified>
</cp:coreProperties>
</file>