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4129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828625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1098806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2432378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3074377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260225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1803710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430497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3092943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68931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96425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İnşaat – </a:t>
            </a:r>
            <a:r>
              <a:rPr lang="tr-TR" sz="2100" dirty="0" err="1">
                <a:latin typeface="Arial" panose="020B0604020202020204" pitchFamily="34" charset="0"/>
                <a:cs typeface="Arial" panose="020B0604020202020204" pitchFamily="34" charset="0"/>
              </a:rPr>
              <a:t>GSYH’nın</a:t>
            </a:r>
            <a:r>
              <a:rPr lang="tr-TR" sz="2100" dirty="0">
                <a:latin typeface="Arial" panose="020B0604020202020204" pitchFamily="34" charset="0"/>
                <a:cs typeface="Arial" panose="020B0604020202020204" pitchFamily="34" charset="0"/>
              </a:rPr>
              <a:t> % …..</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Gayrimenkul – </a:t>
            </a:r>
            <a:r>
              <a:rPr lang="tr-TR" sz="2100" dirty="0" err="1">
                <a:latin typeface="Arial" panose="020B0604020202020204" pitchFamily="34" charset="0"/>
                <a:cs typeface="Arial" panose="020B0604020202020204" pitchFamily="34" charset="0"/>
              </a:rPr>
              <a:t>GSYH’nın</a:t>
            </a:r>
            <a:r>
              <a:rPr lang="tr-TR" sz="2100" dirty="0">
                <a:latin typeface="Arial" panose="020B0604020202020204" pitchFamily="34" charset="0"/>
                <a:cs typeface="Arial" panose="020B0604020202020204" pitchFamily="34" charset="0"/>
              </a:rPr>
              <a:t> % …..</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Hizmet: Barınma, Kiralama ve Kira Getirisi – </a:t>
            </a:r>
            <a:r>
              <a:rPr lang="tr-TR" sz="2100" dirty="0" err="1">
                <a:latin typeface="Arial" panose="020B0604020202020204" pitchFamily="34" charset="0"/>
                <a:cs typeface="Arial" panose="020B0604020202020204" pitchFamily="34" charset="0"/>
              </a:rPr>
              <a:t>GSYH’nın</a:t>
            </a:r>
            <a:r>
              <a:rPr lang="tr-TR" sz="2100" dirty="0">
                <a:latin typeface="Arial" panose="020B0604020202020204" pitchFamily="34" charset="0"/>
                <a:cs typeface="Arial" panose="020B0604020202020204" pitchFamily="34" charset="0"/>
              </a:rPr>
              <a:t> +/- %20</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Sektörlerin gerçek ekonomik performansı ve makro ekonomik göstergelerin yorumlanması </a:t>
            </a:r>
            <a:r>
              <a:rPr lang="tr-TR" sz="2100" b="1" dirty="0">
                <a:solidFill>
                  <a:srgbClr val="C00000"/>
                </a:solidFill>
                <a:latin typeface="Arial" panose="020B0604020202020204" pitchFamily="34" charset="0"/>
                <a:cs typeface="Arial" panose="020B0604020202020204" pitchFamily="34" charset="0"/>
              </a:rPr>
              <a:t>– TARTIŞMA</a:t>
            </a:r>
          </a:p>
          <a:p>
            <a:pPr marL="0" indent="0" algn="just">
              <a:lnSpc>
                <a:spcPct val="100000"/>
              </a:lnSpc>
              <a:spcBef>
                <a:spcPts val="225"/>
              </a:spcBef>
              <a:buClr>
                <a:srgbClr val="160093"/>
              </a:buClr>
              <a:buFont typeface="Courier New" panose="02070309020205020404" pitchFamily="49" charset="0"/>
              <a:buChar char="o"/>
            </a:pPr>
            <a:r>
              <a:rPr lang="tr-TR" sz="2100" b="1" dirty="0">
                <a:solidFill>
                  <a:srgbClr val="C00000"/>
                </a:solidFill>
                <a:latin typeface="Arial" panose="020B0604020202020204" pitchFamily="34" charset="0"/>
                <a:cs typeface="Arial" panose="020B0604020202020204" pitchFamily="34" charset="0"/>
              </a:rPr>
              <a:t> Gayrimenkul yatırımları ile </a:t>
            </a:r>
            <a:r>
              <a:rPr lang="tr-TR" sz="2100" b="1" dirty="0" err="1">
                <a:solidFill>
                  <a:srgbClr val="C00000"/>
                </a:solidFill>
                <a:latin typeface="Arial" panose="020B0604020202020204" pitchFamily="34" charset="0"/>
                <a:cs typeface="Arial" panose="020B0604020202020204" pitchFamily="34" charset="0"/>
              </a:rPr>
              <a:t>hanehalkı</a:t>
            </a:r>
            <a:r>
              <a:rPr lang="tr-TR" sz="2100" b="1" dirty="0">
                <a:solidFill>
                  <a:srgbClr val="C00000"/>
                </a:solidFill>
                <a:latin typeface="Arial" panose="020B0604020202020204" pitchFamily="34" charset="0"/>
                <a:cs typeface="Arial" panose="020B0604020202020204" pitchFamily="34" charset="0"/>
              </a:rPr>
              <a:t> borçluluk ve tasarruf ilişkisi</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6892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Hiçbir iki taşınmaz aynı değildir - tam ürün farklılaşması &amp; heterojen yapı </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Taşınmazlar birbirlerinin yakın mevki, belki de mükemmel ve benzerdirler – belirli ölçüde fiyat farkı söz konusudur.</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Fiyat farklılıkları son derece büyük ve genel olarak öngörülebilir durumdadır.</a:t>
            </a:r>
          </a:p>
          <a:p>
            <a:pPr marL="0" indent="0" algn="just">
              <a:lnSpc>
                <a:spcPct val="100000"/>
              </a:lnSpc>
              <a:spcBef>
                <a:spcPts val="225"/>
              </a:spcBef>
              <a:buClr>
                <a:srgbClr val="160093"/>
              </a:buClr>
              <a:buFont typeface="Courier New" panose="02070309020205020404" pitchFamily="49" charset="0"/>
              <a:buChar char="o"/>
            </a:pPr>
            <a:r>
              <a:rPr lang="tr-TR" sz="2100" dirty="0">
                <a:latin typeface="Arial" panose="020B0604020202020204" pitchFamily="34" charset="0"/>
                <a:cs typeface="Arial" panose="020B0604020202020204" pitchFamily="34" charset="0"/>
              </a:rPr>
              <a:t> Fiyat farklılıkları zaman içinde sabit kalma eğiliminde: yerel düzeylerde bağımsız döngüsel hareketler söz konusu değildir.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45039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9" name="İçerik Yer Tutucusu 2"/>
          <p:cNvSpPr>
            <a:spLocks noGrp="1"/>
          </p:cNvSpPr>
          <p:nvPr>
            <p:ph idx="1"/>
          </p:nvPr>
        </p:nvSpPr>
        <p:spPr>
          <a:xfrm>
            <a:off x="652347" y="1825025"/>
            <a:ext cx="7843954" cy="3462807"/>
          </a:xfrm>
        </p:spPr>
        <p:txBody>
          <a:bodyPr anchor="t">
            <a:noAutofit/>
          </a:bodyPr>
          <a:lstStyle/>
          <a:p>
            <a:pPr marL="0" marR="49054" lvl="1" algn="just">
              <a:spcBef>
                <a:spcPts val="450"/>
              </a:spcBef>
              <a:spcAft>
                <a:spcPts val="0"/>
              </a:spcAft>
              <a:buClr>
                <a:srgbClr val="160093"/>
              </a:buClr>
              <a:buSzPts val="2800"/>
              <a:buFont typeface="Courier New" panose="02070309020205020404" pitchFamily="49" charset="0"/>
              <a:buChar char="o"/>
              <a:tabLst>
                <a:tab pos="688181" algn="l"/>
              </a:tabLst>
            </a:pPr>
            <a:r>
              <a:rPr lang="tr-TR" sz="2100" dirty="0">
                <a:latin typeface="Arial" panose="020B0604020202020204" pitchFamily="34" charset="0"/>
                <a:cs typeface="Arial" panose="020B0604020202020204" pitchFamily="34" charset="0"/>
              </a:rPr>
              <a:t> </a:t>
            </a:r>
            <a:r>
              <a:rPr lang="tr-TR" sz="1800" dirty="0">
                <a:latin typeface="Arial" panose="020B0604020202020204" pitchFamily="34" charset="0"/>
                <a:cs typeface="Arial" panose="020B0604020202020204" pitchFamily="34" charset="0"/>
              </a:rPr>
              <a:t>Konut fiyatları hem birimin karakteristik özelliklerini, hem de </a:t>
            </a:r>
            <a:r>
              <a:rPr lang="tr-TR" sz="1800" dirty="0" err="1">
                <a:latin typeface="Arial" panose="020B0604020202020204" pitchFamily="34" charset="0"/>
                <a:cs typeface="Arial" panose="020B0604020202020204" pitchFamily="34" charset="0"/>
              </a:rPr>
              <a:t>lokasyonun</a:t>
            </a:r>
            <a:r>
              <a:rPr lang="tr-TR" sz="1800" dirty="0">
                <a:latin typeface="Arial" panose="020B0604020202020204" pitchFamily="34" charset="0"/>
                <a:cs typeface="Arial" panose="020B0604020202020204" pitchFamily="34" charset="0"/>
              </a:rPr>
              <a:t> özniteliklerini yansıtır.</a:t>
            </a:r>
          </a:p>
          <a:p>
            <a:pPr marL="0" marR="49054" lvl="1" algn="just">
              <a:spcBef>
                <a:spcPts val="450"/>
              </a:spcBef>
              <a:spcAft>
                <a:spcPts val="0"/>
              </a:spcAft>
              <a:buClr>
                <a:srgbClr val="160093"/>
              </a:buClr>
              <a:buSzPts val="2800"/>
              <a:buFont typeface="Courier New" panose="02070309020205020404" pitchFamily="49" charset="0"/>
              <a:buChar char="o"/>
              <a:tabLst>
                <a:tab pos="688181" algn="l"/>
              </a:tabLst>
            </a:pPr>
            <a:r>
              <a:rPr lang="tr-TR" sz="1800" dirty="0">
                <a:latin typeface="Arial" panose="020B0604020202020204" pitchFamily="34" charset="0"/>
                <a:cs typeface="Arial" panose="020B0604020202020204" pitchFamily="34" charset="0"/>
              </a:rPr>
              <a:t>Fiyatlar; her türlü kentsel arazi kullanımı ile birlikte gelişmeyi getirir.</a:t>
            </a:r>
          </a:p>
          <a:p>
            <a:pPr marL="0" marR="49054" lvl="1" algn="just">
              <a:spcBef>
                <a:spcPts val="450"/>
              </a:spcBef>
              <a:spcAft>
                <a:spcPts val="0"/>
              </a:spcAft>
              <a:buClr>
                <a:srgbClr val="160093"/>
              </a:buClr>
              <a:buSzPts val="2800"/>
              <a:buFont typeface="Courier New" panose="02070309020205020404" pitchFamily="49" charset="0"/>
              <a:buChar char="o"/>
              <a:tabLst>
                <a:tab pos="688181" algn="l"/>
              </a:tabLst>
            </a:pPr>
            <a:r>
              <a:rPr lang="tr-TR" sz="1800" dirty="0">
                <a:latin typeface="Arial" panose="020B0604020202020204" pitchFamily="34" charset="0"/>
                <a:cs typeface="Arial" panose="020B0604020202020204" pitchFamily="34" charset="0"/>
              </a:rPr>
              <a:t> Gelişme; bina satış fiyat ile sermaye maliyetleri (inşaat) arasındaki kalıntı değeri maksimize etmeye olanak verir. Bu kalıntı «arsa değeri» olur. Gelişme, arsa değerini maksimize eder. </a:t>
            </a:r>
          </a:p>
          <a:p>
            <a:pPr marL="0" marR="49054" lvl="1" algn="just">
              <a:spcBef>
                <a:spcPts val="450"/>
              </a:spcBef>
              <a:spcAft>
                <a:spcPts val="0"/>
              </a:spcAft>
              <a:buClr>
                <a:srgbClr val="160093"/>
              </a:buClr>
              <a:buSzPts val="2800"/>
              <a:buFont typeface="Courier New" panose="02070309020205020404" pitchFamily="49" charset="0"/>
              <a:buChar char="o"/>
              <a:tabLst>
                <a:tab pos="688181" algn="l"/>
              </a:tabLst>
            </a:pPr>
            <a:r>
              <a:rPr lang="tr-TR" sz="1800" dirty="0">
                <a:latin typeface="Arial" panose="020B0604020202020204" pitchFamily="34" charset="0"/>
                <a:cs typeface="Arial" panose="020B0604020202020204" pitchFamily="34" charset="0"/>
              </a:rPr>
              <a:t> Arazi geliştirme; doğal bir reel opsiyondur: bir gelir akışını gerçekleştirmek için yüksek sermaye masrafları yap veya aynı şeyi daha sonra yapmak için bekle?</a:t>
            </a:r>
          </a:p>
          <a:p>
            <a:pPr marL="0" marR="49054" lvl="1" algn="just">
              <a:spcBef>
                <a:spcPts val="450"/>
              </a:spcBef>
              <a:spcAft>
                <a:spcPts val="0"/>
              </a:spcAft>
              <a:buClr>
                <a:srgbClr val="160093"/>
              </a:buClr>
              <a:buSzPts val="2800"/>
              <a:buFont typeface="Courier New" panose="02070309020205020404" pitchFamily="49" charset="0"/>
              <a:buChar char="o"/>
              <a:tabLst>
                <a:tab pos="688181" algn="l"/>
              </a:tabLst>
            </a:pPr>
            <a:r>
              <a:rPr lang="tr-TR" sz="1800" dirty="0">
                <a:latin typeface="Arial" panose="020B0604020202020204" pitchFamily="34" charset="0"/>
                <a:cs typeface="Arial" panose="020B0604020202020204" pitchFamily="34" charset="0"/>
              </a:rPr>
              <a:t> Gayrimenkul yatırımının getirisi: BD </a:t>
            </a:r>
            <a:r>
              <a:rPr lang="tr-TR" sz="1800" baseline="-25000" dirty="0">
                <a:latin typeface="Arial" panose="020B0604020202020204" pitchFamily="34" charset="0"/>
                <a:cs typeface="Arial" panose="020B0604020202020204" pitchFamily="34" charset="0"/>
              </a:rPr>
              <a:t>Kira</a:t>
            </a:r>
            <a:r>
              <a:rPr lang="tr-TR" sz="1800" dirty="0">
                <a:latin typeface="Arial" panose="020B0604020202020204" pitchFamily="34" charset="0"/>
                <a:cs typeface="Arial" panose="020B0604020202020204" pitchFamily="34" charset="0"/>
              </a:rPr>
              <a:t> + BD </a:t>
            </a:r>
            <a:r>
              <a:rPr lang="tr-TR" sz="1800" baseline="-25000" dirty="0">
                <a:latin typeface="Arial" panose="020B0604020202020204" pitchFamily="34" charset="0"/>
                <a:cs typeface="Arial" panose="020B0604020202020204" pitchFamily="34" charset="0"/>
              </a:rPr>
              <a:t>Gayrimenkul Değer Artışı</a:t>
            </a:r>
            <a:endParaRPr lang="en-GB" sz="1800" baseline="-25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145220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0"/>
              </a:spcBef>
              <a:spcAft>
                <a:spcPts val="0"/>
              </a:spcAft>
              <a:buClr>
                <a:srgbClr val="160093"/>
              </a:buClr>
              <a:buFont typeface="Courier New" panose="02070309020205020404" pitchFamily="49" charset="0"/>
              <a:buChar char="o"/>
            </a:pPr>
            <a:r>
              <a:rPr lang="tr-TR" sz="2000" dirty="0" err="1" smtClean="0">
                <a:latin typeface="Arial" panose="020B0604020202020204" pitchFamily="34" charset="0"/>
                <a:ea typeface="Times New Roman" panose="02020603050405020304" pitchFamily="18" charset="0"/>
                <a:cs typeface="Arial" panose="020B0604020202020204" pitchFamily="34" charset="0"/>
              </a:rPr>
              <a:t>Hanehalkının</a:t>
            </a:r>
            <a:r>
              <a:rPr lang="tr-TR" sz="2000" dirty="0" smtClean="0">
                <a:latin typeface="Arial" panose="020B0604020202020204" pitchFamily="34" charset="0"/>
                <a:ea typeface="Times New Roman" panose="02020603050405020304" pitchFamily="18" charset="0"/>
                <a:cs typeface="Arial" panose="020B0604020202020204" pitchFamily="34" charset="0"/>
              </a:rPr>
              <a:t> </a:t>
            </a:r>
            <a:r>
              <a:rPr lang="tr-TR" sz="2000" dirty="0">
                <a:latin typeface="Arial" panose="020B0604020202020204" pitchFamily="34" charset="0"/>
                <a:ea typeface="Times New Roman" panose="02020603050405020304" pitchFamily="18" charset="0"/>
                <a:cs typeface="Arial" panose="020B0604020202020204" pitchFamily="34" charset="0"/>
              </a:rPr>
              <a:t>serveti içinde gayrimenkulün yüksek pay alması</a:t>
            </a:r>
          </a:p>
          <a:p>
            <a:pPr algn="just">
              <a:spcBef>
                <a:spcPts val="0"/>
              </a:spcBef>
              <a:spcAft>
                <a:spcPts val="0"/>
              </a:spcAft>
              <a:buClr>
                <a:srgbClr val="160093"/>
              </a:buClr>
              <a:buFont typeface="Courier New" panose="02070309020205020404" pitchFamily="49" charset="0"/>
              <a:buChar char="o"/>
            </a:pPr>
            <a:r>
              <a:rPr lang="tr-TR" sz="2000" dirty="0" err="1" smtClean="0">
                <a:latin typeface="Arial" panose="020B0604020202020204" pitchFamily="34" charset="0"/>
                <a:ea typeface="Times New Roman" panose="02020603050405020304" pitchFamily="18" charset="0"/>
                <a:cs typeface="Arial" panose="020B0604020202020204" pitchFamily="34" charset="0"/>
              </a:rPr>
              <a:t>Hanehalkının</a:t>
            </a:r>
            <a:r>
              <a:rPr lang="tr-TR" sz="2000" dirty="0" smtClean="0">
                <a:latin typeface="Arial" panose="020B0604020202020204" pitchFamily="34" charset="0"/>
                <a:ea typeface="Times New Roman" panose="02020603050405020304" pitchFamily="18" charset="0"/>
                <a:cs typeface="Arial" panose="020B0604020202020204" pitchFamily="34" charset="0"/>
              </a:rPr>
              <a:t> </a:t>
            </a:r>
            <a:r>
              <a:rPr lang="tr-TR" sz="2000" dirty="0">
                <a:latin typeface="Arial" panose="020B0604020202020204" pitchFamily="34" charset="0"/>
                <a:ea typeface="Times New Roman" panose="02020603050405020304" pitchFamily="18" charset="0"/>
                <a:cs typeface="Arial" panose="020B0604020202020204" pitchFamily="34" charset="0"/>
              </a:rPr>
              <a:t>harcamaları içinde konut giderlerinin yüksek pay alması</a:t>
            </a:r>
          </a:p>
          <a:p>
            <a:pPr algn="just">
              <a:spcBef>
                <a:spcPts val="0"/>
              </a:spcBef>
              <a:spcAft>
                <a:spcPts val="0"/>
              </a:spcAft>
              <a:buClr>
                <a:srgbClr val="160093"/>
              </a:buClr>
              <a:buFont typeface="Courier New" panose="02070309020205020404" pitchFamily="49" charset="0"/>
              <a:buChar char="o"/>
            </a:pPr>
            <a:r>
              <a:rPr lang="tr-TR" sz="2000" dirty="0" err="1" smtClean="0">
                <a:latin typeface="Arial" panose="020B0604020202020204" pitchFamily="34" charset="0"/>
                <a:ea typeface="Times New Roman" panose="02020603050405020304" pitchFamily="18" charset="0"/>
                <a:cs typeface="Arial" panose="020B0604020202020204" pitchFamily="34" charset="0"/>
              </a:rPr>
              <a:t>Hanehalkı</a:t>
            </a:r>
            <a:r>
              <a:rPr lang="tr-TR" sz="2000" dirty="0" smtClean="0">
                <a:latin typeface="Arial" panose="020B0604020202020204" pitchFamily="34" charset="0"/>
                <a:ea typeface="Times New Roman" panose="02020603050405020304" pitchFamily="18" charset="0"/>
                <a:cs typeface="Arial" panose="020B0604020202020204" pitchFamily="34" charset="0"/>
              </a:rPr>
              <a:t> </a:t>
            </a:r>
            <a:r>
              <a:rPr lang="tr-TR" sz="2000" dirty="0">
                <a:latin typeface="Arial" panose="020B0604020202020204" pitchFamily="34" charset="0"/>
                <a:ea typeface="Times New Roman" panose="02020603050405020304" pitchFamily="18" charset="0"/>
                <a:cs typeface="Arial" panose="020B0604020202020204" pitchFamily="34" charset="0"/>
              </a:rPr>
              <a:t>tüketim harcamasının yıllara göre harcama kalemleri bazında dağılımının incelenmesi neticesinde, özellikle konut, kira, gıda ve ulaştırma harcamalarının harcama kalemleri içinde önemli bir yer teşkil ettiği ve harcamaların yarısından fazlasını oluşturduğu tespit edilmiştir. </a:t>
            </a:r>
          </a:p>
          <a:p>
            <a:pPr algn="just">
              <a:spcBef>
                <a:spcPts val="0"/>
              </a:spcBef>
              <a:spcAft>
                <a:spcPts val="0"/>
              </a:spcAft>
              <a:buClr>
                <a:srgbClr val="160093"/>
              </a:buClr>
              <a:buFont typeface="Courier New" panose="02070309020205020404" pitchFamily="49" charset="0"/>
              <a:buChar char="o"/>
            </a:pPr>
            <a:r>
              <a:rPr lang="tr-TR" sz="2000" dirty="0">
                <a:latin typeface="Arial" panose="020B0604020202020204" pitchFamily="34" charset="0"/>
                <a:ea typeface="Times New Roman" panose="02020603050405020304" pitchFamily="18" charset="0"/>
                <a:cs typeface="Arial" panose="020B0604020202020204" pitchFamily="34" charset="0"/>
              </a:rPr>
              <a:t>Zaman içinde konut ve kira harcamaları ile gıda harcamalarında düşüş meydana gelmekte iken, ulaştırma harcamalarında artışın meydana gelmesi, konut ediniminde şehir merkezinden uzaklaşılmaya gidilmesinin bir göstergesi olarak değerlendirilmelidir. </a:t>
            </a:r>
            <a:endParaRPr lang="tr-TR" dirty="0">
              <a:latin typeface="Arial" panose="020B0604020202020204" pitchFamily="34" charset="0"/>
              <a:ea typeface="Times New Roman" panose="02020603050405020304" pitchFamily="18"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79562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graphicFrame>
        <p:nvGraphicFramePr>
          <p:cNvPr id="11" name="Tablo 10"/>
          <p:cNvGraphicFramePr>
            <a:graphicFrameLocks noGrp="1"/>
          </p:cNvGraphicFramePr>
          <p:nvPr>
            <p:extLst/>
          </p:nvPr>
        </p:nvGraphicFramePr>
        <p:xfrm>
          <a:off x="782856" y="2143126"/>
          <a:ext cx="7609626" cy="2815712"/>
        </p:xfrm>
        <a:graphic>
          <a:graphicData uri="http://schemas.openxmlformats.org/drawingml/2006/table">
            <a:tbl>
              <a:tblPr firstRow="1" firstCol="1" bandRow="1">
                <a:tableStyleId>{073A0DAA-6AF3-43AB-8588-CEC1D06C72B9}</a:tableStyleId>
              </a:tblPr>
              <a:tblGrid>
                <a:gridCol w="1550063">
                  <a:extLst>
                    <a:ext uri="{9D8B030D-6E8A-4147-A177-3AD203B41FA5}">
                      <a16:colId xmlns="" xmlns:a16="http://schemas.microsoft.com/office/drawing/2014/main" val="20000"/>
                    </a:ext>
                  </a:extLst>
                </a:gridCol>
                <a:gridCol w="416457">
                  <a:extLst>
                    <a:ext uri="{9D8B030D-6E8A-4147-A177-3AD203B41FA5}">
                      <a16:colId xmlns="" xmlns:a16="http://schemas.microsoft.com/office/drawing/2014/main" val="20001"/>
                    </a:ext>
                  </a:extLst>
                </a:gridCol>
                <a:gridCol w="453324">
                  <a:extLst>
                    <a:ext uri="{9D8B030D-6E8A-4147-A177-3AD203B41FA5}">
                      <a16:colId xmlns="" xmlns:a16="http://schemas.microsoft.com/office/drawing/2014/main" val="20002"/>
                    </a:ext>
                  </a:extLst>
                </a:gridCol>
                <a:gridCol w="453324">
                  <a:extLst>
                    <a:ext uri="{9D8B030D-6E8A-4147-A177-3AD203B41FA5}">
                      <a16:colId xmlns="" xmlns:a16="http://schemas.microsoft.com/office/drawing/2014/main" val="20003"/>
                    </a:ext>
                  </a:extLst>
                </a:gridCol>
                <a:gridCol w="456166">
                  <a:extLst>
                    <a:ext uri="{9D8B030D-6E8A-4147-A177-3AD203B41FA5}">
                      <a16:colId xmlns="" xmlns:a16="http://schemas.microsoft.com/office/drawing/2014/main" val="20004"/>
                    </a:ext>
                  </a:extLst>
                </a:gridCol>
                <a:gridCol w="456166">
                  <a:extLst>
                    <a:ext uri="{9D8B030D-6E8A-4147-A177-3AD203B41FA5}">
                      <a16:colId xmlns="" xmlns:a16="http://schemas.microsoft.com/office/drawing/2014/main" val="20005"/>
                    </a:ext>
                  </a:extLst>
                </a:gridCol>
                <a:gridCol w="456166">
                  <a:extLst>
                    <a:ext uri="{9D8B030D-6E8A-4147-A177-3AD203B41FA5}">
                      <a16:colId xmlns="" xmlns:a16="http://schemas.microsoft.com/office/drawing/2014/main" val="20006"/>
                    </a:ext>
                  </a:extLst>
                </a:gridCol>
                <a:gridCol w="456166">
                  <a:extLst>
                    <a:ext uri="{9D8B030D-6E8A-4147-A177-3AD203B41FA5}">
                      <a16:colId xmlns="" xmlns:a16="http://schemas.microsoft.com/office/drawing/2014/main" val="20007"/>
                    </a:ext>
                  </a:extLst>
                </a:gridCol>
                <a:gridCol w="416376">
                  <a:extLst>
                    <a:ext uri="{9D8B030D-6E8A-4147-A177-3AD203B41FA5}">
                      <a16:colId xmlns="" xmlns:a16="http://schemas.microsoft.com/office/drawing/2014/main" val="20008"/>
                    </a:ext>
                  </a:extLst>
                </a:gridCol>
                <a:gridCol w="419219">
                  <a:extLst>
                    <a:ext uri="{9D8B030D-6E8A-4147-A177-3AD203B41FA5}">
                      <a16:colId xmlns="" xmlns:a16="http://schemas.microsoft.com/office/drawing/2014/main" val="20009"/>
                    </a:ext>
                  </a:extLst>
                </a:gridCol>
                <a:gridCol w="419219">
                  <a:extLst>
                    <a:ext uri="{9D8B030D-6E8A-4147-A177-3AD203B41FA5}">
                      <a16:colId xmlns="" xmlns:a16="http://schemas.microsoft.com/office/drawing/2014/main" val="20010"/>
                    </a:ext>
                  </a:extLst>
                </a:gridCol>
                <a:gridCol w="419219">
                  <a:extLst>
                    <a:ext uri="{9D8B030D-6E8A-4147-A177-3AD203B41FA5}">
                      <a16:colId xmlns="" xmlns:a16="http://schemas.microsoft.com/office/drawing/2014/main" val="20011"/>
                    </a:ext>
                  </a:extLst>
                </a:gridCol>
                <a:gridCol w="419219">
                  <a:extLst>
                    <a:ext uri="{9D8B030D-6E8A-4147-A177-3AD203B41FA5}">
                      <a16:colId xmlns="" xmlns:a16="http://schemas.microsoft.com/office/drawing/2014/main" val="20012"/>
                    </a:ext>
                  </a:extLst>
                </a:gridCol>
                <a:gridCol w="413534">
                  <a:extLst>
                    <a:ext uri="{9D8B030D-6E8A-4147-A177-3AD203B41FA5}">
                      <a16:colId xmlns="" xmlns:a16="http://schemas.microsoft.com/office/drawing/2014/main" val="20013"/>
                    </a:ext>
                  </a:extLst>
                </a:gridCol>
                <a:gridCol w="405008">
                  <a:extLst>
                    <a:ext uri="{9D8B030D-6E8A-4147-A177-3AD203B41FA5}">
                      <a16:colId xmlns="" xmlns:a16="http://schemas.microsoft.com/office/drawing/2014/main" val="20014"/>
                    </a:ext>
                  </a:extLst>
                </a:gridCol>
              </a:tblGrid>
              <a:tr h="218447">
                <a:tc rowSpan="2">
                  <a:txBody>
                    <a:bodyPr/>
                    <a:lstStyle/>
                    <a:p>
                      <a:pPr algn="ctr">
                        <a:lnSpc>
                          <a:spcPct val="115000"/>
                        </a:lnSpc>
                        <a:spcAft>
                          <a:spcPts val="0"/>
                        </a:spcAft>
                      </a:pPr>
                      <a:r>
                        <a:rPr lang="tr-TR" sz="1100" dirty="0">
                          <a:effectLst/>
                          <a:latin typeface="Arial" panose="020B0604020202020204" pitchFamily="34" charset="0"/>
                          <a:cs typeface="Arial" panose="020B0604020202020204" pitchFamily="34" charset="0"/>
                        </a:rPr>
                        <a:t>Harcama Türleri</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gridSpan="14">
                  <a:txBody>
                    <a:bodyPr/>
                    <a:lstStyle/>
                    <a:p>
                      <a:pPr algn="ctr">
                        <a:lnSpc>
                          <a:spcPct val="115000"/>
                        </a:lnSpc>
                        <a:spcAft>
                          <a:spcPts val="0"/>
                        </a:spcAft>
                      </a:pPr>
                      <a:r>
                        <a:rPr lang="tr-TR" sz="1200" dirty="0" err="1">
                          <a:effectLst/>
                          <a:latin typeface="Arial" panose="020B0604020202020204" pitchFamily="34" charset="0"/>
                          <a:cs typeface="Arial" panose="020B0604020202020204" pitchFamily="34" charset="0"/>
                        </a:rPr>
                        <a:t>Hanehalkı</a:t>
                      </a:r>
                      <a:r>
                        <a:rPr lang="tr-TR" sz="1200" dirty="0">
                          <a:effectLst/>
                          <a:latin typeface="Arial" panose="020B0604020202020204" pitchFamily="34" charset="0"/>
                          <a:cs typeface="Arial" panose="020B0604020202020204" pitchFamily="34" charset="0"/>
                        </a:rPr>
                        <a:t> Tüketim Harcamasının Dağılımı (%)</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 xmlns:a16="http://schemas.microsoft.com/office/drawing/2014/main" val="10000"/>
                  </a:ext>
                </a:extLst>
              </a:tr>
              <a:tr h="163835">
                <a:tc vMerge="1">
                  <a:txBody>
                    <a:bodyPr/>
                    <a:lstStyle/>
                    <a:p>
                      <a:endParaRPr lang="en-GB"/>
                    </a:p>
                  </a:txBody>
                  <a:tcP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2002</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a:effectLst/>
                          <a:latin typeface="Arial" panose="020B0604020202020204" pitchFamily="34" charset="0"/>
                          <a:cs typeface="Arial" panose="020B0604020202020204" pitchFamily="34" charset="0"/>
                        </a:rPr>
                        <a:t>2003</a:t>
                      </a:r>
                      <a:endParaRPr lang="en-GB" sz="15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2004</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2005</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2006</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2007</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2008</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2009</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2010</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2011</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2012</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2013</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2014</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900" dirty="0">
                          <a:effectLst/>
                          <a:latin typeface="Arial" panose="020B0604020202020204" pitchFamily="34" charset="0"/>
                          <a:cs typeface="Arial" panose="020B0604020202020204" pitchFamily="34" charset="0"/>
                        </a:rPr>
                        <a:t>2015</a:t>
                      </a:r>
                      <a:endParaRPr lang="en-GB" sz="15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1"/>
                  </a:ext>
                </a:extLst>
              </a:tr>
              <a:tr h="237517">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Toplam</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100</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100</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100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2"/>
                  </a:ext>
                </a:extLst>
              </a:tr>
              <a:tr h="207762">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Gıda ve alkolsüz içecekler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26,7</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27,5</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26,4</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24,9</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160093"/>
                          </a:solidFill>
                          <a:effectLst/>
                          <a:latin typeface="Arial" panose="020B0604020202020204" pitchFamily="34" charset="0"/>
                          <a:cs typeface="Arial" panose="020B0604020202020204" pitchFamily="34" charset="0"/>
                        </a:rPr>
                        <a:t>24,8</a:t>
                      </a:r>
                      <a:endParaRPr lang="en-GB" sz="1500" b="1">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23,6</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22,6</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23,0</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21,9</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20,7</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160093"/>
                          </a:solidFill>
                          <a:effectLst/>
                          <a:latin typeface="Arial" panose="020B0604020202020204" pitchFamily="34" charset="0"/>
                          <a:cs typeface="Arial" panose="020B0604020202020204" pitchFamily="34" charset="0"/>
                        </a:rPr>
                        <a:t>19,6</a:t>
                      </a:r>
                      <a:endParaRPr lang="en-GB" sz="1500" b="1">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19,9</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19,7</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20,2</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3"/>
                  </a:ext>
                </a:extLst>
              </a:tr>
              <a:tr h="143356">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Alkollü içecek, sigara ve tütün</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3,8</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4"/>
                  </a:ext>
                </a:extLst>
              </a:tr>
              <a:tr h="236033">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Giyim ve ayakkabı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5,9</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5,1</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5"/>
                  </a:ext>
                </a:extLst>
              </a:tr>
              <a:tr h="241079">
                <a:tc>
                  <a:txBody>
                    <a:bodyPr/>
                    <a:lstStyle/>
                    <a:p>
                      <a:pPr>
                        <a:lnSpc>
                          <a:spcPct val="115000"/>
                        </a:lnSpc>
                        <a:spcAft>
                          <a:spcPts val="0"/>
                        </a:spcAft>
                      </a:pPr>
                      <a:r>
                        <a:rPr lang="tr-TR" sz="800">
                          <a:effectLst/>
                          <a:latin typeface="Arial" panose="020B0604020202020204" pitchFamily="34" charset="0"/>
                          <a:cs typeface="Arial" panose="020B0604020202020204" pitchFamily="34" charset="0"/>
                        </a:rPr>
                        <a:t>Konut ve kira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27,3</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28,3</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27,0</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25,9</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C00000"/>
                          </a:solidFill>
                          <a:effectLst/>
                          <a:latin typeface="Arial" panose="020B0604020202020204" pitchFamily="34" charset="0"/>
                          <a:cs typeface="Arial" panose="020B0604020202020204" pitchFamily="34" charset="0"/>
                        </a:rPr>
                        <a:t>27,2</a:t>
                      </a:r>
                      <a:endParaRPr lang="en-GB" sz="1500" b="1" dirty="0">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C00000"/>
                          </a:solidFill>
                          <a:effectLst/>
                          <a:latin typeface="Arial" panose="020B0604020202020204" pitchFamily="34" charset="0"/>
                          <a:cs typeface="Arial" panose="020B0604020202020204" pitchFamily="34" charset="0"/>
                        </a:rPr>
                        <a:t>28,9</a:t>
                      </a:r>
                      <a:endParaRPr lang="en-GB" sz="1500" b="1" dirty="0">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C00000"/>
                          </a:solidFill>
                          <a:effectLst/>
                          <a:latin typeface="Arial" panose="020B0604020202020204" pitchFamily="34" charset="0"/>
                          <a:cs typeface="Arial" panose="020B0604020202020204" pitchFamily="34" charset="0"/>
                        </a:rPr>
                        <a:t>29,1</a:t>
                      </a:r>
                      <a:endParaRPr lang="en-GB" sz="1500" b="1" dirty="0">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28,2</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27,1</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25,8</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25,8</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25,0</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C00000"/>
                          </a:solidFill>
                          <a:effectLst/>
                          <a:latin typeface="Arial" panose="020B0604020202020204" pitchFamily="34" charset="0"/>
                          <a:cs typeface="Arial" panose="020B0604020202020204" pitchFamily="34" charset="0"/>
                        </a:rPr>
                        <a:t>24,8</a:t>
                      </a:r>
                      <a:endParaRPr lang="en-GB" sz="1500" b="1">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C00000"/>
                          </a:solidFill>
                          <a:effectLst/>
                          <a:latin typeface="Arial" panose="020B0604020202020204" pitchFamily="34" charset="0"/>
                          <a:cs typeface="Arial" panose="020B0604020202020204" pitchFamily="34" charset="0"/>
                        </a:rPr>
                        <a:t>26,0</a:t>
                      </a:r>
                      <a:endParaRPr lang="en-GB" sz="1500" b="1" dirty="0">
                        <a:solidFill>
                          <a:srgbClr val="C0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6"/>
                  </a:ext>
                </a:extLst>
              </a:tr>
              <a:tr h="249315">
                <a:tc>
                  <a:txBody>
                    <a:bodyPr/>
                    <a:lstStyle/>
                    <a:p>
                      <a:pPr>
                        <a:lnSpc>
                          <a:spcPct val="100000"/>
                        </a:lnSpc>
                        <a:spcBef>
                          <a:spcPts val="200"/>
                        </a:spcBef>
                        <a:spcAft>
                          <a:spcPts val="200"/>
                        </a:spcAft>
                      </a:pPr>
                      <a:r>
                        <a:rPr lang="tr-TR" sz="800" dirty="0">
                          <a:effectLst/>
                          <a:latin typeface="Arial" panose="020B0604020202020204" pitchFamily="34" charset="0"/>
                          <a:cs typeface="Arial" panose="020B0604020202020204" pitchFamily="34" charset="0"/>
                        </a:rPr>
                        <a:t>Mobilya, ev aletleri ve ev bakım hizmetleri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7,3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5,7</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6,6</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6,8</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5,8</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6,2</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6,3</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6,7</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6,6</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6,8</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7"/>
                  </a:ext>
                </a:extLst>
              </a:tr>
              <a:tr h="143356">
                <a:tc>
                  <a:txBody>
                    <a:bodyPr/>
                    <a:lstStyle/>
                    <a:p>
                      <a:pPr>
                        <a:lnSpc>
                          <a:spcPct val="115000"/>
                        </a:lnSpc>
                        <a:spcAft>
                          <a:spcPts val="0"/>
                        </a:spcAft>
                      </a:pPr>
                      <a:r>
                        <a:rPr lang="tr-TR" sz="800">
                          <a:effectLst/>
                          <a:latin typeface="Arial" panose="020B0604020202020204" pitchFamily="34" charset="0"/>
                          <a:cs typeface="Arial" panose="020B0604020202020204" pitchFamily="34" charset="0"/>
                        </a:rPr>
                        <a:t>Sağlık</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2,1</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1,8</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8"/>
                  </a:ext>
                </a:extLst>
              </a:tr>
              <a:tr h="208802">
                <a:tc>
                  <a:txBody>
                    <a:bodyPr/>
                    <a:lstStyle/>
                    <a:p>
                      <a:pPr>
                        <a:lnSpc>
                          <a:spcPct val="115000"/>
                        </a:lnSpc>
                        <a:spcAft>
                          <a:spcPts val="0"/>
                        </a:spcAft>
                      </a:pPr>
                      <a:r>
                        <a:rPr lang="tr-TR" sz="800">
                          <a:effectLst/>
                          <a:latin typeface="Arial" panose="020B0604020202020204" pitchFamily="34" charset="0"/>
                          <a:cs typeface="Arial" panose="020B0604020202020204" pitchFamily="34" charset="0"/>
                        </a:rPr>
                        <a:t>Ulaştırma  </a:t>
                      </a:r>
                      <a:endParaRPr lang="en-GB" sz="12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8,7</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160093"/>
                          </a:solidFill>
                          <a:effectLst/>
                          <a:latin typeface="Arial" panose="020B0604020202020204" pitchFamily="34" charset="0"/>
                          <a:cs typeface="Arial" panose="020B0604020202020204" pitchFamily="34" charset="0"/>
                        </a:rPr>
                        <a:t>9,8</a:t>
                      </a:r>
                      <a:endParaRPr lang="en-GB" sz="1500" b="1">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9,5</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12,6</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160093"/>
                          </a:solidFill>
                          <a:effectLst/>
                          <a:latin typeface="Arial" panose="020B0604020202020204" pitchFamily="34" charset="0"/>
                          <a:cs typeface="Arial" panose="020B0604020202020204" pitchFamily="34" charset="0"/>
                        </a:rPr>
                        <a:t>13,1</a:t>
                      </a:r>
                      <a:endParaRPr lang="en-GB" sz="1500" b="1">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11,1</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160093"/>
                          </a:solidFill>
                          <a:effectLst/>
                          <a:latin typeface="Arial" panose="020B0604020202020204" pitchFamily="34" charset="0"/>
                          <a:cs typeface="Arial" panose="020B0604020202020204" pitchFamily="34" charset="0"/>
                        </a:rPr>
                        <a:t>14,1</a:t>
                      </a:r>
                      <a:endParaRPr lang="en-GB" sz="1500" b="1">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13,6</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15,1</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17,2</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17,2</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17,4</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17,8</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160093"/>
                          </a:solidFill>
                          <a:effectLst/>
                          <a:latin typeface="Arial" panose="020B0604020202020204" pitchFamily="34" charset="0"/>
                          <a:cs typeface="Arial" panose="020B0604020202020204" pitchFamily="34" charset="0"/>
                        </a:rPr>
                        <a:t>17,0</a:t>
                      </a:r>
                      <a:endParaRPr lang="en-GB" sz="1500" b="1" dirty="0">
                        <a:solidFill>
                          <a:srgbClr val="160093"/>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09"/>
                  </a:ext>
                </a:extLst>
              </a:tr>
              <a:tr h="191141">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Haberleşme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4,5</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4,3</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FF0000"/>
                          </a:solidFill>
                          <a:effectLst/>
                          <a:latin typeface="Arial" panose="020B0604020202020204" pitchFamily="34" charset="0"/>
                          <a:cs typeface="Arial" panose="020B0604020202020204" pitchFamily="34" charset="0"/>
                        </a:rPr>
                        <a:t>4,5</a:t>
                      </a:r>
                      <a:endParaRPr lang="en-GB" sz="15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4,3</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FF0000"/>
                          </a:solidFill>
                          <a:effectLst/>
                          <a:latin typeface="Arial" panose="020B0604020202020204" pitchFamily="34" charset="0"/>
                          <a:cs typeface="Arial" panose="020B0604020202020204" pitchFamily="34" charset="0"/>
                        </a:rPr>
                        <a:t>4,2</a:t>
                      </a:r>
                      <a:endParaRPr lang="en-GB" sz="15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4,5</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4,4</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4,2</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FF0000"/>
                          </a:solidFill>
                          <a:effectLst/>
                          <a:latin typeface="Arial" panose="020B0604020202020204" pitchFamily="34" charset="0"/>
                          <a:cs typeface="Arial" panose="020B0604020202020204" pitchFamily="34" charset="0"/>
                        </a:rPr>
                        <a:t>4,1</a:t>
                      </a:r>
                      <a:endParaRPr lang="en-GB" sz="15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4,0</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a:solidFill>
                            <a:srgbClr val="FF0000"/>
                          </a:solidFill>
                          <a:effectLst/>
                          <a:latin typeface="Arial" panose="020B0604020202020204" pitchFamily="34" charset="0"/>
                          <a:cs typeface="Arial" panose="020B0604020202020204" pitchFamily="34" charset="0"/>
                        </a:rPr>
                        <a:t>3,9</a:t>
                      </a:r>
                      <a:endParaRPr lang="en-GB" sz="1500" b="1">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4,0</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3,7</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1100" b="1" dirty="0">
                          <a:solidFill>
                            <a:srgbClr val="FF0000"/>
                          </a:solidFill>
                          <a:effectLst/>
                          <a:latin typeface="Arial" panose="020B0604020202020204" pitchFamily="34" charset="0"/>
                          <a:cs typeface="Arial" panose="020B0604020202020204" pitchFamily="34" charset="0"/>
                        </a:rPr>
                        <a:t>3,7</a:t>
                      </a:r>
                      <a:endParaRPr lang="en-GB" sz="15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10"/>
                  </a:ext>
                </a:extLst>
              </a:tr>
              <a:tr h="143356">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Eğlence ve kültür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2,6</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2,8</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2,7</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3,2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3,1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3,0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11"/>
                  </a:ext>
                </a:extLst>
              </a:tr>
              <a:tr h="143356">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Eğitim hizmetleri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1,9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2,3</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2,2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12"/>
                  </a:ext>
                </a:extLst>
              </a:tr>
              <a:tr h="143356">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Lokanta ve oteller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5,7</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5,8</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5,9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6,4</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13"/>
                  </a:ext>
                </a:extLst>
              </a:tr>
              <a:tr h="143356">
                <a:tc>
                  <a:txBody>
                    <a:bodyPr/>
                    <a:lstStyle/>
                    <a:p>
                      <a:pPr>
                        <a:lnSpc>
                          <a:spcPct val="115000"/>
                        </a:lnSpc>
                        <a:spcAft>
                          <a:spcPts val="0"/>
                        </a:spcAft>
                      </a:pPr>
                      <a:r>
                        <a:rPr lang="tr-TR" sz="800" dirty="0">
                          <a:effectLst/>
                          <a:latin typeface="Arial" panose="020B0604020202020204" pitchFamily="34" charset="0"/>
                          <a:cs typeface="Arial" panose="020B0604020202020204" pitchFamily="34" charset="0"/>
                        </a:rPr>
                        <a:t>Çeşitli mal ve hizmetler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4,6</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3,5</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3,9</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4,2</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4,1</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a:effectLst/>
                          <a:latin typeface="Arial" panose="020B0604020202020204" pitchFamily="34" charset="0"/>
                          <a:cs typeface="Arial" panose="020B0604020202020204" pitchFamily="34" charset="0"/>
                        </a:rPr>
                        <a:t>4,0</a:t>
                      </a:r>
                      <a:endParaRPr lang="en-GB" sz="110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3,7</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4,3</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4,2</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4,3</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4,3</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tc>
                  <a:txBody>
                    <a:bodyPr/>
                    <a:lstStyle/>
                    <a:p>
                      <a:pPr algn="ctr">
                        <a:lnSpc>
                          <a:spcPct val="115000"/>
                        </a:lnSpc>
                        <a:spcAft>
                          <a:spcPts val="0"/>
                        </a:spcAft>
                      </a:pPr>
                      <a:r>
                        <a:rPr lang="tr-TR" sz="800" dirty="0">
                          <a:effectLst/>
                          <a:latin typeface="Arial" panose="020B0604020202020204" pitchFamily="34" charset="0"/>
                          <a:cs typeface="Arial" panose="020B0604020202020204" pitchFamily="34" charset="0"/>
                        </a:rPr>
                        <a:t>4,3</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nchor="ctr"/>
                </a:tc>
                <a:extLst>
                  <a:ext uri="{0D108BD9-81ED-4DB2-BD59-A6C34878D82A}">
                    <a16:rowId xmlns="" xmlns:a16="http://schemas.microsoft.com/office/drawing/2014/main" val="10014"/>
                  </a:ext>
                </a:extLst>
              </a:tr>
            </a:tbl>
          </a:graphicData>
        </a:graphic>
      </p:graphicFrame>
      <p:sp>
        <p:nvSpPr>
          <p:cNvPr id="2" name="Dikdörtgen 1"/>
          <p:cNvSpPr/>
          <p:nvPr/>
        </p:nvSpPr>
        <p:spPr>
          <a:xfrm>
            <a:off x="782857" y="1789309"/>
            <a:ext cx="6158363" cy="300082"/>
          </a:xfrm>
          <a:prstGeom prst="rect">
            <a:avLst/>
          </a:prstGeom>
        </p:spPr>
        <p:txBody>
          <a:bodyPr wrap="square">
            <a:spAutoFit/>
          </a:bodyPr>
          <a:lstStyle/>
          <a:p>
            <a:r>
              <a:rPr lang="tr-TR" sz="1350" b="1" dirty="0">
                <a:latin typeface="Arial" panose="020B0604020202020204" pitchFamily="34" charset="0"/>
                <a:ea typeface="Times New Roman" panose="02020603050405020304" pitchFamily="18" charset="0"/>
                <a:cs typeface="Arial" panose="020B0604020202020204" pitchFamily="34" charset="0"/>
              </a:rPr>
              <a:t>Türkiye’de </a:t>
            </a:r>
            <a:r>
              <a:rPr lang="tr-TR" sz="1350" b="1" dirty="0" err="1">
                <a:latin typeface="Arial" panose="020B0604020202020204" pitchFamily="34" charset="0"/>
                <a:ea typeface="Times New Roman" panose="02020603050405020304" pitchFamily="18" charset="0"/>
                <a:cs typeface="Arial" panose="020B0604020202020204" pitchFamily="34" charset="0"/>
              </a:rPr>
              <a:t>Hanehalkı</a:t>
            </a:r>
            <a:r>
              <a:rPr lang="tr-TR" sz="1350" b="1" dirty="0">
                <a:latin typeface="Arial" panose="020B0604020202020204" pitchFamily="34" charset="0"/>
                <a:ea typeface="Times New Roman" panose="02020603050405020304" pitchFamily="18" charset="0"/>
                <a:cs typeface="Arial" panose="020B0604020202020204" pitchFamily="34" charset="0"/>
              </a:rPr>
              <a:t> Tüketim Harcamalarının Dağılımı (TÜİK)</a:t>
            </a:r>
            <a:r>
              <a:rPr lang="tr-TR" sz="100" b="1" dirty="0">
                <a:latin typeface="Arial" panose="020B0604020202020204" pitchFamily="34" charset="0"/>
                <a:ea typeface="Times New Roman" panose="02020603050405020304" pitchFamily="18" charset="0"/>
                <a:cs typeface="Arial" panose="020B0604020202020204" pitchFamily="34" charset="0"/>
              </a:rPr>
              <a:t> </a:t>
            </a:r>
            <a:endParaRPr lang="en-GB" sz="100" b="1"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04037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
        <p:nvSpPr>
          <p:cNvPr id="2" name="Dikdörtgen 1"/>
          <p:cNvSpPr/>
          <p:nvPr/>
        </p:nvSpPr>
        <p:spPr>
          <a:xfrm>
            <a:off x="713198" y="1772164"/>
            <a:ext cx="4572000" cy="507831"/>
          </a:xfrm>
          <a:prstGeom prst="rect">
            <a:avLst/>
          </a:prstGeom>
        </p:spPr>
        <p:txBody>
          <a:bodyPr>
            <a:spAutoFit/>
          </a:bodyPr>
          <a:lstStyle/>
          <a:p>
            <a:pPr algn="just"/>
            <a:r>
              <a:rPr lang="tr-TR" sz="1350" b="1" dirty="0">
                <a:latin typeface="Arial" panose="020B0604020202020204" pitchFamily="34" charset="0"/>
                <a:cs typeface="Arial" panose="020B0604020202020204" pitchFamily="34" charset="0"/>
              </a:rPr>
              <a:t>Yıllara göre kentte toplam </a:t>
            </a:r>
            <a:r>
              <a:rPr lang="tr-TR" sz="1350" b="1" dirty="0" err="1">
                <a:latin typeface="Arial" panose="020B0604020202020204" pitchFamily="34" charset="0"/>
                <a:cs typeface="Arial" panose="020B0604020202020204" pitchFamily="34" charset="0"/>
              </a:rPr>
              <a:t>hanehalkı</a:t>
            </a:r>
            <a:r>
              <a:rPr lang="tr-TR" sz="1350" b="1" dirty="0">
                <a:latin typeface="Arial" panose="020B0604020202020204" pitchFamily="34" charset="0"/>
                <a:cs typeface="Arial" panose="020B0604020202020204" pitchFamily="34" charset="0"/>
              </a:rPr>
              <a:t> tüketim harcaması içinde konutun payı </a:t>
            </a:r>
          </a:p>
        </p:txBody>
      </p:sp>
      <p:graphicFrame>
        <p:nvGraphicFramePr>
          <p:cNvPr id="15" name="9 Tablo"/>
          <p:cNvGraphicFramePr>
            <a:graphicFrameLocks noGrp="1"/>
          </p:cNvGraphicFramePr>
          <p:nvPr>
            <p:extLst/>
          </p:nvPr>
        </p:nvGraphicFramePr>
        <p:xfrm>
          <a:off x="1925378" y="2256912"/>
          <a:ext cx="3529831" cy="2995338"/>
        </p:xfrm>
        <a:graphic>
          <a:graphicData uri="http://schemas.openxmlformats.org/drawingml/2006/table">
            <a:tbl>
              <a:tblPr>
                <a:tableStyleId>{5940675A-B579-460E-94D1-54222C63F5DA}</a:tableStyleId>
              </a:tblPr>
              <a:tblGrid>
                <a:gridCol w="1216685">
                  <a:extLst>
                    <a:ext uri="{9D8B030D-6E8A-4147-A177-3AD203B41FA5}">
                      <a16:colId xmlns="" xmlns:a16="http://schemas.microsoft.com/office/drawing/2014/main" val="20000"/>
                    </a:ext>
                  </a:extLst>
                </a:gridCol>
                <a:gridCol w="1305878">
                  <a:extLst>
                    <a:ext uri="{9D8B030D-6E8A-4147-A177-3AD203B41FA5}">
                      <a16:colId xmlns="" xmlns:a16="http://schemas.microsoft.com/office/drawing/2014/main" val="20001"/>
                    </a:ext>
                  </a:extLst>
                </a:gridCol>
                <a:gridCol w="1007268">
                  <a:extLst>
                    <a:ext uri="{9D8B030D-6E8A-4147-A177-3AD203B41FA5}">
                      <a16:colId xmlns="" xmlns:a16="http://schemas.microsoft.com/office/drawing/2014/main" val="20002"/>
                    </a:ext>
                  </a:extLst>
                </a:gridCol>
              </a:tblGrid>
              <a:tr h="347943">
                <a:tc>
                  <a:txBody>
                    <a:bodyPr/>
                    <a:lstStyle/>
                    <a:p>
                      <a:pPr algn="ctr" fontAlgn="b"/>
                      <a:r>
                        <a:rPr lang="tr-TR" sz="1100" u="none" strike="noStrike" dirty="0" smtClean="0">
                          <a:latin typeface="Arial" panose="020B0604020202020204" pitchFamily="34" charset="0"/>
                          <a:cs typeface="Arial" panose="020B0604020202020204" pitchFamily="34" charset="0"/>
                        </a:rPr>
                        <a:t>Gelir – Tüketim Anket Yılı</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en-US" sz="1100" u="none" strike="noStrike" dirty="0" err="1">
                          <a:latin typeface="Arial" panose="020B0604020202020204" pitchFamily="34" charset="0"/>
                          <a:cs typeface="Arial" panose="020B0604020202020204" pitchFamily="34" charset="0"/>
                        </a:rPr>
                        <a:t>Hanehalkı</a:t>
                      </a:r>
                      <a:r>
                        <a:rPr lang="en-US" sz="1100" u="none" strike="noStrike" dirty="0">
                          <a:latin typeface="Arial" panose="020B0604020202020204" pitchFamily="34" charset="0"/>
                          <a:cs typeface="Arial" panose="020B0604020202020204" pitchFamily="34" charset="0"/>
                        </a:rPr>
                        <a:t> </a:t>
                      </a:r>
                      <a:r>
                        <a:rPr lang="en-US" sz="1100" u="none" strike="noStrike" dirty="0" err="1" smtClean="0">
                          <a:latin typeface="Arial" panose="020B0604020202020204" pitchFamily="34" charset="0"/>
                          <a:cs typeface="Arial" panose="020B0604020202020204" pitchFamily="34" charset="0"/>
                        </a:rPr>
                        <a:t>sayısı</a:t>
                      </a:r>
                      <a:endParaRPr lang="en-US"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en-US" sz="1100" u="none" strike="noStrike" dirty="0" err="1">
                          <a:latin typeface="Arial" panose="020B0604020202020204" pitchFamily="34" charset="0"/>
                          <a:cs typeface="Arial" panose="020B0604020202020204" pitchFamily="34" charset="0"/>
                        </a:rPr>
                        <a:t>Konut</a:t>
                      </a:r>
                      <a:r>
                        <a:rPr lang="en-US" sz="1100" u="none" strike="noStrike" dirty="0">
                          <a:latin typeface="Arial" panose="020B0604020202020204" pitchFamily="34" charset="0"/>
                          <a:cs typeface="Arial" panose="020B0604020202020204" pitchFamily="34" charset="0"/>
                        </a:rPr>
                        <a:t> </a:t>
                      </a:r>
                      <a:r>
                        <a:rPr lang="en-US" sz="1100" u="none" strike="noStrike" dirty="0" err="1">
                          <a:latin typeface="Arial" panose="020B0604020202020204" pitchFamily="34" charset="0"/>
                          <a:cs typeface="Arial" panose="020B0604020202020204" pitchFamily="34" charset="0"/>
                        </a:rPr>
                        <a:t>ve</a:t>
                      </a:r>
                      <a:r>
                        <a:rPr lang="en-US" sz="1100" u="none" strike="noStrike" dirty="0">
                          <a:latin typeface="Arial" panose="020B0604020202020204" pitchFamily="34" charset="0"/>
                          <a:cs typeface="Arial" panose="020B0604020202020204" pitchFamily="34" charset="0"/>
                        </a:rPr>
                        <a:t> </a:t>
                      </a:r>
                      <a:r>
                        <a:rPr lang="en-US" sz="1100" u="none" strike="noStrike" dirty="0" err="1" smtClean="0">
                          <a:latin typeface="Arial" panose="020B0604020202020204" pitchFamily="34" charset="0"/>
                          <a:cs typeface="Arial" panose="020B0604020202020204" pitchFamily="34" charset="0"/>
                        </a:rPr>
                        <a:t>kira</a:t>
                      </a:r>
                      <a:endParaRPr lang="en-US" sz="1100" b="1"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0"/>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2002</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10 093 330</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29,2</a:t>
                      </a:r>
                      <a:endParaRPr lang="tr-TR" sz="1100" b="0" i="0" u="none" strike="noStrike">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1"/>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2003</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  10 686 864</a:t>
                      </a:r>
                      <a:endParaRPr lang="tr-TR" sz="1100" b="0"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30,2</a:t>
                      </a:r>
                      <a:endParaRPr lang="tr-TR" sz="1100" b="0" i="0" u="none" strike="noStrike">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2"/>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2004</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10 928 455</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29,1</a:t>
                      </a:r>
                      <a:endParaRPr lang="tr-TR" sz="1100" b="0" i="0" u="none" strike="noStrike">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3"/>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2005</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11 308 321</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28,1</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4"/>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2006</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11 398 002</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29,2</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5"/>
                  </a:ext>
                </a:extLst>
              </a:tr>
              <a:tr h="176493">
                <a:tc>
                  <a:txBody>
                    <a:bodyPr/>
                    <a:lstStyle/>
                    <a:p>
                      <a:pPr algn="ctr" fontAlgn="ctr"/>
                      <a:r>
                        <a:rPr lang="tr-TR" sz="1100" u="none" strike="noStrike" dirty="0" smtClean="0">
                          <a:latin typeface="Arial" panose="020B0604020202020204" pitchFamily="34" charset="0"/>
                          <a:cs typeface="Arial" panose="020B0604020202020204" pitchFamily="34" charset="0"/>
                        </a:rPr>
                        <a:t>2007</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12 471 556</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30,9</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6"/>
                  </a:ext>
                </a:extLst>
              </a:tr>
              <a:tr h="176493">
                <a:tc>
                  <a:txBody>
                    <a:bodyPr/>
                    <a:lstStyle/>
                    <a:p>
                      <a:pPr algn="ctr" fontAlgn="ctr"/>
                      <a:r>
                        <a:rPr lang="tr-TR" sz="1100" u="none" strike="noStrike">
                          <a:latin typeface="Arial" panose="020B0604020202020204" pitchFamily="34" charset="0"/>
                          <a:cs typeface="Arial" panose="020B0604020202020204" pitchFamily="34" charset="0"/>
                        </a:rPr>
                        <a:t>2008</a:t>
                      </a:r>
                      <a:endParaRPr lang="tr-TR" sz="1100" b="1"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12 600 847</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30,8</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7"/>
                  </a:ext>
                </a:extLst>
              </a:tr>
              <a:tr h="176493">
                <a:tc>
                  <a:txBody>
                    <a:bodyPr/>
                    <a:lstStyle/>
                    <a:p>
                      <a:pPr algn="ctr" fontAlgn="ctr"/>
                      <a:r>
                        <a:rPr lang="tr-TR" sz="1100" u="none" strike="noStrike">
                          <a:latin typeface="Arial" panose="020B0604020202020204" pitchFamily="34" charset="0"/>
                          <a:cs typeface="Arial" panose="020B0604020202020204" pitchFamily="34" charset="0"/>
                        </a:rPr>
                        <a:t>2009</a:t>
                      </a:r>
                      <a:endParaRPr lang="tr-TR" sz="1100" b="1"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13 150 414</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30,2</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8"/>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2010</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13 197 321</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28,6</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09"/>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2011</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  13 544 009</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26,9</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0"/>
                  </a:ext>
                </a:extLst>
              </a:tr>
              <a:tr h="176493">
                <a:tc>
                  <a:txBody>
                    <a:bodyPr/>
                    <a:lstStyle/>
                    <a:p>
                      <a:pPr algn="ctr" fontAlgn="ctr"/>
                      <a:r>
                        <a:rPr lang="tr-TR" sz="1100" u="none" strike="noStrike">
                          <a:latin typeface="Arial" panose="020B0604020202020204" pitchFamily="34" charset="0"/>
                          <a:cs typeface="Arial" panose="020B0604020202020204" pitchFamily="34" charset="0"/>
                        </a:rPr>
                        <a:t>2012</a:t>
                      </a:r>
                      <a:endParaRPr lang="tr-TR" sz="1100" b="1"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  13 898 459</a:t>
                      </a:r>
                      <a:endParaRPr lang="tr-TR" sz="1100" b="0"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26,5</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1"/>
                  </a:ext>
                </a:extLst>
              </a:tr>
              <a:tr h="176493">
                <a:tc>
                  <a:txBody>
                    <a:bodyPr/>
                    <a:lstStyle/>
                    <a:p>
                      <a:pPr algn="ctr" fontAlgn="ctr"/>
                      <a:r>
                        <a:rPr lang="tr-TR" sz="1100" u="none" strike="noStrike" dirty="0">
                          <a:latin typeface="Arial" panose="020B0604020202020204" pitchFamily="34" charset="0"/>
                          <a:cs typeface="Arial" panose="020B0604020202020204" pitchFamily="34" charset="0"/>
                        </a:rPr>
                        <a:t>2013</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a:latin typeface="Arial" panose="020B0604020202020204" pitchFamily="34" charset="0"/>
                          <a:cs typeface="Arial" panose="020B0604020202020204" pitchFamily="34" charset="0"/>
                        </a:rPr>
                        <a:t>  14 393 881</a:t>
                      </a:r>
                      <a:endParaRPr lang="tr-TR" sz="1100" b="0" i="0" u="none" strike="noStrike">
                        <a:latin typeface="Arial" panose="020B0604020202020204" pitchFamily="34" charset="0"/>
                        <a:cs typeface="Arial" panose="020B0604020202020204" pitchFamily="34" charset="0"/>
                      </a:endParaRPr>
                    </a:p>
                  </a:txBody>
                  <a:tcPr marL="5043" marR="5043" marT="5043" marB="0" anchor="ctr"/>
                </a:tc>
                <a:tc>
                  <a:txBody>
                    <a:bodyPr/>
                    <a:lstStyle/>
                    <a:p>
                      <a:pPr algn="ctr" fontAlgn="ctr"/>
                      <a:r>
                        <a:rPr lang="tr-TR" sz="1100" u="none" strike="noStrike" dirty="0">
                          <a:latin typeface="Arial" panose="020B0604020202020204" pitchFamily="34" charset="0"/>
                          <a:cs typeface="Arial" panose="020B0604020202020204" pitchFamily="34" charset="0"/>
                        </a:rPr>
                        <a:t>25,7</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2"/>
                  </a:ext>
                </a:extLst>
              </a:tr>
              <a:tr h="176493">
                <a:tc>
                  <a:txBody>
                    <a:bodyPr/>
                    <a:lstStyle/>
                    <a:p>
                      <a:pPr algn="ctr" fontAlgn="b"/>
                      <a:r>
                        <a:rPr lang="tr-TR" sz="1100" u="none" strike="noStrike" dirty="0" smtClean="0">
                          <a:latin typeface="Arial" panose="020B0604020202020204" pitchFamily="34" charset="0"/>
                          <a:cs typeface="Arial" panose="020B0604020202020204" pitchFamily="34" charset="0"/>
                        </a:rPr>
                        <a:t> 2014</a:t>
                      </a:r>
                      <a:r>
                        <a:rPr lang="tr-TR" sz="1100" u="none" strike="noStrike" dirty="0">
                          <a:latin typeface="Arial" panose="020B0604020202020204" pitchFamily="34" charset="0"/>
                          <a:cs typeface="Arial" panose="020B0604020202020204" pitchFamily="34" charset="0"/>
                        </a:rPr>
                        <a:t> </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tr-TR" sz="1100" u="none" strike="noStrike" dirty="0">
                          <a:latin typeface="Arial" panose="020B0604020202020204" pitchFamily="34" charset="0"/>
                          <a:cs typeface="Arial" panose="020B0604020202020204" pitchFamily="34" charset="0"/>
                        </a:rPr>
                        <a:t> </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tr-TR" sz="1100" u="none" strike="noStrike" dirty="0" smtClean="0">
                          <a:latin typeface="Arial" panose="020B0604020202020204" pitchFamily="34" charset="0"/>
                          <a:cs typeface="Arial" panose="020B0604020202020204" pitchFamily="34" charset="0"/>
                        </a:rPr>
                        <a:t> 24,8</a:t>
                      </a:r>
                      <a:r>
                        <a:rPr lang="tr-TR" sz="1100" u="none" strike="noStrike" dirty="0">
                          <a:latin typeface="Arial" panose="020B0604020202020204" pitchFamily="34" charset="0"/>
                          <a:cs typeface="Arial" panose="020B0604020202020204" pitchFamily="34" charset="0"/>
                        </a:rPr>
                        <a:t> </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3"/>
                  </a:ext>
                </a:extLst>
              </a:tr>
              <a:tr h="176493">
                <a:tc>
                  <a:txBody>
                    <a:bodyPr/>
                    <a:lstStyle/>
                    <a:p>
                      <a:pPr algn="ctr" fontAlgn="b"/>
                      <a:r>
                        <a:rPr lang="tr-TR" sz="1100" u="none" strike="noStrike" dirty="0" smtClean="0">
                          <a:latin typeface="Arial" panose="020B0604020202020204" pitchFamily="34" charset="0"/>
                          <a:cs typeface="Arial" panose="020B0604020202020204" pitchFamily="34" charset="0"/>
                        </a:rPr>
                        <a:t>2015</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tr-TR" sz="1100" u="none" strike="noStrike" dirty="0" smtClean="0">
                          <a:latin typeface="Arial" panose="020B0604020202020204" pitchFamily="34" charset="0"/>
                          <a:cs typeface="Arial" panose="020B0604020202020204" pitchFamily="34" charset="0"/>
                        </a:rPr>
                        <a:t>26,0</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4"/>
                  </a:ext>
                </a:extLst>
              </a:tr>
              <a:tr h="176493">
                <a:tc>
                  <a:txBody>
                    <a:bodyPr/>
                    <a:lstStyle/>
                    <a:p>
                      <a:pPr algn="ctr" fontAlgn="b"/>
                      <a:r>
                        <a:rPr lang="tr-TR" sz="1100" u="none" strike="noStrike" dirty="0" smtClean="0">
                          <a:latin typeface="Arial" panose="020B0604020202020204" pitchFamily="34" charset="0"/>
                          <a:cs typeface="Arial" panose="020B0604020202020204" pitchFamily="34" charset="0"/>
                        </a:rPr>
                        <a:t>2016</a:t>
                      </a:r>
                      <a:endParaRPr lang="tr-TR" sz="1100" b="1"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endParaRPr lang="tr-TR" sz="1100" b="0" i="0" u="none" strike="noStrike" dirty="0">
                        <a:latin typeface="Arial" panose="020B0604020202020204" pitchFamily="34" charset="0"/>
                        <a:cs typeface="Arial" panose="020B0604020202020204" pitchFamily="34" charset="0"/>
                      </a:endParaRPr>
                    </a:p>
                  </a:txBody>
                  <a:tcPr marL="5043" marR="5043" marT="5043" marB="0" anchor="ctr"/>
                </a:tc>
                <a:tc>
                  <a:txBody>
                    <a:bodyPr/>
                    <a:lstStyle/>
                    <a:p>
                      <a:pPr algn="ctr" fontAlgn="b"/>
                      <a:r>
                        <a:rPr lang="tr-TR" sz="1100" u="none" strike="noStrike" dirty="0" smtClean="0">
                          <a:latin typeface="Arial" panose="020B0604020202020204" pitchFamily="34" charset="0"/>
                          <a:cs typeface="Arial" panose="020B0604020202020204" pitchFamily="34" charset="0"/>
                        </a:rPr>
                        <a:t>25,2</a:t>
                      </a:r>
                      <a:endParaRPr lang="tr-TR" sz="1100" b="0" i="0" u="none" strike="noStrike" dirty="0">
                        <a:latin typeface="Arial" panose="020B0604020202020204" pitchFamily="34" charset="0"/>
                        <a:cs typeface="Arial" panose="020B0604020202020204" pitchFamily="34" charset="0"/>
                      </a:endParaRPr>
                    </a:p>
                  </a:txBody>
                  <a:tcPr marL="5043" marR="5043" marT="5043" marB="0" anchor="ct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395279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Gayrimenkul Makro ve Mikroekonomisi</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225"/>
              </a:spcBef>
              <a:spcAft>
                <a:spcPts val="0"/>
              </a:spcAft>
              <a:buClr>
                <a:srgbClr val="160093"/>
              </a:buClr>
              <a:buFont typeface="Courier New" panose="02070309020205020404" pitchFamily="49" charset="0"/>
              <a:buChar char="o"/>
            </a:pPr>
            <a:r>
              <a:rPr lang="tr-TR" sz="2000" dirty="0" err="1">
                <a:latin typeface="Arial" panose="020B0604020202020204" pitchFamily="34" charset="0"/>
                <a:ea typeface="Times New Roman" panose="02020603050405020304" pitchFamily="18" charset="0"/>
                <a:cs typeface="Arial" panose="020B0604020202020204" pitchFamily="34" charset="0"/>
              </a:rPr>
              <a:t>Hanehalkı</a:t>
            </a:r>
            <a:r>
              <a:rPr lang="tr-TR" sz="2000" dirty="0">
                <a:latin typeface="Arial" panose="020B0604020202020204" pitchFamily="34" charset="0"/>
                <a:ea typeface="Times New Roman" panose="02020603050405020304" pitchFamily="18" charset="0"/>
                <a:cs typeface="Arial" panose="020B0604020202020204" pitchFamily="34" charset="0"/>
              </a:rPr>
              <a:t> konut harcamaları, ülkelerin gelir durumlarına göre farklılık göstermektedir. </a:t>
            </a:r>
          </a:p>
          <a:p>
            <a:pPr algn="just">
              <a:spcBef>
                <a:spcPts val="22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ea typeface="Times New Roman" panose="02020603050405020304" pitchFamily="18" charset="0"/>
                <a:cs typeface="Arial" panose="020B0604020202020204" pitchFamily="34" charset="0"/>
              </a:rPr>
              <a:t>Konut </a:t>
            </a:r>
            <a:r>
              <a:rPr lang="tr-TR" sz="2000" dirty="0">
                <a:latin typeface="Arial" panose="020B0604020202020204" pitchFamily="34" charset="0"/>
                <a:ea typeface="Times New Roman" panose="02020603050405020304" pitchFamily="18" charset="0"/>
                <a:cs typeface="Arial" panose="020B0604020202020204" pitchFamily="34" charset="0"/>
              </a:rPr>
              <a:t>harcamalarının </a:t>
            </a:r>
            <a:r>
              <a:rPr lang="tr-TR" sz="2000" dirty="0" err="1">
                <a:latin typeface="Arial" panose="020B0604020202020204" pitchFamily="34" charset="0"/>
                <a:ea typeface="Times New Roman" panose="02020603050405020304" pitchFamily="18" charset="0"/>
                <a:cs typeface="Arial" panose="020B0604020202020204" pitchFamily="34" charset="0"/>
              </a:rPr>
              <a:t>hanehalkı</a:t>
            </a:r>
            <a:r>
              <a:rPr lang="tr-TR" sz="2000" dirty="0">
                <a:latin typeface="Arial" panose="020B0604020202020204" pitchFamily="34" charset="0"/>
                <a:ea typeface="Times New Roman" panose="02020603050405020304" pitchFamily="18" charset="0"/>
                <a:cs typeface="Arial" panose="020B0604020202020204" pitchFamily="34" charset="0"/>
              </a:rPr>
              <a:t> bütçesindeki payı en düşük gelirli ülkelerde % 5 ila % 10, orta gelirli ülkelerde % 10 ila % 20 ve yüksek gelirli ülkelerde % 20 ile % 30 aralığında bulunmaktadır. </a:t>
            </a:r>
          </a:p>
          <a:p>
            <a:pPr algn="just">
              <a:spcBef>
                <a:spcPts val="22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ea typeface="Times New Roman" panose="02020603050405020304" pitchFamily="18" charset="0"/>
                <a:cs typeface="Arial" panose="020B0604020202020204" pitchFamily="34" charset="0"/>
              </a:rPr>
              <a:t>Türkiye’de </a:t>
            </a:r>
            <a:r>
              <a:rPr lang="tr-TR" sz="2000" dirty="0" err="1">
                <a:latin typeface="Arial" panose="020B0604020202020204" pitchFamily="34" charset="0"/>
                <a:ea typeface="Times New Roman" panose="02020603050405020304" pitchFamily="18" charset="0"/>
                <a:cs typeface="Arial" panose="020B0604020202020204" pitchFamily="34" charset="0"/>
              </a:rPr>
              <a:t>hanehalkının</a:t>
            </a:r>
            <a:r>
              <a:rPr lang="tr-TR" sz="2000" dirty="0">
                <a:latin typeface="Arial" panose="020B0604020202020204" pitchFamily="34" charset="0"/>
                <a:ea typeface="Times New Roman" panose="02020603050405020304" pitchFamily="18" charset="0"/>
                <a:cs typeface="Arial" panose="020B0604020202020204" pitchFamily="34" charset="0"/>
              </a:rPr>
              <a:t> tüketim harcamaları gözden geçirildiğinde ise, konut ve kira ödemelerinin ortalama % 25 ile % 29 aralığında olduğu gözlenmekte olup, bu aralığın yüksek gelirli ülkelere karşılık geldiği görülmektedir. </a:t>
            </a:r>
          </a:p>
          <a:p>
            <a:pPr algn="just">
              <a:spcBef>
                <a:spcPts val="22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ea typeface="Times New Roman" panose="02020603050405020304" pitchFamily="18" charset="0"/>
                <a:cs typeface="Arial" panose="020B0604020202020204" pitchFamily="34" charset="0"/>
              </a:rPr>
              <a:t>Neden </a:t>
            </a:r>
            <a:r>
              <a:rPr lang="tr-TR" sz="2000" dirty="0">
                <a:latin typeface="Arial" panose="020B0604020202020204" pitchFamily="34" charset="0"/>
                <a:ea typeface="Times New Roman" panose="02020603050405020304" pitchFamily="18" charset="0"/>
                <a:cs typeface="Arial" panose="020B0604020202020204" pitchFamily="34" charset="0"/>
              </a:rPr>
              <a:t>konut harcamaları yüksek gelirli ülkelerle aynı düzeyde – kira ve diğer konut harcamalarının gelişimi </a:t>
            </a:r>
            <a:endParaRPr lang="en-GB" dirty="0">
              <a:latin typeface="Arial" panose="020B0604020202020204" pitchFamily="34" charset="0"/>
              <a:ea typeface="Times New Roman" panose="02020603050405020304" pitchFamily="18"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95621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77861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1009</Words>
  <Application>Microsoft Office PowerPoint</Application>
  <PresentationFormat>Ekran Gösterisi (4:3)</PresentationFormat>
  <Paragraphs>313</Paragraphs>
  <Slides>9</Slides>
  <Notes>9</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Century Gothic</vt:lpstr>
      <vt:lpstr>Courier New</vt:lpstr>
      <vt:lpstr>Times New Roman</vt:lpstr>
      <vt:lpstr>Wingdings</vt:lpstr>
      <vt:lpstr>ekonomi</vt:lpstr>
      <vt:lpstr>1_Rics</vt:lpstr>
      <vt:lpstr>h.t.</vt:lpstr>
      <vt:lpstr>PowerPoint Sunusu</vt:lpstr>
      <vt:lpstr>Gayrimenkul Makro ve Mikroekonomisi</vt:lpstr>
      <vt:lpstr>Gayrimenkul Makro ve Mikroekonomisi</vt:lpstr>
      <vt:lpstr>Gayrimenkul Makro ve Mikroekonomisi</vt:lpstr>
      <vt:lpstr>Gayrimenkul Makro ve Mikroekonomisi</vt:lpstr>
      <vt:lpstr>Gayrimenkul Makro ve Mikroekonomisi</vt:lpstr>
      <vt:lpstr>Gayrimenkul Makro ve Mikroekonomisi</vt:lpstr>
      <vt:lpstr>Gayrimenkul Makro ve Mikroekonomisi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2020-02-21T09:11:26Z</dcterms:modified>
</cp:coreProperties>
</file>