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3" r:id="rId4"/>
    <p:sldId id="1084" r:id="rId5"/>
    <p:sldId id="1085" r:id="rId6"/>
    <p:sldId id="1086" r:id="rId7"/>
    <p:sldId id="1087" r:id="rId8"/>
    <p:sldId id="1088" r:id="rId9"/>
    <p:sldId id="1089" r:id="rId10"/>
    <p:sldId id="1090" r:id="rId11"/>
    <p:sldId id="1091"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81" d="100"/>
          <a:sy n="81" d="100"/>
        </p:scale>
        <p:origin x="1068" y="78"/>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2/21/2020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85FB67-13BD-4A07-A42B-F2DDB568A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41292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2</a:t>
            </a:fld>
            <a:endParaRPr lang="en-US"/>
          </a:p>
        </p:txBody>
      </p:sp>
    </p:spTree>
    <p:extLst>
      <p:ext uri="{BB962C8B-B14F-4D97-AF65-F5344CB8AC3E}">
        <p14:creationId xmlns:p14="http://schemas.microsoft.com/office/powerpoint/2010/main" val="8286259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3</a:t>
            </a:fld>
            <a:endParaRPr lang="en-US"/>
          </a:p>
        </p:txBody>
      </p:sp>
    </p:spTree>
    <p:extLst>
      <p:ext uri="{BB962C8B-B14F-4D97-AF65-F5344CB8AC3E}">
        <p14:creationId xmlns:p14="http://schemas.microsoft.com/office/powerpoint/2010/main" val="10988068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4</a:t>
            </a:fld>
            <a:endParaRPr lang="en-US"/>
          </a:p>
        </p:txBody>
      </p:sp>
    </p:spTree>
    <p:extLst>
      <p:ext uri="{BB962C8B-B14F-4D97-AF65-F5344CB8AC3E}">
        <p14:creationId xmlns:p14="http://schemas.microsoft.com/office/powerpoint/2010/main" val="24323785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5</a:t>
            </a:fld>
            <a:endParaRPr lang="en-US"/>
          </a:p>
        </p:txBody>
      </p:sp>
    </p:spTree>
    <p:extLst>
      <p:ext uri="{BB962C8B-B14F-4D97-AF65-F5344CB8AC3E}">
        <p14:creationId xmlns:p14="http://schemas.microsoft.com/office/powerpoint/2010/main" val="30743777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6</a:t>
            </a:fld>
            <a:endParaRPr lang="en-US"/>
          </a:p>
        </p:txBody>
      </p:sp>
    </p:spTree>
    <p:extLst>
      <p:ext uri="{BB962C8B-B14F-4D97-AF65-F5344CB8AC3E}">
        <p14:creationId xmlns:p14="http://schemas.microsoft.com/office/powerpoint/2010/main" val="2602255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7</a:t>
            </a:fld>
            <a:endParaRPr lang="en-US"/>
          </a:p>
        </p:txBody>
      </p:sp>
    </p:spTree>
    <p:extLst>
      <p:ext uri="{BB962C8B-B14F-4D97-AF65-F5344CB8AC3E}">
        <p14:creationId xmlns:p14="http://schemas.microsoft.com/office/powerpoint/2010/main" val="18037101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8</a:t>
            </a:fld>
            <a:endParaRPr lang="en-US"/>
          </a:p>
        </p:txBody>
      </p:sp>
    </p:spTree>
    <p:extLst>
      <p:ext uri="{BB962C8B-B14F-4D97-AF65-F5344CB8AC3E}">
        <p14:creationId xmlns:p14="http://schemas.microsoft.com/office/powerpoint/2010/main" val="4304979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9</a:t>
            </a:fld>
            <a:endParaRPr lang="en-US"/>
          </a:p>
        </p:txBody>
      </p:sp>
    </p:spTree>
    <p:extLst>
      <p:ext uri="{BB962C8B-B14F-4D97-AF65-F5344CB8AC3E}">
        <p14:creationId xmlns:p14="http://schemas.microsoft.com/office/powerpoint/2010/main" val="30929437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2/21/2020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2/21/2020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2/21/2020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2/21/2020</a:t>
            </a:fld>
            <a:endParaRPr lang="tr-TR"/>
          </a:p>
        </p:txBody>
      </p:sp>
      <p:sp>
        <p:nvSpPr>
          <p:cNvPr id="6" name="Footer Placeholder 5"/>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2/21/2020</a:t>
            </a:fld>
            <a:endParaRPr lang="tr-TR"/>
          </a:p>
        </p:txBody>
      </p:sp>
      <p:sp>
        <p:nvSpPr>
          <p:cNvPr id="8" name="Footer Placeholder 7"/>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2/21/2020</a:t>
            </a:fld>
            <a:endParaRPr lang="tr-TR"/>
          </a:p>
        </p:txBody>
      </p:sp>
      <p:sp>
        <p:nvSpPr>
          <p:cNvPr id="4" name="Footer Placeholder 3"/>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2/21/2020</a:t>
            </a:fld>
            <a:endParaRPr lang="tr-TR"/>
          </a:p>
        </p:txBody>
      </p:sp>
      <p:sp>
        <p:nvSpPr>
          <p:cNvPr id="3" name="Footer Placeholder 2"/>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2/21/2020</a:t>
            </a:fld>
            <a:endParaRPr lang="tr-TR"/>
          </a:p>
        </p:txBody>
      </p:sp>
      <p:sp>
        <p:nvSpPr>
          <p:cNvPr id="6" name="Footer Placeholder 5"/>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2/21/2020</a:t>
            </a:fld>
            <a:endParaRPr lang="tr-TR"/>
          </a:p>
        </p:txBody>
      </p:sp>
      <p:sp>
        <p:nvSpPr>
          <p:cNvPr id="6" name="Footer Placeholder 5"/>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2/21/2020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2/21/2020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2/21/2020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2/21/2020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2/21/2020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2/21/2020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68931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2/21/2020</a:t>
            </a:fld>
            <a:endParaRPr lang="en-US"/>
          </a:p>
        </p:txBody>
      </p:sp>
      <p:sp>
        <p:nvSpPr>
          <p:cNvPr id="6" name="Footer Placeholder 5"/>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2/21/2020</a:t>
            </a:fld>
            <a:endParaRPr lang="en-US"/>
          </a:p>
        </p:txBody>
      </p:sp>
      <p:sp>
        <p:nvSpPr>
          <p:cNvPr id="8" name="Footer Placeholder 7"/>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2/21/2020</a:t>
            </a:fld>
            <a:endParaRPr lang="en-US"/>
          </a:p>
        </p:txBody>
      </p:sp>
      <p:sp>
        <p:nvSpPr>
          <p:cNvPr id="4" name="Footer Placeholder 3"/>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2/21/2020</a:t>
            </a:fld>
            <a:endParaRPr lang="en-US"/>
          </a:p>
        </p:txBody>
      </p:sp>
      <p:sp>
        <p:nvSpPr>
          <p:cNvPr id="3" name="Footer Placeholder 2"/>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2/21/2020</a:t>
            </a:fld>
            <a:endParaRPr lang="en-US"/>
          </a:p>
        </p:txBody>
      </p:sp>
      <p:sp>
        <p:nvSpPr>
          <p:cNvPr id="6" name="Footer Placeholder 5"/>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2/21/2020</a:t>
            </a:fld>
            <a:endParaRPr lang="en-US"/>
          </a:p>
        </p:txBody>
      </p:sp>
      <p:sp>
        <p:nvSpPr>
          <p:cNvPr id="6" name="Footer Placeholder 5"/>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2/21/2020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2/21/2020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çerik Yer Tutucusu 2"/>
          <p:cNvSpPr>
            <a:spLocks noGrp="1"/>
          </p:cNvSpPr>
          <p:nvPr>
            <p:ph idx="1"/>
          </p:nvPr>
        </p:nvSpPr>
        <p:spPr>
          <a:xfrm>
            <a:off x="652347" y="1828058"/>
            <a:ext cx="7843954" cy="3459774"/>
          </a:xfrm>
        </p:spPr>
        <p:txBody>
          <a:bodyPr anchor="t">
            <a:noAutofit/>
          </a:bodyPr>
          <a:lstStyle/>
          <a:p>
            <a:pPr algn="just">
              <a:buFont typeface="Wingdings" panose="05000000000000000000" pitchFamily="2" charset="2"/>
              <a:buChar char="Ø"/>
            </a:pPr>
            <a:endParaRPr lang="tr-TR" sz="3600" b="1" dirty="0"/>
          </a:p>
          <a:p>
            <a:pPr marL="0" indent="0" algn="ctr">
              <a:buClr>
                <a:srgbClr val="AD0101"/>
              </a:buClr>
              <a:buNone/>
            </a:pPr>
            <a:r>
              <a:rPr lang="tr-TR" sz="3600" b="1" dirty="0">
                <a:solidFill>
                  <a:srgbClr val="303030"/>
                </a:solidFill>
              </a:rPr>
              <a:t>GGY201 GAYRİMENKUL GELİŞTİRME VE GAYRİMENKUL EKONOMİSİNE GİRİŞ</a:t>
            </a:r>
          </a:p>
          <a:p>
            <a:pPr marL="0" indent="0" algn="just">
              <a:buClr>
                <a:srgbClr val="AD0101"/>
              </a:buClr>
              <a:buNone/>
            </a:pPr>
            <a:endParaRPr lang="tr-TR" sz="1500" b="1" dirty="0">
              <a:solidFill>
                <a:srgbClr val="303030"/>
              </a:solidFill>
            </a:endParaRPr>
          </a:p>
          <a:p>
            <a:pPr marL="0" indent="0" algn="ctr">
              <a:buClr>
                <a:srgbClr val="AD0101"/>
              </a:buClr>
              <a:buNone/>
            </a:pPr>
            <a:endParaRPr lang="tr-TR" b="1" dirty="0">
              <a:solidFill>
                <a:srgbClr val="303030"/>
              </a:solidFill>
            </a:endParaRPr>
          </a:p>
          <a:p>
            <a:pPr marL="0" indent="0" algn="ctr">
              <a:buClr>
                <a:srgbClr val="AD0101"/>
              </a:buClr>
              <a:buNone/>
            </a:pPr>
            <a:r>
              <a:rPr lang="tr-TR" sz="1350" b="1" dirty="0">
                <a:solidFill>
                  <a:srgbClr val="303030"/>
                </a:solidFill>
              </a:rPr>
              <a:t>Prof. Dr. Harun TANRIVERMİŞ - Doç. Dr. Yeşim </a:t>
            </a:r>
            <a:r>
              <a:rPr lang="tr-TR" sz="1350" b="1" dirty="0" smtClean="0">
                <a:solidFill>
                  <a:srgbClr val="303030"/>
                </a:solidFill>
              </a:rPr>
              <a:t>TANRIVERMİŞ</a:t>
            </a:r>
            <a:endParaRPr lang="tr-TR" sz="1350" b="1" dirty="0">
              <a:solidFill>
                <a:srgbClr val="303030"/>
              </a:solidFill>
            </a:endParaRPr>
          </a:p>
          <a:p>
            <a:pPr marL="0" indent="0" algn="ctr">
              <a:buClr>
                <a:srgbClr val="AD0101"/>
              </a:buClr>
              <a:buNone/>
            </a:pPr>
            <a:r>
              <a:rPr lang="tr-TR" sz="1200" dirty="0">
                <a:solidFill>
                  <a:srgbClr val="303030"/>
                </a:solidFill>
              </a:rPr>
              <a:t>Ankara Üniversitesi Uygulamalı Bilimler Fakültesi Gayrimenkul Geliştirme ve Yönetimi Bölümü</a:t>
            </a:r>
          </a:p>
        </p:txBody>
      </p:sp>
      <p:sp>
        <p:nvSpPr>
          <p:cNvPr id="15"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2964253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solidFill>
                  <a:schemeClr val="tx1"/>
                </a:solidFill>
                <a:latin typeface="Arial" panose="020B0604020202020204" pitchFamily="34" charset="0"/>
                <a:ea typeface="Times New Roman" panose="02020603050405020304" pitchFamily="18" charset="0"/>
              </a:rPr>
              <a:t>Gayrimenkul Makro ve Mikroekonomisi</a:t>
            </a:r>
          </a:p>
        </p:txBody>
      </p:sp>
      <p:sp>
        <p:nvSpPr>
          <p:cNvPr id="9" name="İçerik Yer Tutucusu 2"/>
          <p:cNvSpPr>
            <a:spLocks noGrp="1"/>
          </p:cNvSpPr>
          <p:nvPr>
            <p:ph idx="1"/>
          </p:nvPr>
        </p:nvSpPr>
        <p:spPr>
          <a:xfrm>
            <a:off x="652347" y="1825025"/>
            <a:ext cx="7843954" cy="3462807"/>
          </a:xfrm>
        </p:spPr>
        <p:txBody>
          <a:bodyPr anchor="t">
            <a:noAutofit/>
          </a:bodyPr>
          <a:lstStyle/>
          <a:p>
            <a:pPr marL="0" indent="0" algn="just">
              <a:lnSpc>
                <a:spcPct val="100000"/>
              </a:lnSpc>
              <a:spcBef>
                <a:spcPts val="225"/>
              </a:spcBef>
              <a:buClr>
                <a:srgbClr val="160093"/>
              </a:buClr>
              <a:buFont typeface="Courier New" panose="02070309020205020404" pitchFamily="49" charset="0"/>
              <a:buChar char="o"/>
            </a:pPr>
            <a:r>
              <a:rPr lang="tr-TR" sz="2100" dirty="0">
                <a:latin typeface="Arial" panose="020B0604020202020204" pitchFamily="34" charset="0"/>
                <a:cs typeface="Arial" panose="020B0604020202020204" pitchFamily="34" charset="0"/>
              </a:rPr>
              <a:t> İnşaat – </a:t>
            </a:r>
            <a:r>
              <a:rPr lang="tr-TR" sz="2100" dirty="0" err="1">
                <a:latin typeface="Arial" panose="020B0604020202020204" pitchFamily="34" charset="0"/>
                <a:cs typeface="Arial" panose="020B0604020202020204" pitchFamily="34" charset="0"/>
              </a:rPr>
              <a:t>GSYH’nın</a:t>
            </a:r>
            <a:r>
              <a:rPr lang="tr-TR" sz="2100" dirty="0">
                <a:latin typeface="Arial" panose="020B0604020202020204" pitchFamily="34" charset="0"/>
                <a:cs typeface="Arial" panose="020B0604020202020204" pitchFamily="34" charset="0"/>
              </a:rPr>
              <a:t> % …..</a:t>
            </a:r>
          </a:p>
          <a:p>
            <a:pPr marL="0" indent="0" algn="just">
              <a:lnSpc>
                <a:spcPct val="100000"/>
              </a:lnSpc>
              <a:spcBef>
                <a:spcPts val="225"/>
              </a:spcBef>
              <a:buClr>
                <a:srgbClr val="160093"/>
              </a:buClr>
              <a:buFont typeface="Courier New" panose="02070309020205020404" pitchFamily="49" charset="0"/>
              <a:buChar char="o"/>
            </a:pPr>
            <a:r>
              <a:rPr lang="tr-TR" sz="2100" dirty="0">
                <a:latin typeface="Arial" panose="020B0604020202020204" pitchFamily="34" charset="0"/>
                <a:cs typeface="Arial" panose="020B0604020202020204" pitchFamily="34" charset="0"/>
              </a:rPr>
              <a:t> Gayrimenkul – </a:t>
            </a:r>
            <a:r>
              <a:rPr lang="tr-TR" sz="2100" dirty="0" err="1">
                <a:latin typeface="Arial" panose="020B0604020202020204" pitchFamily="34" charset="0"/>
                <a:cs typeface="Arial" panose="020B0604020202020204" pitchFamily="34" charset="0"/>
              </a:rPr>
              <a:t>GSYH’nın</a:t>
            </a:r>
            <a:r>
              <a:rPr lang="tr-TR" sz="2100" dirty="0">
                <a:latin typeface="Arial" panose="020B0604020202020204" pitchFamily="34" charset="0"/>
                <a:cs typeface="Arial" panose="020B0604020202020204" pitchFamily="34" charset="0"/>
              </a:rPr>
              <a:t> % …..</a:t>
            </a:r>
          </a:p>
          <a:p>
            <a:pPr marL="0" indent="0" algn="just">
              <a:lnSpc>
                <a:spcPct val="100000"/>
              </a:lnSpc>
              <a:spcBef>
                <a:spcPts val="225"/>
              </a:spcBef>
              <a:buClr>
                <a:srgbClr val="160093"/>
              </a:buClr>
              <a:buFont typeface="Courier New" panose="02070309020205020404" pitchFamily="49" charset="0"/>
              <a:buChar char="o"/>
            </a:pPr>
            <a:r>
              <a:rPr lang="tr-TR" sz="2100" dirty="0">
                <a:latin typeface="Arial" panose="020B0604020202020204" pitchFamily="34" charset="0"/>
                <a:cs typeface="Arial" panose="020B0604020202020204" pitchFamily="34" charset="0"/>
              </a:rPr>
              <a:t> Hizmet: Barınma, Kiralama ve Kira Getirisi – </a:t>
            </a:r>
            <a:r>
              <a:rPr lang="tr-TR" sz="2100" dirty="0" err="1">
                <a:latin typeface="Arial" panose="020B0604020202020204" pitchFamily="34" charset="0"/>
                <a:cs typeface="Arial" panose="020B0604020202020204" pitchFamily="34" charset="0"/>
              </a:rPr>
              <a:t>GSYH’nın</a:t>
            </a:r>
            <a:r>
              <a:rPr lang="tr-TR" sz="2100" dirty="0">
                <a:latin typeface="Arial" panose="020B0604020202020204" pitchFamily="34" charset="0"/>
                <a:cs typeface="Arial" panose="020B0604020202020204" pitchFamily="34" charset="0"/>
              </a:rPr>
              <a:t> +/- %20</a:t>
            </a:r>
          </a:p>
          <a:p>
            <a:pPr marL="0" indent="0" algn="just">
              <a:lnSpc>
                <a:spcPct val="100000"/>
              </a:lnSpc>
              <a:spcBef>
                <a:spcPts val="225"/>
              </a:spcBef>
              <a:buClr>
                <a:srgbClr val="160093"/>
              </a:buClr>
              <a:buFont typeface="Courier New" panose="02070309020205020404" pitchFamily="49" charset="0"/>
              <a:buChar char="o"/>
            </a:pPr>
            <a:r>
              <a:rPr lang="tr-TR" sz="2100" dirty="0">
                <a:latin typeface="Arial" panose="020B0604020202020204" pitchFamily="34" charset="0"/>
                <a:cs typeface="Arial" panose="020B0604020202020204" pitchFamily="34" charset="0"/>
              </a:rPr>
              <a:t> Sektörlerin gerçek ekonomik performansı ve makro ekonomik göstergelerin yorumlanması </a:t>
            </a:r>
            <a:r>
              <a:rPr lang="tr-TR" sz="2100" b="1" dirty="0">
                <a:solidFill>
                  <a:srgbClr val="C00000"/>
                </a:solidFill>
                <a:latin typeface="Arial" panose="020B0604020202020204" pitchFamily="34" charset="0"/>
                <a:cs typeface="Arial" panose="020B0604020202020204" pitchFamily="34" charset="0"/>
              </a:rPr>
              <a:t>– TARTIŞMA</a:t>
            </a:r>
          </a:p>
          <a:p>
            <a:pPr marL="0" indent="0" algn="just">
              <a:lnSpc>
                <a:spcPct val="100000"/>
              </a:lnSpc>
              <a:spcBef>
                <a:spcPts val="225"/>
              </a:spcBef>
              <a:buClr>
                <a:srgbClr val="160093"/>
              </a:buClr>
              <a:buFont typeface="Courier New" panose="02070309020205020404" pitchFamily="49" charset="0"/>
              <a:buChar char="o"/>
            </a:pPr>
            <a:r>
              <a:rPr lang="tr-TR" sz="2100" b="1" dirty="0">
                <a:solidFill>
                  <a:srgbClr val="C00000"/>
                </a:solidFill>
                <a:latin typeface="Arial" panose="020B0604020202020204" pitchFamily="34" charset="0"/>
                <a:cs typeface="Arial" panose="020B0604020202020204" pitchFamily="34" charset="0"/>
              </a:rPr>
              <a:t> Gayrimenkul yatırımları ile </a:t>
            </a:r>
            <a:r>
              <a:rPr lang="tr-TR" sz="2100" b="1" dirty="0" err="1">
                <a:solidFill>
                  <a:srgbClr val="C00000"/>
                </a:solidFill>
                <a:latin typeface="Arial" panose="020B0604020202020204" pitchFamily="34" charset="0"/>
                <a:cs typeface="Arial" panose="020B0604020202020204" pitchFamily="34" charset="0"/>
              </a:rPr>
              <a:t>hanehalkı</a:t>
            </a:r>
            <a:r>
              <a:rPr lang="tr-TR" sz="2100" b="1" dirty="0">
                <a:solidFill>
                  <a:srgbClr val="C00000"/>
                </a:solidFill>
                <a:latin typeface="Arial" panose="020B0604020202020204" pitchFamily="34" charset="0"/>
                <a:cs typeface="Arial" panose="020B0604020202020204" pitchFamily="34" charset="0"/>
              </a:rPr>
              <a:t> borçluluk ve tasarruf ilişkisi</a:t>
            </a:r>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2689286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solidFill>
                  <a:schemeClr val="tx1"/>
                </a:solidFill>
                <a:latin typeface="Arial" panose="020B0604020202020204" pitchFamily="34" charset="0"/>
                <a:ea typeface="Times New Roman" panose="02020603050405020304" pitchFamily="18" charset="0"/>
              </a:rPr>
              <a:t>Gayrimenkul Makro ve Mikroekonomisi</a:t>
            </a:r>
          </a:p>
        </p:txBody>
      </p:sp>
      <p:sp>
        <p:nvSpPr>
          <p:cNvPr id="9" name="İçerik Yer Tutucusu 2"/>
          <p:cNvSpPr>
            <a:spLocks noGrp="1"/>
          </p:cNvSpPr>
          <p:nvPr>
            <p:ph idx="1"/>
          </p:nvPr>
        </p:nvSpPr>
        <p:spPr>
          <a:xfrm>
            <a:off x="652347" y="1825025"/>
            <a:ext cx="7843954" cy="3462807"/>
          </a:xfrm>
        </p:spPr>
        <p:txBody>
          <a:bodyPr anchor="t">
            <a:noAutofit/>
          </a:bodyPr>
          <a:lstStyle/>
          <a:p>
            <a:pPr marL="0" indent="0" algn="just">
              <a:lnSpc>
                <a:spcPct val="100000"/>
              </a:lnSpc>
              <a:spcBef>
                <a:spcPts val="225"/>
              </a:spcBef>
              <a:buClr>
                <a:srgbClr val="160093"/>
              </a:buClr>
              <a:buFont typeface="Courier New" panose="02070309020205020404" pitchFamily="49" charset="0"/>
              <a:buChar char="o"/>
            </a:pPr>
            <a:r>
              <a:rPr lang="tr-TR" sz="2100" dirty="0">
                <a:latin typeface="Arial" panose="020B0604020202020204" pitchFamily="34" charset="0"/>
                <a:cs typeface="Arial" panose="020B0604020202020204" pitchFamily="34" charset="0"/>
              </a:rPr>
              <a:t> Hiçbir iki taşınmaz aynı değildir - tam ürün farklılaşması &amp; heterojen yapı </a:t>
            </a:r>
          </a:p>
          <a:p>
            <a:pPr marL="0" indent="0" algn="just">
              <a:lnSpc>
                <a:spcPct val="100000"/>
              </a:lnSpc>
              <a:spcBef>
                <a:spcPts val="225"/>
              </a:spcBef>
              <a:buClr>
                <a:srgbClr val="160093"/>
              </a:buClr>
              <a:buFont typeface="Courier New" panose="02070309020205020404" pitchFamily="49" charset="0"/>
              <a:buChar char="o"/>
            </a:pPr>
            <a:r>
              <a:rPr lang="tr-TR" sz="2100" dirty="0">
                <a:latin typeface="Arial" panose="020B0604020202020204" pitchFamily="34" charset="0"/>
                <a:cs typeface="Arial" panose="020B0604020202020204" pitchFamily="34" charset="0"/>
              </a:rPr>
              <a:t> Taşınmazlar birbirlerinin yakın mevki, belki de mükemmel ve benzerdirler – belirli ölçüde fiyat farkı söz konusudur.</a:t>
            </a:r>
          </a:p>
          <a:p>
            <a:pPr marL="0" indent="0" algn="just">
              <a:lnSpc>
                <a:spcPct val="100000"/>
              </a:lnSpc>
              <a:spcBef>
                <a:spcPts val="225"/>
              </a:spcBef>
              <a:buClr>
                <a:srgbClr val="160093"/>
              </a:buClr>
              <a:buFont typeface="Courier New" panose="02070309020205020404" pitchFamily="49" charset="0"/>
              <a:buChar char="o"/>
            </a:pPr>
            <a:r>
              <a:rPr lang="tr-TR" sz="2100" dirty="0">
                <a:latin typeface="Arial" panose="020B0604020202020204" pitchFamily="34" charset="0"/>
                <a:cs typeface="Arial" panose="020B0604020202020204" pitchFamily="34" charset="0"/>
              </a:rPr>
              <a:t> Fiyat farklılıkları son derece büyük ve genel olarak öngörülebilir durumdadır.</a:t>
            </a:r>
          </a:p>
          <a:p>
            <a:pPr marL="0" indent="0" algn="just">
              <a:lnSpc>
                <a:spcPct val="100000"/>
              </a:lnSpc>
              <a:spcBef>
                <a:spcPts val="225"/>
              </a:spcBef>
              <a:buClr>
                <a:srgbClr val="160093"/>
              </a:buClr>
              <a:buFont typeface="Courier New" panose="02070309020205020404" pitchFamily="49" charset="0"/>
              <a:buChar char="o"/>
            </a:pPr>
            <a:r>
              <a:rPr lang="tr-TR" sz="2100" dirty="0">
                <a:latin typeface="Arial" panose="020B0604020202020204" pitchFamily="34" charset="0"/>
                <a:cs typeface="Arial" panose="020B0604020202020204" pitchFamily="34" charset="0"/>
              </a:rPr>
              <a:t> Fiyat farklılıkları zaman içinde sabit kalma eğiliminde: yerel düzeylerde bağımsız döngüsel hareketler söz konusu değildir. </a:t>
            </a:r>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745039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solidFill>
                  <a:schemeClr val="tx1"/>
                </a:solidFill>
                <a:latin typeface="Arial" panose="020B0604020202020204" pitchFamily="34" charset="0"/>
                <a:ea typeface="Times New Roman" panose="02020603050405020304" pitchFamily="18" charset="0"/>
              </a:rPr>
              <a:t>Gayrimenkul Makro ve Mikroekonomisi</a:t>
            </a:r>
          </a:p>
        </p:txBody>
      </p:sp>
      <p:sp>
        <p:nvSpPr>
          <p:cNvPr id="9" name="İçerik Yer Tutucusu 2"/>
          <p:cNvSpPr>
            <a:spLocks noGrp="1"/>
          </p:cNvSpPr>
          <p:nvPr>
            <p:ph idx="1"/>
          </p:nvPr>
        </p:nvSpPr>
        <p:spPr>
          <a:xfrm>
            <a:off x="652347" y="1825025"/>
            <a:ext cx="7843954" cy="3462807"/>
          </a:xfrm>
        </p:spPr>
        <p:txBody>
          <a:bodyPr anchor="t">
            <a:noAutofit/>
          </a:bodyPr>
          <a:lstStyle/>
          <a:p>
            <a:pPr marL="0" marR="49054" lvl="1" algn="just">
              <a:spcBef>
                <a:spcPts val="450"/>
              </a:spcBef>
              <a:spcAft>
                <a:spcPts val="0"/>
              </a:spcAft>
              <a:buClr>
                <a:srgbClr val="160093"/>
              </a:buClr>
              <a:buSzPts val="2800"/>
              <a:buFont typeface="Courier New" panose="02070309020205020404" pitchFamily="49" charset="0"/>
              <a:buChar char="o"/>
              <a:tabLst>
                <a:tab pos="688181" algn="l"/>
              </a:tabLst>
            </a:pPr>
            <a:r>
              <a:rPr lang="tr-TR" sz="2100" dirty="0">
                <a:latin typeface="Arial" panose="020B0604020202020204" pitchFamily="34" charset="0"/>
                <a:cs typeface="Arial" panose="020B0604020202020204" pitchFamily="34" charset="0"/>
              </a:rPr>
              <a:t> </a:t>
            </a:r>
            <a:r>
              <a:rPr lang="tr-TR" sz="1800" dirty="0">
                <a:latin typeface="Arial" panose="020B0604020202020204" pitchFamily="34" charset="0"/>
                <a:cs typeface="Arial" panose="020B0604020202020204" pitchFamily="34" charset="0"/>
              </a:rPr>
              <a:t>Konut fiyatları hem birimin karakteristik özelliklerini, hem de </a:t>
            </a:r>
            <a:r>
              <a:rPr lang="tr-TR" sz="1800" dirty="0" err="1">
                <a:latin typeface="Arial" panose="020B0604020202020204" pitchFamily="34" charset="0"/>
                <a:cs typeface="Arial" panose="020B0604020202020204" pitchFamily="34" charset="0"/>
              </a:rPr>
              <a:t>lokasyonun</a:t>
            </a:r>
            <a:r>
              <a:rPr lang="tr-TR" sz="1800" dirty="0">
                <a:latin typeface="Arial" panose="020B0604020202020204" pitchFamily="34" charset="0"/>
                <a:cs typeface="Arial" panose="020B0604020202020204" pitchFamily="34" charset="0"/>
              </a:rPr>
              <a:t> özniteliklerini yansıtır.</a:t>
            </a:r>
          </a:p>
          <a:p>
            <a:pPr marL="0" marR="49054" lvl="1" algn="just">
              <a:spcBef>
                <a:spcPts val="450"/>
              </a:spcBef>
              <a:spcAft>
                <a:spcPts val="0"/>
              </a:spcAft>
              <a:buClr>
                <a:srgbClr val="160093"/>
              </a:buClr>
              <a:buSzPts val="2800"/>
              <a:buFont typeface="Courier New" panose="02070309020205020404" pitchFamily="49" charset="0"/>
              <a:buChar char="o"/>
              <a:tabLst>
                <a:tab pos="688181" algn="l"/>
              </a:tabLst>
            </a:pPr>
            <a:r>
              <a:rPr lang="tr-TR" sz="1800" dirty="0">
                <a:latin typeface="Arial" panose="020B0604020202020204" pitchFamily="34" charset="0"/>
                <a:cs typeface="Arial" panose="020B0604020202020204" pitchFamily="34" charset="0"/>
              </a:rPr>
              <a:t>Fiyatlar; her türlü kentsel arazi kullanımı ile birlikte gelişmeyi getirir.</a:t>
            </a:r>
          </a:p>
          <a:p>
            <a:pPr marL="0" marR="49054" lvl="1" algn="just">
              <a:spcBef>
                <a:spcPts val="450"/>
              </a:spcBef>
              <a:spcAft>
                <a:spcPts val="0"/>
              </a:spcAft>
              <a:buClr>
                <a:srgbClr val="160093"/>
              </a:buClr>
              <a:buSzPts val="2800"/>
              <a:buFont typeface="Courier New" panose="02070309020205020404" pitchFamily="49" charset="0"/>
              <a:buChar char="o"/>
              <a:tabLst>
                <a:tab pos="688181" algn="l"/>
              </a:tabLst>
            </a:pPr>
            <a:r>
              <a:rPr lang="tr-TR" sz="1800" dirty="0">
                <a:latin typeface="Arial" panose="020B0604020202020204" pitchFamily="34" charset="0"/>
                <a:cs typeface="Arial" panose="020B0604020202020204" pitchFamily="34" charset="0"/>
              </a:rPr>
              <a:t> Gelişme; bina satış fiyat ile sermaye maliyetleri (inşaat) arasındaki kalıntı değeri maksimize etmeye olanak verir. Bu kalıntı «arsa değeri» olur. Gelişme, arsa değerini maksimize eder. </a:t>
            </a:r>
          </a:p>
          <a:p>
            <a:pPr marL="0" marR="49054" lvl="1" algn="just">
              <a:spcBef>
                <a:spcPts val="450"/>
              </a:spcBef>
              <a:spcAft>
                <a:spcPts val="0"/>
              </a:spcAft>
              <a:buClr>
                <a:srgbClr val="160093"/>
              </a:buClr>
              <a:buSzPts val="2800"/>
              <a:buFont typeface="Courier New" panose="02070309020205020404" pitchFamily="49" charset="0"/>
              <a:buChar char="o"/>
              <a:tabLst>
                <a:tab pos="688181" algn="l"/>
              </a:tabLst>
            </a:pPr>
            <a:r>
              <a:rPr lang="tr-TR" sz="1800" dirty="0">
                <a:latin typeface="Arial" panose="020B0604020202020204" pitchFamily="34" charset="0"/>
                <a:cs typeface="Arial" panose="020B0604020202020204" pitchFamily="34" charset="0"/>
              </a:rPr>
              <a:t> Arazi geliştirme; doğal bir reel opsiyondur: bir gelir akışını gerçekleştirmek için yüksek sermaye masrafları yap veya aynı şeyi daha sonra yapmak için bekle?</a:t>
            </a:r>
          </a:p>
          <a:p>
            <a:pPr marL="0" marR="49054" lvl="1" algn="just">
              <a:spcBef>
                <a:spcPts val="450"/>
              </a:spcBef>
              <a:spcAft>
                <a:spcPts val="0"/>
              </a:spcAft>
              <a:buClr>
                <a:srgbClr val="160093"/>
              </a:buClr>
              <a:buSzPts val="2800"/>
              <a:buFont typeface="Courier New" panose="02070309020205020404" pitchFamily="49" charset="0"/>
              <a:buChar char="o"/>
              <a:tabLst>
                <a:tab pos="688181" algn="l"/>
              </a:tabLst>
            </a:pPr>
            <a:r>
              <a:rPr lang="tr-TR" sz="1800" dirty="0">
                <a:latin typeface="Arial" panose="020B0604020202020204" pitchFamily="34" charset="0"/>
                <a:cs typeface="Arial" panose="020B0604020202020204" pitchFamily="34" charset="0"/>
              </a:rPr>
              <a:t> Gayrimenkul yatırımının getirisi: BD </a:t>
            </a:r>
            <a:r>
              <a:rPr lang="tr-TR" sz="1800" baseline="-25000" dirty="0">
                <a:latin typeface="Arial" panose="020B0604020202020204" pitchFamily="34" charset="0"/>
                <a:cs typeface="Arial" panose="020B0604020202020204" pitchFamily="34" charset="0"/>
              </a:rPr>
              <a:t>Kira</a:t>
            </a:r>
            <a:r>
              <a:rPr lang="tr-TR" sz="1800" dirty="0">
                <a:latin typeface="Arial" panose="020B0604020202020204" pitchFamily="34" charset="0"/>
                <a:cs typeface="Arial" panose="020B0604020202020204" pitchFamily="34" charset="0"/>
              </a:rPr>
              <a:t> + BD </a:t>
            </a:r>
            <a:r>
              <a:rPr lang="tr-TR" sz="1800" baseline="-25000" dirty="0">
                <a:latin typeface="Arial" panose="020B0604020202020204" pitchFamily="34" charset="0"/>
                <a:cs typeface="Arial" panose="020B0604020202020204" pitchFamily="34" charset="0"/>
              </a:rPr>
              <a:t>Gayrimenkul Değer Artışı</a:t>
            </a:r>
            <a:endParaRPr lang="en-GB" sz="1800" baseline="-25000" dirty="0">
              <a:latin typeface="Arial" panose="020B0604020202020204" pitchFamily="34" charset="0"/>
              <a:cs typeface="Arial" panose="020B0604020202020204" pitchFamily="34" charset="0"/>
            </a:endParaRPr>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1452209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solidFill>
                  <a:schemeClr val="tx1"/>
                </a:solidFill>
                <a:latin typeface="Arial" panose="020B0604020202020204" pitchFamily="34" charset="0"/>
                <a:ea typeface="Times New Roman" panose="02020603050405020304" pitchFamily="18" charset="0"/>
              </a:rPr>
              <a:t>Gayrimenkul Makro ve Mikroekonomisi</a:t>
            </a:r>
          </a:p>
        </p:txBody>
      </p:sp>
      <p:sp>
        <p:nvSpPr>
          <p:cNvPr id="9" name="İçerik Yer Tutucusu 2"/>
          <p:cNvSpPr>
            <a:spLocks noGrp="1"/>
          </p:cNvSpPr>
          <p:nvPr>
            <p:ph idx="1"/>
          </p:nvPr>
        </p:nvSpPr>
        <p:spPr>
          <a:xfrm>
            <a:off x="652347" y="1825025"/>
            <a:ext cx="7843954" cy="3462807"/>
          </a:xfrm>
        </p:spPr>
        <p:txBody>
          <a:bodyPr anchor="t">
            <a:noAutofit/>
          </a:bodyPr>
          <a:lstStyle/>
          <a:p>
            <a:pPr algn="just">
              <a:spcBef>
                <a:spcPts val="0"/>
              </a:spcBef>
              <a:spcAft>
                <a:spcPts val="0"/>
              </a:spcAft>
              <a:buClr>
                <a:srgbClr val="160093"/>
              </a:buClr>
              <a:buFont typeface="Courier New" panose="02070309020205020404" pitchFamily="49" charset="0"/>
              <a:buChar char="o"/>
            </a:pPr>
            <a:r>
              <a:rPr lang="tr-TR" sz="2000" dirty="0" err="1" smtClean="0">
                <a:latin typeface="Arial" panose="020B0604020202020204" pitchFamily="34" charset="0"/>
                <a:ea typeface="Times New Roman" panose="02020603050405020304" pitchFamily="18" charset="0"/>
                <a:cs typeface="Arial" panose="020B0604020202020204" pitchFamily="34" charset="0"/>
              </a:rPr>
              <a:t>Hanehalkının</a:t>
            </a:r>
            <a:r>
              <a:rPr lang="tr-TR" sz="2000" dirty="0" smtClean="0">
                <a:latin typeface="Arial" panose="020B0604020202020204" pitchFamily="34" charset="0"/>
                <a:ea typeface="Times New Roman" panose="02020603050405020304" pitchFamily="18" charset="0"/>
                <a:cs typeface="Arial" panose="020B0604020202020204" pitchFamily="34" charset="0"/>
              </a:rPr>
              <a:t> </a:t>
            </a:r>
            <a:r>
              <a:rPr lang="tr-TR" sz="2000" dirty="0">
                <a:latin typeface="Arial" panose="020B0604020202020204" pitchFamily="34" charset="0"/>
                <a:ea typeface="Times New Roman" panose="02020603050405020304" pitchFamily="18" charset="0"/>
                <a:cs typeface="Arial" panose="020B0604020202020204" pitchFamily="34" charset="0"/>
              </a:rPr>
              <a:t>serveti içinde gayrimenkulün yüksek pay alması</a:t>
            </a:r>
          </a:p>
          <a:p>
            <a:pPr algn="just">
              <a:spcBef>
                <a:spcPts val="0"/>
              </a:spcBef>
              <a:spcAft>
                <a:spcPts val="0"/>
              </a:spcAft>
              <a:buClr>
                <a:srgbClr val="160093"/>
              </a:buClr>
              <a:buFont typeface="Courier New" panose="02070309020205020404" pitchFamily="49" charset="0"/>
              <a:buChar char="o"/>
            </a:pPr>
            <a:r>
              <a:rPr lang="tr-TR" sz="2000" dirty="0" err="1" smtClean="0">
                <a:latin typeface="Arial" panose="020B0604020202020204" pitchFamily="34" charset="0"/>
                <a:ea typeface="Times New Roman" panose="02020603050405020304" pitchFamily="18" charset="0"/>
                <a:cs typeface="Arial" panose="020B0604020202020204" pitchFamily="34" charset="0"/>
              </a:rPr>
              <a:t>Hanehalkının</a:t>
            </a:r>
            <a:r>
              <a:rPr lang="tr-TR" sz="2000" dirty="0" smtClean="0">
                <a:latin typeface="Arial" panose="020B0604020202020204" pitchFamily="34" charset="0"/>
                <a:ea typeface="Times New Roman" panose="02020603050405020304" pitchFamily="18" charset="0"/>
                <a:cs typeface="Arial" panose="020B0604020202020204" pitchFamily="34" charset="0"/>
              </a:rPr>
              <a:t> </a:t>
            </a:r>
            <a:r>
              <a:rPr lang="tr-TR" sz="2000" dirty="0">
                <a:latin typeface="Arial" panose="020B0604020202020204" pitchFamily="34" charset="0"/>
                <a:ea typeface="Times New Roman" panose="02020603050405020304" pitchFamily="18" charset="0"/>
                <a:cs typeface="Arial" panose="020B0604020202020204" pitchFamily="34" charset="0"/>
              </a:rPr>
              <a:t>harcamaları içinde konut giderlerinin yüksek pay alması</a:t>
            </a:r>
          </a:p>
          <a:p>
            <a:pPr algn="just">
              <a:spcBef>
                <a:spcPts val="0"/>
              </a:spcBef>
              <a:spcAft>
                <a:spcPts val="0"/>
              </a:spcAft>
              <a:buClr>
                <a:srgbClr val="160093"/>
              </a:buClr>
              <a:buFont typeface="Courier New" panose="02070309020205020404" pitchFamily="49" charset="0"/>
              <a:buChar char="o"/>
            </a:pPr>
            <a:r>
              <a:rPr lang="tr-TR" sz="2000" dirty="0" err="1" smtClean="0">
                <a:latin typeface="Arial" panose="020B0604020202020204" pitchFamily="34" charset="0"/>
                <a:ea typeface="Times New Roman" panose="02020603050405020304" pitchFamily="18" charset="0"/>
                <a:cs typeface="Arial" panose="020B0604020202020204" pitchFamily="34" charset="0"/>
              </a:rPr>
              <a:t>Hanehalkı</a:t>
            </a:r>
            <a:r>
              <a:rPr lang="tr-TR" sz="2000" dirty="0" smtClean="0">
                <a:latin typeface="Arial" panose="020B0604020202020204" pitchFamily="34" charset="0"/>
                <a:ea typeface="Times New Roman" panose="02020603050405020304" pitchFamily="18" charset="0"/>
                <a:cs typeface="Arial" panose="020B0604020202020204" pitchFamily="34" charset="0"/>
              </a:rPr>
              <a:t> </a:t>
            </a:r>
            <a:r>
              <a:rPr lang="tr-TR" sz="2000" dirty="0">
                <a:latin typeface="Arial" panose="020B0604020202020204" pitchFamily="34" charset="0"/>
                <a:ea typeface="Times New Roman" panose="02020603050405020304" pitchFamily="18" charset="0"/>
                <a:cs typeface="Arial" panose="020B0604020202020204" pitchFamily="34" charset="0"/>
              </a:rPr>
              <a:t>tüketim harcamasının yıllara göre harcama kalemleri bazında dağılımının incelenmesi neticesinde, özellikle konut, kira, gıda ve ulaştırma harcamalarının harcama kalemleri içinde önemli bir yer teşkil ettiği ve harcamaların yarısından fazlasını oluşturduğu tespit edilmiştir. </a:t>
            </a:r>
          </a:p>
          <a:p>
            <a:pPr algn="just">
              <a:spcBef>
                <a:spcPts val="0"/>
              </a:spcBef>
              <a:spcAft>
                <a:spcPts val="0"/>
              </a:spcAft>
              <a:buClr>
                <a:srgbClr val="160093"/>
              </a:buClr>
              <a:buFont typeface="Courier New" panose="02070309020205020404" pitchFamily="49" charset="0"/>
              <a:buChar char="o"/>
            </a:pPr>
            <a:r>
              <a:rPr lang="tr-TR" sz="2000" dirty="0">
                <a:latin typeface="Arial" panose="020B0604020202020204" pitchFamily="34" charset="0"/>
                <a:ea typeface="Times New Roman" panose="02020603050405020304" pitchFamily="18" charset="0"/>
                <a:cs typeface="Arial" panose="020B0604020202020204" pitchFamily="34" charset="0"/>
              </a:rPr>
              <a:t>Zaman içinde konut ve kira harcamaları ile gıda harcamalarında düşüş meydana gelmekte iken, ulaştırma harcamalarında artışın meydana gelmesi, konut ediniminde şehir merkezinden uzaklaşılmaya gidilmesinin bir göstergesi olarak değerlendirilmelidir. </a:t>
            </a:r>
            <a:endParaRPr lang="tr-TR" dirty="0">
              <a:latin typeface="Arial" panose="020B0604020202020204" pitchFamily="34" charset="0"/>
              <a:ea typeface="Times New Roman" panose="02020603050405020304" pitchFamily="18" charset="0"/>
              <a:cs typeface="Arial" panose="020B0604020202020204" pitchFamily="34" charset="0"/>
            </a:endParaRPr>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379562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solidFill>
                  <a:schemeClr val="tx1"/>
                </a:solidFill>
                <a:latin typeface="Arial" panose="020B0604020202020204" pitchFamily="34" charset="0"/>
                <a:ea typeface="Times New Roman" panose="02020603050405020304" pitchFamily="18" charset="0"/>
              </a:rPr>
              <a:t>Gayrimenkul Makro ve Mikroekonomisi</a:t>
            </a:r>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graphicFrame>
        <p:nvGraphicFramePr>
          <p:cNvPr id="11" name="Tablo 10"/>
          <p:cNvGraphicFramePr>
            <a:graphicFrameLocks noGrp="1"/>
          </p:cNvGraphicFramePr>
          <p:nvPr>
            <p:extLst/>
          </p:nvPr>
        </p:nvGraphicFramePr>
        <p:xfrm>
          <a:off x="782856" y="2143126"/>
          <a:ext cx="7609626" cy="2815712"/>
        </p:xfrm>
        <a:graphic>
          <a:graphicData uri="http://schemas.openxmlformats.org/drawingml/2006/table">
            <a:tbl>
              <a:tblPr firstRow="1" firstCol="1" bandRow="1">
                <a:tableStyleId>{073A0DAA-6AF3-43AB-8588-CEC1D06C72B9}</a:tableStyleId>
              </a:tblPr>
              <a:tblGrid>
                <a:gridCol w="1550063">
                  <a:extLst>
                    <a:ext uri="{9D8B030D-6E8A-4147-A177-3AD203B41FA5}">
                      <a16:colId xmlns="" xmlns:a16="http://schemas.microsoft.com/office/drawing/2014/main" val="20000"/>
                    </a:ext>
                  </a:extLst>
                </a:gridCol>
                <a:gridCol w="416457">
                  <a:extLst>
                    <a:ext uri="{9D8B030D-6E8A-4147-A177-3AD203B41FA5}">
                      <a16:colId xmlns="" xmlns:a16="http://schemas.microsoft.com/office/drawing/2014/main" val="20001"/>
                    </a:ext>
                  </a:extLst>
                </a:gridCol>
                <a:gridCol w="453324">
                  <a:extLst>
                    <a:ext uri="{9D8B030D-6E8A-4147-A177-3AD203B41FA5}">
                      <a16:colId xmlns="" xmlns:a16="http://schemas.microsoft.com/office/drawing/2014/main" val="20002"/>
                    </a:ext>
                  </a:extLst>
                </a:gridCol>
                <a:gridCol w="453324">
                  <a:extLst>
                    <a:ext uri="{9D8B030D-6E8A-4147-A177-3AD203B41FA5}">
                      <a16:colId xmlns="" xmlns:a16="http://schemas.microsoft.com/office/drawing/2014/main" val="20003"/>
                    </a:ext>
                  </a:extLst>
                </a:gridCol>
                <a:gridCol w="456166">
                  <a:extLst>
                    <a:ext uri="{9D8B030D-6E8A-4147-A177-3AD203B41FA5}">
                      <a16:colId xmlns="" xmlns:a16="http://schemas.microsoft.com/office/drawing/2014/main" val="20004"/>
                    </a:ext>
                  </a:extLst>
                </a:gridCol>
                <a:gridCol w="456166">
                  <a:extLst>
                    <a:ext uri="{9D8B030D-6E8A-4147-A177-3AD203B41FA5}">
                      <a16:colId xmlns="" xmlns:a16="http://schemas.microsoft.com/office/drawing/2014/main" val="20005"/>
                    </a:ext>
                  </a:extLst>
                </a:gridCol>
                <a:gridCol w="456166">
                  <a:extLst>
                    <a:ext uri="{9D8B030D-6E8A-4147-A177-3AD203B41FA5}">
                      <a16:colId xmlns="" xmlns:a16="http://schemas.microsoft.com/office/drawing/2014/main" val="20006"/>
                    </a:ext>
                  </a:extLst>
                </a:gridCol>
                <a:gridCol w="456166">
                  <a:extLst>
                    <a:ext uri="{9D8B030D-6E8A-4147-A177-3AD203B41FA5}">
                      <a16:colId xmlns="" xmlns:a16="http://schemas.microsoft.com/office/drawing/2014/main" val="20007"/>
                    </a:ext>
                  </a:extLst>
                </a:gridCol>
                <a:gridCol w="416376">
                  <a:extLst>
                    <a:ext uri="{9D8B030D-6E8A-4147-A177-3AD203B41FA5}">
                      <a16:colId xmlns="" xmlns:a16="http://schemas.microsoft.com/office/drawing/2014/main" val="20008"/>
                    </a:ext>
                  </a:extLst>
                </a:gridCol>
                <a:gridCol w="419219">
                  <a:extLst>
                    <a:ext uri="{9D8B030D-6E8A-4147-A177-3AD203B41FA5}">
                      <a16:colId xmlns="" xmlns:a16="http://schemas.microsoft.com/office/drawing/2014/main" val="20009"/>
                    </a:ext>
                  </a:extLst>
                </a:gridCol>
                <a:gridCol w="419219">
                  <a:extLst>
                    <a:ext uri="{9D8B030D-6E8A-4147-A177-3AD203B41FA5}">
                      <a16:colId xmlns="" xmlns:a16="http://schemas.microsoft.com/office/drawing/2014/main" val="20010"/>
                    </a:ext>
                  </a:extLst>
                </a:gridCol>
                <a:gridCol w="419219">
                  <a:extLst>
                    <a:ext uri="{9D8B030D-6E8A-4147-A177-3AD203B41FA5}">
                      <a16:colId xmlns="" xmlns:a16="http://schemas.microsoft.com/office/drawing/2014/main" val="20011"/>
                    </a:ext>
                  </a:extLst>
                </a:gridCol>
                <a:gridCol w="419219">
                  <a:extLst>
                    <a:ext uri="{9D8B030D-6E8A-4147-A177-3AD203B41FA5}">
                      <a16:colId xmlns="" xmlns:a16="http://schemas.microsoft.com/office/drawing/2014/main" val="20012"/>
                    </a:ext>
                  </a:extLst>
                </a:gridCol>
                <a:gridCol w="413534">
                  <a:extLst>
                    <a:ext uri="{9D8B030D-6E8A-4147-A177-3AD203B41FA5}">
                      <a16:colId xmlns="" xmlns:a16="http://schemas.microsoft.com/office/drawing/2014/main" val="20013"/>
                    </a:ext>
                  </a:extLst>
                </a:gridCol>
                <a:gridCol w="405008">
                  <a:extLst>
                    <a:ext uri="{9D8B030D-6E8A-4147-A177-3AD203B41FA5}">
                      <a16:colId xmlns="" xmlns:a16="http://schemas.microsoft.com/office/drawing/2014/main" val="20014"/>
                    </a:ext>
                  </a:extLst>
                </a:gridCol>
              </a:tblGrid>
              <a:tr h="218447">
                <a:tc rowSpan="2">
                  <a:txBody>
                    <a:bodyPr/>
                    <a:lstStyle/>
                    <a:p>
                      <a:pPr algn="ctr">
                        <a:lnSpc>
                          <a:spcPct val="115000"/>
                        </a:lnSpc>
                        <a:spcAft>
                          <a:spcPts val="0"/>
                        </a:spcAft>
                      </a:pPr>
                      <a:r>
                        <a:rPr lang="tr-TR" sz="1100" dirty="0">
                          <a:effectLst/>
                          <a:latin typeface="Arial" panose="020B0604020202020204" pitchFamily="34" charset="0"/>
                          <a:cs typeface="Arial" panose="020B0604020202020204" pitchFamily="34" charset="0"/>
                        </a:rPr>
                        <a:t>Harcama Türleri</a:t>
                      </a:r>
                      <a:endParaRPr lang="en-GB" sz="1500" dirty="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gridSpan="14">
                  <a:txBody>
                    <a:bodyPr/>
                    <a:lstStyle/>
                    <a:p>
                      <a:pPr algn="ctr">
                        <a:lnSpc>
                          <a:spcPct val="115000"/>
                        </a:lnSpc>
                        <a:spcAft>
                          <a:spcPts val="0"/>
                        </a:spcAft>
                      </a:pPr>
                      <a:r>
                        <a:rPr lang="tr-TR" sz="1200" dirty="0" err="1">
                          <a:effectLst/>
                          <a:latin typeface="Arial" panose="020B0604020202020204" pitchFamily="34" charset="0"/>
                          <a:cs typeface="Arial" panose="020B0604020202020204" pitchFamily="34" charset="0"/>
                        </a:rPr>
                        <a:t>Hanehalkı</a:t>
                      </a:r>
                      <a:r>
                        <a:rPr lang="tr-TR" sz="1200" dirty="0">
                          <a:effectLst/>
                          <a:latin typeface="Arial" panose="020B0604020202020204" pitchFamily="34" charset="0"/>
                          <a:cs typeface="Arial" panose="020B0604020202020204" pitchFamily="34" charset="0"/>
                        </a:rPr>
                        <a:t> Tüketim Harcamasının Dağılımı (%)</a:t>
                      </a:r>
                      <a:endParaRPr lang="en-GB" sz="1500" dirty="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 xmlns:a16="http://schemas.microsoft.com/office/drawing/2014/main" val="10000"/>
                  </a:ext>
                </a:extLst>
              </a:tr>
              <a:tr h="163835">
                <a:tc vMerge="1">
                  <a:txBody>
                    <a:bodyPr/>
                    <a:lstStyle/>
                    <a:p>
                      <a:endParaRPr lang="en-GB"/>
                    </a:p>
                  </a:txBody>
                  <a:tcPr/>
                </a:tc>
                <a:tc>
                  <a:txBody>
                    <a:bodyPr/>
                    <a:lstStyle/>
                    <a:p>
                      <a:pPr algn="ctr">
                        <a:lnSpc>
                          <a:spcPct val="115000"/>
                        </a:lnSpc>
                        <a:spcAft>
                          <a:spcPts val="0"/>
                        </a:spcAft>
                      </a:pPr>
                      <a:r>
                        <a:rPr lang="tr-TR" sz="900" dirty="0">
                          <a:effectLst/>
                          <a:latin typeface="Arial" panose="020B0604020202020204" pitchFamily="34" charset="0"/>
                          <a:cs typeface="Arial" panose="020B0604020202020204" pitchFamily="34" charset="0"/>
                        </a:rPr>
                        <a:t>2002</a:t>
                      </a:r>
                      <a:endParaRPr lang="en-GB" sz="1500" dirty="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900">
                          <a:effectLst/>
                          <a:latin typeface="Arial" panose="020B0604020202020204" pitchFamily="34" charset="0"/>
                          <a:cs typeface="Arial" panose="020B0604020202020204" pitchFamily="34" charset="0"/>
                        </a:rPr>
                        <a:t>2003</a:t>
                      </a:r>
                      <a:endParaRPr lang="en-GB" sz="15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900" dirty="0">
                          <a:effectLst/>
                          <a:latin typeface="Arial" panose="020B0604020202020204" pitchFamily="34" charset="0"/>
                          <a:cs typeface="Arial" panose="020B0604020202020204" pitchFamily="34" charset="0"/>
                        </a:rPr>
                        <a:t>2004</a:t>
                      </a:r>
                      <a:endParaRPr lang="en-GB" sz="1500" dirty="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900" dirty="0">
                          <a:effectLst/>
                          <a:latin typeface="Arial" panose="020B0604020202020204" pitchFamily="34" charset="0"/>
                          <a:cs typeface="Arial" panose="020B0604020202020204" pitchFamily="34" charset="0"/>
                        </a:rPr>
                        <a:t>2005</a:t>
                      </a:r>
                      <a:endParaRPr lang="en-GB" sz="1500" dirty="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900" dirty="0">
                          <a:effectLst/>
                          <a:latin typeface="Arial" panose="020B0604020202020204" pitchFamily="34" charset="0"/>
                          <a:cs typeface="Arial" panose="020B0604020202020204" pitchFamily="34" charset="0"/>
                        </a:rPr>
                        <a:t>2006</a:t>
                      </a:r>
                      <a:endParaRPr lang="en-GB" sz="1500" dirty="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900" dirty="0">
                          <a:effectLst/>
                          <a:latin typeface="Arial" panose="020B0604020202020204" pitchFamily="34" charset="0"/>
                          <a:cs typeface="Arial" panose="020B0604020202020204" pitchFamily="34" charset="0"/>
                        </a:rPr>
                        <a:t>2007</a:t>
                      </a:r>
                      <a:endParaRPr lang="en-GB" sz="1500" dirty="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900" dirty="0">
                          <a:effectLst/>
                          <a:latin typeface="Arial" panose="020B0604020202020204" pitchFamily="34" charset="0"/>
                          <a:cs typeface="Arial" panose="020B0604020202020204" pitchFamily="34" charset="0"/>
                        </a:rPr>
                        <a:t>2008</a:t>
                      </a:r>
                      <a:endParaRPr lang="en-GB" sz="1500" dirty="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900" dirty="0">
                          <a:effectLst/>
                          <a:latin typeface="Arial" panose="020B0604020202020204" pitchFamily="34" charset="0"/>
                          <a:cs typeface="Arial" panose="020B0604020202020204" pitchFamily="34" charset="0"/>
                        </a:rPr>
                        <a:t>2009</a:t>
                      </a:r>
                      <a:endParaRPr lang="en-GB" sz="1500" dirty="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900" dirty="0">
                          <a:effectLst/>
                          <a:latin typeface="Arial" panose="020B0604020202020204" pitchFamily="34" charset="0"/>
                          <a:cs typeface="Arial" panose="020B0604020202020204" pitchFamily="34" charset="0"/>
                        </a:rPr>
                        <a:t>2010</a:t>
                      </a:r>
                      <a:endParaRPr lang="en-GB" sz="1500" dirty="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900" dirty="0">
                          <a:effectLst/>
                          <a:latin typeface="Arial" panose="020B0604020202020204" pitchFamily="34" charset="0"/>
                          <a:cs typeface="Arial" panose="020B0604020202020204" pitchFamily="34" charset="0"/>
                        </a:rPr>
                        <a:t>2011</a:t>
                      </a:r>
                      <a:endParaRPr lang="en-GB" sz="1500" dirty="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900" dirty="0">
                          <a:effectLst/>
                          <a:latin typeface="Arial" panose="020B0604020202020204" pitchFamily="34" charset="0"/>
                          <a:cs typeface="Arial" panose="020B0604020202020204" pitchFamily="34" charset="0"/>
                        </a:rPr>
                        <a:t>2012</a:t>
                      </a:r>
                      <a:endParaRPr lang="en-GB" sz="1500" dirty="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900" dirty="0">
                          <a:effectLst/>
                          <a:latin typeface="Arial" panose="020B0604020202020204" pitchFamily="34" charset="0"/>
                          <a:cs typeface="Arial" panose="020B0604020202020204" pitchFamily="34" charset="0"/>
                        </a:rPr>
                        <a:t>2013</a:t>
                      </a:r>
                      <a:endParaRPr lang="en-GB" sz="1500" dirty="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900" dirty="0">
                          <a:effectLst/>
                          <a:latin typeface="Arial" panose="020B0604020202020204" pitchFamily="34" charset="0"/>
                          <a:cs typeface="Arial" panose="020B0604020202020204" pitchFamily="34" charset="0"/>
                        </a:rPr>
                        <a:t>2014</a:t>
                      </a:r>
                      <a:endParaRPr lang="en-GB" sz="1500" dirty="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900" dirty="0">
                          <a:effectLst/>
                          <a:latin typeface="Arial" panose="020B0604020202020204" pitchFamily="34" charset="0"/>
                          <a:cs typeface="Arial" panose="020B0604020202020204" pitchFamily="34" charset="0"/>
                        </a:rPr>
                        <a:t>2015</a:t>
                      </a:r>
                      <a:endParaRPr lang="en-GB" sz="1500" dirty="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extLst>
                  <a:ext uri="{0D108BD9-81ED-4DB2-BD59-A6C34878D82A}">
                    <a16:rowId xmlns="" xmlns:a16="http://schemas.microsoft.com/office/drawing/2014/main" val="10001"/>
                  </a:ext>
                </a:extLst>
              </a:tr>
              <a:tr h="237517">
                <a:tc>
                  <a:txBody>
                    <a:bodyPr/>
                    <a:lstStyle/>
                    <a:p>
                      <a:pPr>
                        <a:lnSpc>
                          <a:spcPct val="115000"/>
                        </a:lnSpc>
                        <a:spcAft>
                          <a:spcPts val="0"/>
                        </a:spcAft>
                      </a:pPr>
                      <a:r>
                        <a:rPr lang="tr-TR" sz="800" dirty="0">
                          <a:effectLst/>
                          <a:latin typeface="Arial" panose="020B0604020202020204" pitchFamily="34" charset="0"/>
                          <a:cs typeface="Arial" panose="020B0604020202020204" pitchFamily="34" charset="0"/>
                        </a:rPr>
                        <a:t>Toplam</a:t>
                      </a:r>
                      <a:endParaRPr lang="en-GB" sz="1200" dirty="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100</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100</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100</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dirty="0">
                          <a:effectLst/>
                          <a:latin typeface="Arial" panose="020B0604020202020204" pitchFamily="34" charset="0"/>
                          <a:cs typeface="Arial" panose="020B0604020202020204" pitchFamily="34" charset="0"/>
                        </a:rPr>
                        <a:t>100</a:t>
                      </a:r>
                      <a:endParaRPr lang="en-GB" sz="1100" dirty="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dirty="0">
                          <a:effectLst/>
                          <a:latin typeface="Arial" panose="020B0604020202020204" pitchFamily="34" charset="0"/>
                          <a:cs typeface="Arial" panose="020B0604020202020204" pitchFamily="34" charset="0"/>
                        </a:rPr>
                        <a:t>100</a:t>
                      </a:r>
                      <a:endParaRPr lang="en-GB" sz="1100" dirty="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100</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100</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100</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100</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100</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100</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100</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100</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100</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extLst>
                  <a:ext uri="{0D108BD9-81ED-4DB2-BD59-A6C34878D82A}">
                    <a16:rowId xmlns="" xmlns:a16="http://schemas.microsoft.com/office/drawing/2014/main" val="10002"/>
                  </a:ext>
                </a:extLst>
              </a:tr>
              <a:tr h="207762">
                <a:tc>
                  <a:txBody>
                    <a:bodyPr/>
                    <a:lstStyle/>
                    <a:p>
                      <a:pPr>
                        <a:lnSpc>
                          <a:spcPct val="115000"/>
                        </a:lnSpc>
                        <a:spcAft>
                          <a:spcPts val="0"/>
                        </a:spcAft>
                      </a:pPr>
                      <a:r>
                        <a:rPr lang="tr-TR" sz="800" dirty="0">
                          <a:effectLst/>
                          <a:latin typeface="Arial" panose="020B0604020202020204" pitchFamily="34" charset="0"/>
                          <a:cs typeface="Arial" panose="020B0604020202020204" pitchFamily="34" charset="0"/>
                        </a:rPr>
                        <a:t>Gıda ve alkolsüz içecekler </a:t>
                      </a:r>
                      <a:endParaRPr lang="en-GB" sz="1200" dirty="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dirty="0">
                          <a:solidFill>
                            <a:srgbClr val="160093"/>
                          </a:solidFill>
                          <a:effectLst/>
                          <a:latin typeface="Arial" panose="020B0604020202020204" pitchFamily="34" charset="0"/>
                          <a:cs typeface="Arial" panose="020B0604020202020204" pitchFamily="34" charset="0"/>
                        </a:rPr>
                        <a:t>26,7</a:t>
                      </a:r>
                      <a:endParaRPr lang="en-GB" sz="1500" b="1" dirty="0">
                        <a:solidFill>
                          <a:srgbClr val="160093"/>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dirty="0">
                          <a:solidFill>
                            <a:srgbClr val="160093"/>
                          </a:solidFill>
                          <a:effectLst/>
                          <a:latin typeface="Arial" panose="020B0604020202020204" pitchFamily="34" charset="0"/>
                          <a:cs typeface="Arial" panose="020B0604020202020204" pitchFamily="34" charset="0"/>
                        </a:rPr>
                        <a:t>27,5</a:t>
                      </a:r>
                      <a:endParaRPr lang="en-GB" sz="1500" b="1" dirty="0">
                        <a:solidFill>
                          <a:srgbClr val="160093"/>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dirty="0">
                          <a:solidFill>
                            <a:srgbClr val="160093"/>
                          </a:solidFill>
                          <a:effectLst/>
                          <a:latin typeface="Arial" panose="020B0604020202020204" pitchFamily="34" charset="0"/>
                          <a:cs typeface="Arial" panose="020B0604020202020204" pitchFamily="34" charset="0"/>
                        </a:rPr>
                        <a:t>26,4</a:t>
                      </a:r>
                      <a:endParaRPr lang="en-GB" sz="1500" b="1" dirty="0">
                        <a:solidFill>
                          <a:srgbClr val="160093"/>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dirty="0">
                          <a:solidFill>
                            <a:srgbClr val="160093"/>
                          </a:solidFill>
                          <a:effectLst/>
                          <a:latin typeface="Arial" panose="020B0604020202020204" pitchFamily="34" charset="0"/>
                          <a:cs typeface="Arial" panose="020B0604020202020204" pitchFamily="34" charset="0"/>
                        </a:rPr>
                        <a:t>24,9</a:t>
                      </a:r>
                      <a:endParaRPr lang="en-GB" sz="1500" b="1" dirty="0">
                        <a:solidFill>
                          <a:srgbClr val="160093"/>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a:solidFill>
                            <a:srgbClr val="160093"/>
                          </a:solidFill>
                          <a:effectLst/>
                          <a:latin typeface="Arial" panose="020B0604020202020204" pitchFamily="34" charset="0"/>
                          <a:cs typeface="Arial" panose="020B0604020202020204" pitchFamily="34" charset="0"/>
                        </a:rPr>
                        <a:t>24,8</a:t>
                      </a:r>
                      <a:endParaRPr lang="en-GB" sz="1500" b="1">
                        <a:solidFill>
                          <a:srgbClr val="160093"/>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dirty="0">
                          <a:solidFill>
                            <a:srgbClr val="160093"/>
                          </a:solidFill>
                          <a:effectLst/>
                          <a:latin typeface="Arial" panose="020B0604020202020204" pitchFamily="34" charset="0"/>
                          <a:cs typeface="Arial" panose="020B0604020202020204" pitchFamily="34" charset="0"/>
                        </a:rPr>
                        <a:t>23,6</a:t>
                      </a:r>
                      <a:endParaRPr lang="en-GB" sz="1500" b="1" dirty="0">
                        <a:solidFill>
                          <a:srgbClr val="160093"/>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dirty="0">
                          <a:solidFill>
                            <a:srgbClr val="160093"/>
                          </a:solidFill>
                          <a:effectLst/>
                          <a:latin typeface="Arial" panose="020B0604020202020204" pitchFamily="34" charset="0"/>
                          <a:cs typeface="Arial" panose="020B0604020202020204" pitchFamily="34" charset="0"/>
                        </a:rPr>
                        <a:t>22,6</a:t>
                      </a:r>
                      <a:endParaRPr lang="en-GB" sz="1500" b="1" dirty="0">
                        <a:solidFill>
                          <a:srgbClr val="160093"/>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dirty="0">
                          <a:solidFill>
                            <a:srgbClr val="160093"/>
                          </a:solidFill>
                          <a:effectLst/>
                          <a:latin typeface="Arial" panose="020B0604020202020204" pitchFamily="34" charset="0"/>
                          <a:cs typeface="Arial" panose="020B0604020202020204" pitchFamily="34" charset="0"/>
                        </a:rPr>
                        <a:t>23,0</a:t>
                      </a:r>
                      <a:endParaRPr lang="en-GB" sz="1500" b="1" dirty="0">
                        <a:solidFill>
                          <a:srgbClr val="160093"/>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dirty="0">
                          <a:solidFill>
                            <a:srgbClr val="160093"/>
                          </a:solidFill>
                          <a:effectLst/>
                          <a:latin typeface="Arial" panose="020B0604020202020204" pitchFamily="34" charset="0"/>
                          <a:cs typeface="Arial" panose="020B0604020202020204" pitchFamily="34" charset="0"/>
                        </a:rPr>
                        <a:t>21,9</a:t>
                      </a:r>
                      <a:endParaRPr lang="en-GB" sz="1500" b="1" dirty="0">
                        <a:solidFill>
                          <a:srgbClr val="160093"/>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dirty="0">
                          <a:solidFill>
                            <a:srgbClr val="160093"/>
                          </a:solidFill>
                          <a:effectLst/>
                          <a:latin typeface="Arial" panose="020B0604020202020204" pitchFamily="34" charset="0"/>
                          <a:cs typeface="Arial" panose="020B0604020202020204" pitchFamily="34" charset="0"/>
                        </a:rPr>
                        <a:t>20,7</a:t>
                      </a:r>
                      <a:endParaRPr lang="en-GB" sz="1500" b="1" dirty="0">
                        <a:solidFill>
                          <a:srgbClr val="160093"/>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a:solidFill>
                            <a:srgbClr val="160093"/>
                          </a:solidFill>
                          <a:effectLst/>
                          <a:latin typeface="Arial" panose="020B0604020202020204" pitchFamily="34" charset="0"/>
                          <a:cs typeface="Arial" panose="020B0604020202020204" pitchFamily="34" charset="0"/>
                        </a:rPr>
                        <a:t>19,6</a:t>
                      </a:r>
                      <a:endParaRPr lang="en-GB" sz="1500" b="1">
                        <a:solidFill>
                          <a:srgbClr val="160093"/>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dirty="0">
                          <a:solidFill>
                            <a:srgbClr val="160093"/>
                          </a:solidFill>
                          <a:effectLst/>
                          <a:latin typeface="Arial" panose="020B0604020202020204" pitchFamily="34" charset="0"/>
                          <a:cs typeface="Arial" panose="020B0604020202020204" pitchFamily="34" charset="0"/>
                        </a:rPr>
                        <a:t>19,9</a:t>
                      </a:r>
                      <a:endParaRPr lang="en-GB" sz="1500" b="1" dirty="0">
                        <a:solidFill>
                          <a:srgbClr val="160093"/>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dirty="0">
                          <a:solidFill>
                            <a:srgbClr val="160093"/>
                          </a:solidFill>
                          <a:effectLst/>
                          <a:latin typeface="Arial" panose="020B0604020202020204" pitchFamily="34" charset="0"/>
                          <a:cs typeface="Arial" panose="020B0604020202020204" pitchFamily="34" charset="0"/>
                        </a:rPr>
                        <a:t>19,7</a:t>
                      </a:r>
                      <a:endParaRPr lang="en-GB" sz="1500" b="1" dirty="0">
                        <a:solidFill>
                          <a:srgbClr val="160093"/>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dirty="0">
                          <a:solidFill>
                            <a:srgbClr val="160093"/>
                          </a:solidFill>
                          <a:effectLst/>
                          <a:latin typeface="Arial" panose="020B0604020202020204" pitchFamily="34" charset="0"/>
                          <a:cs typeface="Arial" panose="020B0604020202020204" pitchFamily="34" charset="0"/>
                        </a:rPr>
                        <a:t>20,2</a:t>
                      </a:r>
                      <a:endParaRPr lang="en-GB" sz="1500" b="1" dirty="0">
                        <a:solidFill>
                          <a:srgbClr val="160093"/>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extLst>
                  <a:ext uri="{0D108BD9-81ED-4DB2-BD59-A6C34878D82A}">
                    <a16:rowId xmlns="" xmlns:a16="http://schemas.microsoft.com/office/drawing/2014/main" val="10003"/>
                  </a:ext>
                </a:extLst>
              </a:tr>
              <a:tr h="143356">
                <a:tc>
                  <a:txBody>
                    <a:bodyPr/>
                    <a:lstStyle/>
                    <a:p>
                      <a:pPr>
                        <a:lnSpc>
                          <a:spcPct val="115000"/>
                        </a:lnSpc>
                        <a:spcAft>
                          <a:spcPts val="0"/>
                        </a:spcAft>
                      </a:pPr>
                      <a:r>
                        <a:rPr lang="tr-TR" sz="800" dirty="0">
                          <a:effectLst/>
                          <a:latin typeface="Arial" panose="020B0604020202020204" pitchFamily="34" charset="0"/>
                          <a:cs typeface="Arial" panose="020B0604020202020204" pitchFamily="34" charset="0"/>
                        </a:rPr>
                        <a:t>Alkollü içecek, sigara ve tütün</a:t>
                      </a:r>
                      <a:endParaRPr lang="en-GB" sz="1200" dirty="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4,1</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4,1</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4,3</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4,1</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4,1</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4,3</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dirty="0">
                          <a:effectLst/>
                          <a:latin typeface="Arial" panose="020B0604020202020204" pitchFamily="34" charset="0"/>
                          <a:cs typeface="Arial" panose="020B0604020202020204" pitchFamily="34" charset="0"/>
                        </a:rPr>
                        <a:t>3,8</a:t>
                      </a:r>
                      <a:endParaRPr lang="en-GB" sz="1100" dirty="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4,1</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4,5</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4,1</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4,2</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4,2</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4,2</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4,2</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extLst>
                  <a:ext uri="{0D108BD9-81ED-4DB2-BD59-A6C34878D82A}">
                    <a16:rowId xmlns="" xmlns:a16="http://schemas.microsoft.com/office/drawing/2014/main" val="10004"/>
                  </a:ext>
                </a:extLst>
              </a:tr>
              <a:tr h="236033">
                <a:tc>
                  <a:txBody>
                    <a:bodyPr/>
                    <a:lstStyle/>
                    <a:p>
                      <a:pPr>
                        <a:lnSpc>
                          <a:spcPct val="115000"/>
                        </a:lnSpc>
                        <a:spcAft>
                          <a:spcPts val="0"/>
                        </a:spcAft>
                      </a:pPr>
                      <a:r>
                        <a:rPr lang="tr-TR" sz="800" dirty="0">
                          <a:effectLst/>
                          <a:latin typeface="Arial" panose="020B0604020202020204" pitchFamily="34" charset="0"/>
                          <a:cs typeface="Arial" panose="020B0604020202020204" pitchFamily="34" charset="0"/>
                        </a:rPr>
                        <a:t>Giyim ve ayakkabı </a:t>
                      </a:r>
                      <a:endParaRPr lang="en-GB" sz="1200" dirty="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6,3</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6,2</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6,5</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6,2</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dirty="0">
                          <a:effectLst/>
                          <a:latin typeface="Arial" panose="020B0604020202020204" pitchFamily="34" charset="0"/>
                          <a:cs typeface="Arial" panose="020B0604020202020204" pitchFamily="34" charset="0"/>
                        </a:rPr>
                        <a:t>5,9</a:t>
                      </a:r>
                      <a:endParaRPr lang="en-GB" sz="1100" dirty="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5,9</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5,4</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dirty="0">
                          <a:effectLst/>
                          <a:latin typeface="Arial" panose="020B0604020202020204" pitchFamily="34" charset="0"/>
                          <a:cs typeface="Arial" panose="020B0604020202020204" pitchFamily="34" charset="0"/>
                        </a:rPr>
                        <a:t>5,1</a:t>
                      </a:r>
                      <a:endParaRPr lang="en-GB" sz="1100" dirty="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5,1</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5,2</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5,4</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5,3</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5,1</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5,2</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extLst>
                  <a:ext uri="{0D108BD9-81ED-4DB2-BD59-A6C34878D82A}">
                    <a16:rowId xmlns="" xmlns:a16="http://schemas.microsoft.com/office/drawing/2014/main" val="10005"/>
                  </a:ext>
                </a:extLst>
              </a:tr>
              <a:tr h="241079">
                <a:tc>
                  <a:txBody>
                    <a:bodyPr/>
                    <a:lstStyle/>
                    <a:p>
                      <a:pPr>
                        <a:lnSpc>
                          <a:spcPct val="115000"/>
                        </a:lnSpc>
                        <a:spcAft>
                          <a:spcPts val="0"/>
                        </a:spcAft>
                      </a:pPr>
                      <a:r>
                        <a:rPr lang="tr-TR" sz="800">
                          <a:effectLst/>
                          <a:latin typeface="Arial" panose="020B0604020202020204" pitchFamily="34" charset="0"/>
                          <a:cs typeface="Arial" panose="020B0604020202020204" pitchFamily="34" charset="0"/>
                        </a:rPr>
                        <a:t>Konut ve kira </a:t>
                      </a:r>
                      <a:endParaRPr lang="en-GB" sz="12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a:solidFill>
                            <a:srgbClr val="C00000"/>
                          </a:solidFill>
                          <a:effectLst/>
                          <a:latin typeface="Arial" panose="020B0604020202020204" pitchFamily="34" charset="0"/>
                          <a:cs typeface="Arial" panose="020B0604020202020204" pitchFamily="34" charset="0"/>
                        </a:rPr>
                        <a:t>27,3</a:t>
                      </a:r>
                      <a:endParaRPr lang="en-GB" sz="1500" b="1">
                        <a:solidFill>
                          <a:srgbClr val="C00000"/>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a:solidFill>
                            <a:srgbClr val="C00000"/>
                          </a:solidFill>
                          <a:effectLst/>
                          <a:latin typeface="Arial" panose="020B0604020202020204" pitchFamily="34" charset="0"/>
                          <a:cs typeface="Arial" panose="020B0604020202020204" pitchFamily="34" charset="0"/>
                        </a:rPr>
                        <a:t>28,3</a:t>
                      </a:r>
                      <a:endParaRPr lang="en-GB" sz="1500" b="1">
                        <a:solidFill>
                          <a:srgbClr val="C00000"/>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a:solidFill>
                            <a:srgbClr val="C00000"/>
                          </a:solidFill>
                          <a:effectLst/>
                          <a:latin typeface="Arial" panose="020B0604020202020204" pitchFamily="34" charset="0"/>
                          <a:cs typeface="Arial" panose="020B0604020202020204" pitchFamily="34" charset="0"/>
                        </a:rPr>
                        <a:t>27,0</a:t>
                      </a:r>
                      <a:endParaRPr lang="en-GB" sz="1500" b="1">
                        <a:solidFill>
                          <a:srgbClr val="C00000"/>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a:solidFill>
                            <a:srgbClr val="C00000"/>
                          </a:solidFill>
                          <a:effectLst/>
                          <a:latin typeface="Arial" panose="020B0604020202020204" pitchFamily="34" charset="0"/>
                          <a:cs typeface="Arial" panose="020B0604020202020204" pitchFamily="34" charset="0"/>
                        </a:rPr>
                        <a:t>25,9</a:t>
                      </a:r>
                      <a:endParaRPr lang="en-GB" sz="1500" b="1">
                        <a:solidFill>
                          <a:srgbClr val="C00000"/>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dirty="0">
                          <a:solidFill>
                            <a:srgbClr val="C00000"/>
                          </a:solidFill>
                          <a:effectLst/>
                          <a:latin typeface="Arial" panose="020B0604020202020204" pitchFamily="34" charset="0"/>
                          <a:cs typeface="Arial" panose="020B0604020202020204" pitchFamily="34" charset="0"/>
                        </a:rPr>
                        <a:t>27,2</a:t>
                      </a:r>
                      <a:endParaRPr lang="en-GB" sz="15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dirty="0">
                          <a:solidFill>
                            <a:srgbClr val="C00000"/>
                          </a:solidFill>
                          <a:effectLst/>
                          <a:latin typeface="Arial" panose="020B0604020202020204" pitchFamily="34" charset="0"/>
                          <a:cs typeface="Arial" panose="020B0604020202020204" pitchFamily="34" charset="0"/>
                        </a:rPr>
                        <a:t>28,9</a:t>
                      </a:r>
                      <a:endParaRPr lang="en-GB" sz="15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dirty="0">
                          <a:solidFill>
                            <a:srgbClr val="C00000"/>
                          </a:solidFill>
                          <a:effectLst/>
                          <a:latin typeface="Arial" panose="020B0604020202020204" pitchFamily="34" charset="0"/>
                          <a:cs typeface="Arial" panose="020B0604020202020204" pitchFamily="34" charset="0"/>
                        </a:rPr>
                        <a:t>29,1</a:t>
                      </a:r>
                      <a:endParaRPr lang="en-GB" sz="15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a:solidFill>
                            <a:srgbClr val="C00000"/>
                          </a:solidFill>
                          <a:effectLst/>
                          <a:latin typeface="Arial" panose="020B0604020202020204" pitchFamily="34" charset="0"/>
                          <a:cs typeface="Arial" panose="020B0604020202020204" pitchFamily="34" charset="0"/>
                        </a:rPr>
                        <a:t>28,2</a:t>
                      </a:r>
                      <a:endParaRPr lang="en-GB" sz="1500" b="1">
                        <a:solidFill>
                          <a:srgbClr val="C00000"/>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a:solidFill>
                            <a:srgbClr val="C00000"/>
                          </a:solidFill>
                          <a:effectLst/>
                          <a:latin typeface="Arial" panose="020B0604020202020204" pitchFamily="34" charset="0"/>
                          <a:cs typeface="Arial" panose="020B0604020202020204" pitchFamily="34" charset="0"/>
                        </a:rPr>
                        <a:t>27,1</a:t>
                      </a:r>
                      <a:endParaRPr lang="en-GB" sz="1500" b="1">
                        <a:solidFill>
                          <a:srgbClr val="C00000"/>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a:solidFill>
                            <a:srgbClr val="C00000"/>
                          </a:solidFill>
                          <a:effectLst/>
                          <a:latin typeface="Arial" panose="020B0604020202020204" pitchFamily="34" charset="0"/>
                          <a:cs typeface="Arial" panose="020B0604020202020204" pitchFamily="34" charset="0"/>
                        </a:rPr>
                        <a:t>25,8</a:t>
                      </a:r>
                      <a:endParaRPr lang="en-GB" sz="1500" b="1">
                        <a:solidFill>
                          <a:srgbClr val="C00000"/>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a:solidFill>
                            <a:srgbClr val="C00000"/>
                          </a:solidFill>
                          <a:effectLst/>
                          <a:latin typeface="Arial" panose="020B0604020202020204" pitchFamily="34" charset="0"/>
                          <a:cs typeface="Arial" panose="020B0604020202020204" pitchFamily="34" charset="0"/>
                        </a:rPr>
                        <a:t>25,8</a:t>
                      </a:r>
                      <a:endParaRPr lang="en-GB" sz="1500" b="1">
                        <a:solidFill>
                          <a:srgbClr val="C00000"/>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a:solidFill>
                            <a:srgbClr val="C00000"/>
                          </a:solidFill>
                          <a:effectLst/>
                          <a:latin typeface="Arial" panose="020B0604020202020204" pitchFamily="34" charset="0"/>
                          <a:cs typeface="Arial" panose="020B0604020202020204" pitchFamily="34" charset="0"/>
                        </a:rPr>
                        <a:t>25,0</a:t>
                      </a:r>
                      <a:endParaRPr lang="en-GB" sz="1500" b="1">
                        <a:solidFill>
                          <a:srgbClr val="C00000"/>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a:solidFill>
                            <a:srgbClr val="C00000"/>
                          </a:solidFill>
                          <a:effectLst/>
                          <a:latin typeface="Arial" panose="020B0604020202020204" pitchFamily="34" charset="0"/>
                          <a:cs typeface="Arial" panose="020B0604020202020204" pitchFamily="34" charset="0"/>
                        </a:rPr>
                        <a:t>24,8</a:t>
                      </a:r>
                      <a:endParaRPr lang="en-GB" sz="1500" b="1">
                        <a:solidFill>
                          <a:srgbClr val="C00000"/>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dirty="0">
                          <a:solidFill>
                            <a:srgbClr val="C00000"/>
                          </a:solidFill>
                          <a:effectLst/>
                          <a:latin typeface="Arial" panose="020B0604020202020204" pitchFamily="34" charset="0"/>
                          <a:cs typeface="Arial" panose="020B0604020202020204" pitchFamily="34" charset="0"/>
                        </a:rPr>
                        <a:t>26,0</a:t>
                      </a:r>
                      <a:endParaRPr lang="en-GB" sz="15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extLst>
                  <a:ext uri="{0D108BD9-81ED-4DB2-BD59-A6C34878D82A}">
                    <a16:rowId xmlns="" xmlns:a16="http://schemas.microsoft.com/office/drawing/2014/main" val="10006"/>
                  </a:ext>
                </a:extLst>
              </a:tr>
              <a:tr h="249315">
                <a:tc>
                  <a:txBody>
                    <a:bodyPr/>
                    <a:lstStyle/>
                    <a:p>
                      <a:pPr>
                        <a:lnSpc>
                          <a:spcPct val="100000"/>
                        </a:lnSpc>
                        <a:spcBef>
                          <a:spcPts val="200"/>
                        </a:spcBef>
                        <a:spcAft>
                          <a:spcPts val="200"/>
                        </a:spcAft>
                      </a:pPr>
                      <a:r>
                        <a:rPr lang="tr-TR" sz="800" dirty="0">
                          <a:effectLst/>
                          <a:latin typeface="Arial" panose="020B0604020202020204" pitchFamily="34" charset="0"/>
                          <a:cs typeface="Arial" panose="020B0604020202020204" pitchFamily="34" charset="0"/>
                        </a:rPr>
                        <a:t>Mobilya, ev aletleri ve ev bakım hizmetleri </a:t>
                      </a:r>
                      <a:endParaRPr lang="en-GB" sz="1200" dirty="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7,3</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5,7</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6,6</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6,8</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6,2</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5,9</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dirty="0">
                          <a:effectLst/>
                          <a:latin typeface="Arial" panose="020B0604020202020204" pitchFamily="34" charset="0"/>
                          <a:cs typeface="Arial" panose="020B0604020202020204" pitchFamily="34" charset="0"/>
                        </a:rPr>
                        <a:t>5,8</a:t>
                      </a:r>
                      <a:endParaRPr lang="en-GB" sz="1100" dirty="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dirty="0">
                          <a:effectLst/>
                          <a:latin typeface="Arial" panose="020B0604020202020204" pitchFamily="34" charset="0"/>
                          <a:cs typeface="Arial" panose="020B0604020202020204" pitchFamily="34" charset="0"/>
                        </a:rPr>
                        <a:t>6,2</a:t>
                      </a:r>
                      <a:endParaRPr lang="en-GB" sz="1100" dirty="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dirty="0">
                          <a:effectLst/>
                          <a:latin typeface="Arial" panose="020B0604020202020204" pitchFamily="34" charset="0"/>
                          <a:cs typeface="Arial" panose="020B0604020202020204" pitchFamily="34" charset="0"/>
                        </a:rPr>
                        <a:t>6,3</a:t>
                      </a:r>
                      <a:endParaRPr lang="en-GB" sz="1100" dirty="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6,4</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6,7</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6,6</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6,8</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6,1</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extLst>
                  <a:ext uri="{0D108BD9-81ED-4DB2-BD59-A6C34878D82A}">
                    <a16:rowId xmlns="" xmlns:a16="http://schemas.microsoft.com/office/drawing/2014/main" val="10007"/>
                  </a:ext>
                </a:extLst>
              </a:tr>
              <a:tr h="143356">
                <a:tc>
                  <a:txBody>
                    <a:bodyPr/>
                    <a:lstStyle/>
                    <a:p>
                      <a:pPr>
                        <a:lnSpc>
                          <a:spcPct val="115000"/>
                        </a:lnSpc>
                        <a:spcAft>
                          <a:spcPts val="0"/>
                        </a:spcAft>
                      </a:pPr>
                      <a:r>
                        <a:rPr lang="tr-TR" sz="800">
                          <a:effectLst/>
                          <a:latin typeface="Arial" panose="020B0604020202020204" pitchFamily="34" charset="0"/>
                          <a:cs typeface="Arial" panose="020B0604020202020204" pitchFamily="34" charset="0"/>
                        </a:rPr>
                        <a:t>Sağlık</a:t>
                      </a:r>
                      <a:endParaRPr lang="en-GB" sz="12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2,3</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2,2</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2,2</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2,2</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2,2</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2,4</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1,9</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1,9</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dirty="0">
                          <a:effectLst/>
                          <a:latin typeface="Arial" panose="020B0604020202020204" pitchFamily="34" charset="0"/>
                          <a:cs typeface="Arial" panose="020B0604020202020204" pitchFamily="34" charset="0"/>
                        </a:rPr>
                        <a:t>2,1</a:t>
                      </a:r>
                      <a:endParaRPr lang="en-GB" sz="1100" dirty="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1,9</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1,8</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2,1</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2,1</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2,0</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extLst>
                  <a:ext uri="{0D108BD9-81ED-4DB2-BD59-A6C34878D82A}">
                    <a16:rowId xmlns="" xmlns:a16="http://schemas.microsoft.com/office/drawing/2014/main" val="10008"/>
                  </a:ext>
                </a:extLst>
              </a:tr>
              <a:tr h="208802">
                <a:tc>
                  <a:txBody>
                    <a:bodyPr/>
                    <a:lstStyle/>
                    <a:p>
                      <a:pPr>
                        <a:lnSpc>
                          <a:spcPct val="115000"/>
                        </a:lnSpc>
                        <a:spcAft>
                          <a:spcPts val="0"/>
                        </a:spcAft>
                      </a:pPr>
                      <a:r>
                        <a:rPr lang="tr-TR" sz="800">
                          <a:effectLst/>
                          <a:latin typeface="Arial" panose="020B0604020202020204" pitchFamily="34" charset="0"/>
                          <a:cs typeface="Arial" panose="020B0604020202020204" pitchFamily="34" charset="0"/>
                        </a:rPr>
                        <a:t>Ulaştırma  </a:t>
                      </a:r>
                      <a:endParaRPr lang="en-GB" sz="12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dirty="0">
                          <a:solidFill>
                            <a:srgbClr val="160093"/>
                          </a:solidFill>
                          <a:effectLst/>
                          <a:latin typeface="Arial" panose="020B0604020202020204" pitchFamily="34" charset="0"/>
                          <a:cs typeface="Arial" panose="020B0604020202020204" pitchFamily="34" charset="0"/>
                        </a:rPr>
                        <a:t>8,7</a:t>
                      </a:r>
                      <a:endParaRPr lang="en-GB" sz="1500" b="1" dirty="0">
                        <a:solidFill>
                          <a:srgbClr val="160093"/>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a:solidFill>
                            <a:srgbClr val="160093"/>
                          </a:solidFill>
                          <a:effectLst/>
                          <a:latin typeface="Arial" panose="020B0604020202020204" pitchFamily="34" charset="0"/>
                          <a:cs typeface="Arial" panose="020B0604020202020204" pitchFamily="34" charset="0"/>
                        </a:rPr>
                        <a:t>9,8</a:t>
                      </a:r>
                      <a:endParaRPr lang="en-GB" sz="1500" b="1">
                        <a:solidFill>
                          <a:srgbClr val="160093"/>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dirty="0">
                          <a:solidFill>
                            <a:srgbClr val="160093"/>
                          </a:solidFill>
                          <a:effectLst/>
                          <a:latin typeface="Arial" panose="020B0604020202020204" pitchFamily="34" charset="0"/>
                          <a:cs typeface="Arial" panose="020B0604020202020204" pitchFamily="34" charset="0"/>
                        </a:rPr>
                        <a:t>9,5</a:t>
                      </a:r>
                      <a:endParaRPr lang="en-GB" sz="1500" b="1" dirty="0">
                        <a:solidFill>
                          <a:srgbClr val="160093"/>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dirty="0">
                          <a:solidFill>
                            <a:srgbClr val="160093"/>
                          </a:solidFill>
                          <a:effectLst/>
                          <a:latin typeface="Arial" panose="020B0604020202020204" pitchFamily="34" charset="0"/>
                          <a:cs typeface="Arial" panose="020B0604020202020204" pitchFamily="34" charset="0"/>
                        </a:rPr>
                        <a:t>12,6</a:t>
                      </a:r>
                      <a:endParaRPr lang="en-GB" sz="1500" b="1" dirty="0">
                        <a:solidFill>
                          <a:srgbClr val="160093"/>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a:solidFill>
                            <a:srgbClr val="160093"/>
                          </a:solidFill>
                          <a:effectLst/>
                          <a:latin typeface="Arial" panose="020B0604020202020204" pitchFamily="34" charset="0"/>
                          <a:cs typeface="Arial" panose="020B0604020202020204" pitchFamily="34" charset="0"/>
                        </a:rPr>
                        <a:t>13,1</a:t>
                      </a:r>
                      <a:endParaRPr lang="en-GB" sz="1500" b="1">
                        <a:solidFill>
                          <a:srgbClr val="160093"/>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dirty="0">
                          <a:solidFill>
                            <a:srgbClr val="160093"/>
                          </a:solidFill>
                          <a:effectLst/>
                          <a:latin typeface="Arial" panose="020B0604020202020204" pitchFamily="34" charset="0"/>
                          <a:cs typeface="Arial" panose="020B0604020202020204" pitchFamily="34" charset="0"/>
                        </a:rPr>
                        <a:t>11,1</a:t>
                      </a:r>
                      <a:endParaRPr lang="en-GB" sz="1500" b="1" dirty="0">
                        <a:solidFill>
                          <a:srgbClr val="160093"/>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a:solidFill>
                            <a:srgbClr val="160093"/>
                          </a:solidFill>
                          <a:effectLst/>
                          <a:latin typeface="Arial" panose="020B0604020202020204" pitchFamily="34" charset="0"/>
                          <a:cs typeface="Arial" panose="020B0604020202020204" pitchFamily="34" charset="0"/>
                        </a:rPr>
                        <a:t>14,1</a:t>
                      </a:r>
                      <a:endParaRPr lang="en-GB" sz="1500" b="1">
                        <a:solidFill>
                          <a:srgbClr val="160093"/>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dirty="0">
                          <a:solidFill>
                            <a:srgbClr val="160093"/>
                          </a:solidFill>
                          <a:effectLst/>
                          <a:latin typeface="Arial" panose="020B0604020202020204" pitchFamily="34" charset="0"/>
                          <a:cs typeface="Arial" panose="020B0604020202020204" pitchFamily="34" charset="0"/>
                        </a:rPr>
                        <a:t>13,6</a:t>
                      </a:r>
                      <a:endParaRPr lang="en-GB" sz="1500" b="1" dirty="0">
                        <a:solidFill>
                          <a:srgbClr val="160093"/>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dirty="0">
                          <a:solidFill>
                            <a:srgbClr val="160093"/>
                          </a:solidFill>
                          <a:effectLst/>
                          <a:latin typeface="Arial" panose="020B0604020202020204" pitchFamily="34" charset="0"/>
                          <a:cs typeface="Arial" panose="020B0604020202020204" pitchFamily="34" charset="0"/>
                        </a:rPr>
                        <a:t>15,1</a:t>
                      </a:r>
                      <a:endParaRPr lang="en-GB" sz="1500" b="1" dirty="0">
                        <a:solidFill>
                          <a:srgbClr val="160093"/>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dirty="0">
                          <a:solidFill>
                            <a:srgbClr val="160093"/>
                          </a:solidFill>
                          <a:effectLst/>
                          <a:latin typeface="Arial" panose="020B0604020202020204" pitchFamily="34" charset="0"/>
                          <a:cs typeface="Arial" panose="020B0604020202020204" pitchFamily="34" charset="0"/>
                        </a:rPr>
                        <a:t>17,2</a:t>
                      </a:r>
                      <a:endParaRPr lang="en-GB" sz="1500" b="1" dirty="0">
                        <a:solidFill>
                          <a:srgbClr val="160093"/>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dirty="0">
                          <a:solidFill>
                            <a:srgbClr val="160093"/>
                          </a:solidFill>
                          <a:effectLst/>
                          <a:latin typeface="Arial" panose="020B0604020202020204" pitchFamily="34" charset="0"/>
                          <a:cs typeface="Arial" panose="020B0604020202020204" pitchFamily="34" charset="0"/>
                        </a:rPr>
                        <a:t>17,2</a:t>
                      </a:r>
                      <a:endParaRPr lang="en-GB" sz="1500" b="1" dirty="0">
                        <a:solidFill>
                          <a:srgbClr val="160093"/>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dirty="0">
                          <a:solidFill>
                            <a:srgbClr val="160093"/>
                          </a:solidFill>
                          <a:effectLst/>
                          <a:latin typeface="Arial" panose="020B0604020202020204" pitchFamily="34" charset="0"/>
                          <a:cs typeface="Arial" panose="020B0604020202020204" pitchFamily="34" charset="0"/>
                        </a:rPr>
                        <a:t>17,4</a:t>
                      </a:r>
                      <a:endParaRPr lang="en-GB" sz="1500" b="1" dirty="0">
                        <a:solidFill>
                          <a:srgbClr val="160093"/>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dirty="0">
                          <a:solidFill>
                            <a:srgbClr val="160093"/>
                          </a:solidFill>
                          <a:effectLst/>
                          <a:latin typeface="Arial" panose="020B0604020202020204" pitchFamily="34" charset="0"/>
                          <a:cs typeface="Arial" panose="020B0604020202020204" pitchFamily="34" charset="0"/>
                        </a:rPr>
                        <a:t>17,8</a:t>
                      </a:r>
                      <a:endParaRPr lang="en-GB" sz="1500" b="1" dirty="0">
                        <a:solidFill>
                          <a:srgbClr val="160093"/>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dirty="0">
                          <a:solidFill>
                            <a:srgbClr val="160093"/>
                          </a:solidFill>
                          <a:effectLst/>
                          <a:latin typeface="Arial" panose="020B0604020202020204" pitchFamily="34" charset="0"/>
                          <a:cs typeface="Arial" panose="020B0604020202020204" pitchFamily="34" charset="0"/>
                        </a:rPr>
                        <a:t>17,0</a:t>
                      </a:r>
                      <a:endParaRPr lang="en-GB" sz="1500" b="1" dirty="0">
                        <a:solidFill>
                          <a:srgbClr val="160093"/>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extLst>
                  <a:ext uri="{0D108BD9-81ED-4DB2-BD59-A6C34878D82A}">
                    <a16:rowId xmlns="" xmlns:a16="http://schemas.microsoft.com/office/drawing/2014/main" val="10009"/>
                  </a:ext>
                </a:extLst>
              </a:tr>
              <a:tr h="191141">
                <a:tc>
                  <a:txBody>
                    <a:bodyPr/>
                    <a:lstStyle/>
                    <a:p>
                      <a:pPr>
                        <a:lnSpc>
                          <a:spcPct val="115000"/>
                        </a:lnSpc>
                        <a:spcAft>
                          <a:spcPts val="0"/>
                        </a:spcAft>
                      </a:pPr>
                      <a:r>
                        <a:rPr lang="tr-TR" sz="800" dirty="0">
                          <a:effectLst/>
                          <a:latin typeface="Arial" panose="020B0604020202020204" pitchFamily="34" charset="0"/>
                          <a:cs typeface="Arial" panose="020B0604020202020204" pitchFamily="34" charset="0"/>
                        </a:rPr>
                        <a:t>Haberleşme  </a:t>
                      </a:r>
                      <a:endParaRPr lang="en-GB" sz="1200" dirty="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dirty="0">
                          <a:solidFill>
                            <a:srgbClr val="FF0000"/>
                          </a:solidFill>
                          <a:effectLst/>
                          <a:latin typeface="Arial" panose="020B0604020202020204" pitchFamily="34" charset="0"/>
                          <a:cs typeface="Arial" panose="020B0604020202020204" pitchFamily="34" charset="0"/>
                        </a:rPr>
                        <a:t>4,5</a:t>
                      </a:r>
                      <a:endParaRPr lang="en-GB" sz="15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dirty="0">
                          <a:solidFill>
                            <a:srgbClr val="FF0000"/>
                          </a:solidFill>
                          <a:effectLst/>
                          <a:latin typeface="Arial" panose="020B0604020202020204" pitchFamily="34" charset="0"/>
                          <a:cs typeface="Arial" panose="020B0604020202020204" pitchFamily="34" charset="0"/>
                        </a:rPr>
                        <a:t>4,3</a:t>
                      </a:r>
                      <a:endParaRPr lang="en-GB" sz="15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a:solidFill>
                            <a:srgbClr val="FF0000"/>
                          </a:solidFill>
                          <a:effectLst/>
                          <a:latin typeface="Arial" panose="020B0604020202020204" pitchFamily="34" charset="0"/>
                          <a:cs typeface="Arial" panose="020B0604020202020204" pitchFamily="34" charset="0"/>
                        </a:rPr>
                        <a:t>4,5</a:t>
                      </a:r>
                      <a:endParaRPr lang="en-GB" sz="1500" b="1">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dirty="0">
                          <a:solidFill>
                            <a:srgbClr val="FF0000"/>
                          </a:solidFill>
                          <a:effectLst/>
                          <a:latin typeface="Arial" panose="020B0604020202020204" pitchFamily="34" charset="0"/>
                          <a:cs typeface="Arial" panose="020B0604020202020204" pitchFamily="34" charset="0"/>
                        </a:rPr>
                        <a:t>4,3</a:t>
                      </a:r>
                      <a:endParaRPr lang="en-GB" sz="15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a:solidFill>
                            <a:srgbClr val="FF0000"/>
                          </a:solidFill>
                          <a:effectLst/>
                          <a:latin typeface="Arial" panose="020B0604020202020204" pitchFamily="34" charset="0"/>
                          <a:cs typeface="Arial" panose="020B0604020202020204" pitchFamily="34" charset="0"/>
                        </a:rPr>
                        <a:t>4,2</a:t>
                      </a:r>
                      <a:endParaRPr lang="en-GB" sz="1500" b="1">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dirty="0">
                          <a:solidFill>
                            <a:srgbClr val="FF0000"/>
                          </a:solidFill>
                          <a:effectLst/>
                          <a:latin typeface="Arial" panose="020B0604020202020204" pitchFamily="34" charset="0"/>
                          <a:cs typeface="Arial" panose="020B0604020202020204" pitchFamily="34" charset="0"/>
                        </a:rPr>
                        <a:t>4,5</a:t>
                      </a:r>
                      <a:endParaRPr lang="en-GB" sz="15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dirty="0">
                          <a:solidFill>
                            <a:srgbClr val="FF0000"/>
                          </a:solidFill>
                          <a:effectLst/>
                          <a:latin typeface="Arial" panose="020B0604020202020204" pitchFamily="34" charset="0"/>
                          <a:cs typeface="Arial" panose="020B0604020202020204" pitchFamily="34" charset="0"/>
                        </a:rPr>
                        <a:t>4,4</a:t>
                      </a:r>
                      <a:endParaRPr lang="en-GB" sz="15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dirty="0">
                          <a:solidFill>
                            <a:srgbClr val="FF0000"/>
                          </a:solidFill>
                          <a:effectLst/>
                          <a:latin typeface="Arial" panose="020B0604020202020204" pitchFamily="34" charset="0"/>
                          <a:cs typeface="Arial" panose="020B0604020202020204" pitchFamily="34" charset="0"/>
                        </a:rPr>
                        <a:t>4,2</a:t>
                      </a:r>
                      <a:endParaRPr lang="en-GB" sz="15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a:solidFill>
                            <a:srgbClr val="FF0000"/>
                          </a:solidFill>
                          <a:effectLst/>
                          <a:latin typeface="Arial" panose="020B0604020202020204" pitchFamily="34" charset="0"/>
                          <a:cs typeface="Arial" panose="020B0604020202020204" pitchFamily="34" charset="0"/>
                        </a:rPr>
                        <a:t>4,1</a:t>
                      </a:r>
                      <a:endParaRPr lang="en-GB" sz="1500" b="1">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dirty="0">
                          <a:solidFill>
                            <a:srgbClr val="FF0000"/>
                          </a:solidFill>
                          <a:effectLst/>
                          <a:latin typeface="Arial" panose="020B0604020202020204" pitchFamily="34" charset="0"/>
                          <a:cs typeface="Arial" panose="020B0604020202020204" pitchFamily="34" charset="0"/>
                        </a:rPr>
                        <a:t>4,0</a:t>
                      </a:r>
                      <a:endParaRPr lang="en-GB" sz="15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a:solidFill>
                            <a:srgbClr val="FF0000"/>
                          </a:solidFill>
                          <a:effectLst/>
                          <a:latin typeface="Arial" panose="020B0604020202020204" pitchFamily="34" charset="0"/>
                          <a:cs typeface="Arial" panose="020B0604020202020204" pitchFamily="34" charset="0"/>
                        </a:rPr>
                        <a:t>3,9</a:t>
                      </a:r>
                      <a:endParaRPr lang="en-GB" sz="1500" b="1">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dirty="0">
                          <a:solidFill>
                            <a:srgbClr val="FF0000"/>
                          </a:solidFill>
                          <a:effectLst/>
                          <a:latin typeface="Arial" panose="020B0604020202020204" pitchFamily="34" charset="0"/>
                          <a:cs typeface="Arial" panose="020B0604020202020204" pitchFamily="34" charset="0"/>
                        </a:rPr>
                        <a:t>4,0</a:t>
                      </a:r>
                      <a:endParaRPr lang="en-GB" sz="15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dirty="0">
                          <a:solidFill>
                            <a:srgbClr val="FF0000"/>
                          </a:solidFill>
                          <a:effectLst/>
                          <a:latin typeface="Arial" panose="020B0604020202020204" pitchFamily="34" charset="0"/>
                          <a:cs typeface="Arial" panose="020B0604020202020204" pitchFamily="34" charset="0"/>
                        </a:rPr>
                        <a:t>3,7</a:t>
                      </a:r>
                      <a:endParaRPr lang="en-GB" sz="15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1100" b="1" dirty="0">
                          <a:solidFill>
                            <a:srgbClr val="FF0000"/>
                          </a:solidFill>
                          <a:effectLst/>
                          <a:latin typeface="Arial" panose="020B0604020202020204" pitchFamily="34" charset="0"/>
                          <a:cs typeface="Arial" panose="020B0604020202020204" pitchFamily="34" charset="0"/>
                        </a:rPr>
                        <a:t>3,7</a:t>
                      </a:r>
                      <a:endParaRPr lang="en-GB" sz="15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extLst>
                  <a:ext uri="{0D108BD9-81ED-4DB2-BD59-A6C34878D82A}">
                    <a16:rowId xmlns="" xmlns:a16="http://schemas.microsoft.com/office/drawing/2014/main" val="10010"/>
                  </a:ext>
                </a:extLst>
              </a:tr>
              <a:tr h="143356">
                <a:tc>
                  <a:txBody>
                    <a:bodyPr/>
                    <a:lstStyle/>
                    <a:p>
                      <a:pPr>
                        <a:lnSpc>
                          <a:spcPct val="115000"/>
                        </a:lnSpc>
                        <a:spcAft>
                          <a:spcPts val="0"/>
                        </a:spcAft>
                      </a:pPr>
                      <a:r>
                        <a:rPr lang="tr-TR" sz="800" dirty="0">
                          <a:effectLst/>
                          <a:latin typeface="Arial" panose="020B0604020202020204" pitchFamily="34" charset="0"/>
                          <a:cs typeface="Arial" panose="020B0604020202020204" pitchFamily="34" charset="0"/>
                        </a:rPr>
                        <a:t>Eğlence ve kültür  </a:t>
                      </a:r>
                      <a:endParaRPr lang="en-GB" sz="1200" dirty="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2,5</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2,2</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2,5</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2,5</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2,2</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2,1</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2,5</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2,6</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2,8</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2,7</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3,2</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3,1</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3,0</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2,9</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extLst>
                  <a:ext uri="{0D108BD9-81ED-4DB2-BD59-A6C34878D82A}">
                    <a16:rowId xmlns="" xmlns:a16="http://schemas.microsoft.com/office/drawing/2014/main" val="10011"/>
                  </a:ext>
                </a:extLst>
              </a:tr>
              <a:tr h="143356">
                <a:tc>
                  <a:txBody>
                    <a:bodyPr/>
                    <a:lstStyle/>
                    <a:p>
                      <a:pPr>
                        <a:lnSpc>
                          <a:spcPct val="115000"/>
                        </a:lnSpc>
                        <a:spcAft>
                          <a:spcPts val="0"/>
                        </a:spcAft>
                      </a:pPr>
                      <a:r>
                        <a:rPr lang="tr-TR" sz="800" dirty="0">
                          <a:effectLst/>
                          <a:latin typeface="Arial" panose="020B0604020202020204" pitchFamily="34" charset="0"/>
                          <a:cs typeface="Arial" panose="020B0604020202020204" pitchFamily="34" charset="0"/>
                        </a:rPr>
                        <a:t>Eğitim hizmetleri  </a:t>
                      </a:r>
                      <a:endParaRPr lang="en-GB" sz="1200" dirty="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1,3</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2,0</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2,1</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1,9</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2,1</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2,5</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2,0</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1,9</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2,0</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2,0</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2,3</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2,4</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2,4</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2,2</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extLst>
                  <a:ext uri="{0D108BD9-81ED-4DB2-BD59-A6C34878D82A}">
                    <a16:rowId xmlns="" xmlns:a16="http://schemas.microsoft.com/office/drawing/2014/main" val="10012"/>
                  </a:ext>
                </a:extLst>
              </a:tr>
              <a:tr h="143356">
                <a:tc>
                  <a:txBody>
                    <a:bodyPr/>
                    <a:lstStyle/>
                    <a:p>
                      <a:pPr>
                        <a:lnSpc>
                          <a:spcPct val="115000"/>
                        </a:lnSpc>
                        <a:spcAft>
                          <a:spcPts val="0"/>
                        </a:spcAft>
                      </a:pPr>
                      <a:r>
                        <a:rPr lang="tr-TR" sz="800" dirty="0">
                          <a:effectLst/>
                          <a:latin typeface="Arial" panose="020B0604020202020204" pitchFamily="34" charset="0"/>
                          <a:cs typeface="Arial" panose="020B0604020202020204" pitchFamily="34" charset="0"/>
                        </a:rPr>
                        <a:t>Lokanta ve oteller  </a:t>
                      </a:r>
                      <a:endParaRPr lang="en-GB" sz="1200" dirty="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4,4</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4,1</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4,5</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4,4</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4,2</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4,5</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4,4</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5,2</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5,4</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5,7</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dirty="0">
                          <a:effectLst/>
                          <a:latin typeface="Arial" panose="020B0604020202020204" pitchFamily="34" charset="0"/>
                          <a:cs typeface="Arial" panose="020B0604020202020204" pitchFamily="34" charset="0"/>
                        </a:rPr>
                        <a:t>5,8</a:t>
                      </a:r>
                      <a:endParaRPr lang="en-GB" sz="1100" dirty="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5,9</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6,0</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6,4</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extLst>
                  <a:ext uri="{0D108BD9-81ED-4DB2-BD59-A6C34878D82A}">
                    <a16:rowId xmlns="" xmlns:a16="http://schemas.microsoft.com/office/drawing/2014/main" val="10013"/>
                  </a:ext>
                </a:extLst>
              </a:tr>
              <a:tr h="143356">
                <a:tc>
                  <a:txBody>
                    <a:bodyPr/>
                    <a:lstStyle/>
                    <a:p>
                      <a:pPr>
                        <a:lnSpc>
                          <a:spcPct val="115000"/>
                        </a:lnSpc>
                        <a:spcAft>
                          <a:spcPts val="0"/>
                        </a:spcAft>
                      </a:pPr>
                      <a:r>
                        <a:rPr lang="tr-TR" sz="800" dirty="0">
                          <a:effectLst/>
                          <a:latin typeface="Arial" panose="020B0604020202020204" pitchFamily="34" charset="0"/>
                          <a:cs typeface="Arial" panose="020B0604020202020204" pitchFamily="34" charset="0"/>
                        </a:rPr>
                        <a:t>Çeşitli mal ve hizmetler  </a:t>
                      </a:r>
                      <a:endParaRPr lang="en-GB" sz="1200" dirty="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4,6</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3,5</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3,9</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4,1</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4,0</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4,2</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4,1</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a:effectLst/>
                          <a:latin typeface="Arial" panose="020B0604020202020204" pitchFamily="34" charset="0"/>
                          <a:cs typeface="Arial" panose="020B0604020202020204" pitchFamily="34" charset="0"/>
                        </a:rPr>
                        <a:t>4,0</a:t>
                      </a:r>
                      <a:endParaRPr lang="en-GB" sz="110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dirty="0">
                          <a:effectLst/>
                          <a:latin typeface="Arial" panose="020B0604020202020204" pitchFamily="34" charset="0"/>
                          <a:cs typeface="Arial" panose="020B0604020202020204" pitchFamily="34" charset="0"/>
                        </a:rPr>
                        <a:t>3,7</a:t>
                      </a:r>
                      <a:endParaRPr lang="en-GB" sz="1100" dirty="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dirty="0">
                          <a:effectLst/>
                          <a:latin typeface="Arial" panose="020B0604020202020204" pitchFamily="34" charset="0"/>
                          <a:cs typeface="Arial" panose="020B0604020202020204" pitchFamily="34" charset="0"/>
                        </a:rPr>
                        <a:t>4,3</a:t>
                      </a:r>
                      <a:endParaRPr lang="en-GB" sz="1100" dirty="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dirty="0">
                          <a:effectLst/>
                          <a:latin typeface="Arial" panose="020B0604020202020204" pitchFamily="34" charset="0"/>
                          <a:cs typeface="Arial" panose="020B0604020202020204" pitchFamily="34" charset="0"/>
                        </a:rPr>
                        <a:t>4,2</a:t>
                      </a:r>
                      <a:endParaRPr lang="en-GB" sz="1100" dirty="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dirty="0">
                          <a:effectLst/>
                          <a:latin typeface="Arial" panose="020B0604020202020204" pitchFamily="34" charset="0"/>
                          <a:cs typeface="Arial" panose="020B0604020202020204" pitchFamily="34" charset="0"/>
                        </a:rPr>
                        <a:t>4,3</a:t>
                      </a:r>
                      <a:endParaRPr lang="en-GB" sz="1100" dirty="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dirty="0">
                          <a:effectLst/>
                          <a:latin typeface="Arial" panose="020B0604020202020204" pitchFamily="34" charset="0"/>
                          <a:cs typeface="Arial" panose="020B0604020202020204" pitchFamily="34" charset="0"/>
                        </a:rPr>
                        <a:t>4,3</a:t>
                      </a:r>
                      <a:endParaRPr lang="en-GB" sz="1100" dirty="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tc>
                  <a:txBody>
                    <a:bodyPr/>
                    <a:lstStyle/>
                    <a:p>
                      <a:pPr algn="ctr">
                        <a:lnSpc>
                          <a:spcPct val="115000"/>
                        </a:lnSpc>
                        <a:spcAft>
                          <a:spcPts val="0"/>
                        </a:spcAft>
                      </a:pPr>
                      <a:r>
                        <a:rPr lang="tr-TR" sz="800" dirty="0">
                          <a:effectLst/>
                          <a:latin typeface="Arial" panose="020B0604020202020204" pitchFamily="34" charset="0"/>
                          <a:cs typeface="Arial" panose="020B0604020202020204" pitchFamily="34" charset="0"/>
                        </a:rPr>
                        <a:t>4,3</a:t>
                      </a:r>
                      <a:endParaRPr lang="en-GB" sz="1100" dirty="0">
                        <a:effectLst/>
                        <a:latin typeface="Arial" panose="020B0604020202020204" pitchFamily="34" charset="0"/>
                        <a:ea typeface="Times New Roman" panose="02020603050405020304" pitchFamily="18" charset="0"/>
                        <a:cs typeface="Arial" panose="020B0604020202020204" pitchFamily="34" charset="0"/>
                      </a:endParaRPr>
                    </a:p>
                  </a:txBody>
                  <a:tcPr marL="33338" marR="33338" marT="0" marB="0" anchor="ctr"/>
                </a:tc>
                <a:extLst>
                  <a:ext uri="{0D108BD9-81ED-4DB2-BD59-A6C34878D82A}">
                    <a16:rowId xmlns="" xmlns:a16="http://schemas.microsoft.com/office/drawing/2014/main" val="10014"/>
                  </a:ext>
                </a:extLst>
              </a:tr>
            </a:tbl>
          </a:graphicData>
        </a:graphic>
      </p:graphicFrame>
      <p:sp>
        <p:nvSpPr>
          <p:cNvPr id="2" name="Dikdörtgen 1"/>
          <p:cNvSpPr/>
          <p:nvPr/>
        </p:nvSpPr>
        <p:spPr>
          <a:xfrm>
            <a:off x="782857" y="1789309"/>
            <a:ext cx="6158363" cy="300082"/>
          </a:xfrm>
          <a:prstGeom prst="rect">
            <a:avLst/>
          </a:prstGeom>
        </p:spPr>
        <p:txBody>
          <a:bodyPr wrap="square">
            <a:spAutoFit/>
          </a:bodyPr>
          <a:lstStyle/>
          <a:p>
            <a:r>
              <a:rPr lang="tr-TR" sz="1350" b="1" dirty="0">
                <a:latin typeface="Arial" panose="020B0604020202020204" pitchFamily="34" charset="0"/>
                <a:ea typeface="Times New Roman" panose="02020603050405020304" pitchFamily="18" charset="0"/>
                <a:cs typeface="Arial" panose="020B0604020202020204" pitchFamily="34" charset="0"/>
              </a:rPr>
              <a:t>Türkiye’de </a:t>
            </a:r>
            <a:r>
              <a:rPr lang="tr-TR" sz="1350" b="1" dirty="0" err="1">
                <a:latin typeface="Arial" panose="020B0604020202020204" pitchFamily="34" charset="0"/>
                <a:ea typeface="Times New Roman" panose="02020603050405020304" pitchFamily="18" charset="0"/>
                <a:cs typeface="Arial" panose="020B0604020202020204" pitchFamily="34" charset="0"/>
              </a:rPr>
              <a:t>Hanehalkı</a:t>
            </a:r>
            <a:r>
              <a:rPr lang="tr-TR" sz="1350" b="1" dirty="0">
                <a:latin typeface="Arial" panose="020B0604020202020204" pitchFamily="34" charset="0"/>
                <a:ea typeface="Times New Roman" panose="02020603050405020304" pitchFamily="18" charset="0"/>
                <a:cs typeface="Arial" panose="020B0604020202020204" pitchFamily="34" charset="0"/>
              </a:rPr>
              <a:t> Tüketim Harcamalarının Dağılımı (TÜİK)</a:t>
            </a:r>
            <a:r>
              <a:rPr lang="tr-TR" sz="100" b="1" dirty="0">
                <a:latin typeface="Arial" panose="020B0604020202020204" pitchFamily="34" charset="0"/>
                <a:ea typeface="Times New Roman" panose="02020603050405020304" pitchFamily="18" charset="0"/>
                <a:cs typeface="Arial" panose="020B0604020202020204" pitchFamily="34" charset="0"/>
              </a:rPr>
              <a:t> </a:t>
            </a:r>
            <a:endParaRPr lang="en-GB" sz="100" b="1" dirty="0">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2040379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solidFill>
                  <a:schemeClr val="tx1"/>
                </a:solidFill>
                <a:latin typeface="Arial" panose="020B0604020202020204" pitchFamily="34" charset="0"/>
                <a:ea typeface="Times New Roman" panose="02020603050405020304" pitchFamily="18" charset="0"/>
              </a:rPr>
              <a:t>Gayrimenkul Makro ve Mikroekonomisi</a:t>
            </a:r>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
        <p:nvSpPr>
          <p:cNvPr id="2" name="Dikdörtgen 1"/>
          <p:cNvSpPr/>
          <p:nvPr/>
        </p:nvSpPr>
        <p:spPr>
          <a:xfrm>
            <a:off x="713198" y="1772164"/>
            <a:ext cx="4572000" cy="507831"/>
          </a:xfrm>
          <a:prstGeom prst="rect">
            <a:avLst/>
          </a:prstGeom>
        </p:spPr>
        <p:txBody>
          <a:bodyPr>
            <a:spAutoFit/>
          </a:bodyPr>
          <a:lstStyle/>
          <a:p>
            <a:pPr algn="just"/>
            <a:r>
              <a:rPr lang="tr-TR" sz="1350" b="1" dirty="0">
                <a:latin typeface="Arial" panose="020B0604020202020204" pitchFamily="34" charset="0"/>
                <a:cs typeface="Arial" panose="020B0604020202020204" pitchFamily="34" charset="0"/>
              </a:rPr>
              <a:t>Yıllara göre kentte toplam </a:t>
            </a:r>
            <a:r>
              <a:rPr lang="tr-TR" sz="1350" b="1" dirty="0" err="1">
                <a:latin typeface="Arial" panose="020B0604020202020204" pitchFamily="34" charset="0"/>
                <a:cs typeface="Arial" panose="020B0604020202020204" pitchFamily="34" charset="0"/>
              </a:rPr>
              <a:t>hanehalkı</a:t>
            </a:r>
            <a:r>
              <a:rPr lang="tr-TR" sz="1350" b="1" dirty="0">
                <a:latin typeface="Arial" panose="020B0604020202020204" pitchFamily="34" charset="0"/>
                <a:cs typeface="Arial" panose="020B0604020202020204" pitchFamily="34" charset="0"/>
              </a:rPr>
              <a:t> tüketim harcaması içinde konutun payı </a:t>
            </a:r>
          </a:p>
        </p:txBody>
      </p:sp>
      <p:graphicFrame>
        <p:nvGraphicFramePr>
          <p:cNvPr id="15" name="9 Tablo"/>
          <p:cNvGraphicFramePr>
            <a:graphicFrameLocks noGrp="1"/>
          </p:cNvGraphicFramePr>
          <p:nvPr>
            <p:extLst/>
          </p:nvPr>
        </p:nvGraphicFramePr>
        <p:xfrm>
          <a:off x="1925378" y="2256912"/>
          <a:ext cx="3529831" cy="2995338"/>
        </p:xfrm>
        <a:graphic>
          <a:graphicData uri="http://schemas.openxmlformats.org/drawingml/2006/table">
            <a:tbl>
              <a:tblPr>
                <a:tableStyleId>{5940675A-B579-460E-94D1-54222C63F5DA}</a:tableStyleId>
              </a:tblPr>
              <a:tblGrid>
                <a:gridCol w="1216685">
                  <a:extLst>
                    <a:ext uri="{9D8B030D-6E8A-4147-A177-3AD203B41FA5}">
                      <a16:colId xmlns="" xmlns:a16="http://schemas.microsoft.com/office/drawing/2014/main" val="20000"/>
                    </a:ext>
                  </a:extLst>
                </a:gridCol>
                <a:gridCol w="1305878">
                  <a:extLst>
                    <a:ext uri="{9D8B030D-6E8A-4147-A177-3AD203B41FA5}">
                      <a16:colId xmlns="" xmlns:a16="http://schemas.microsoft.com/office/drawing/2014/main" val="20001"/>
                    </a:ext>
                  </a:extLst>
                </a:gridCol>
                <a:gridCol w="1007268">
                  <a:extLst>
                    <a:ext uri="{9D8B030D-6E8A-4147-A177-3AD203B41FA5}">
                      <a16:colId xmlns="" xmlns:a16="http://schemas.microsoft.com/office/drawing/2014/main" val="20002"/>
                    </a:ext>
                  </a:extLst>
                </a:gridCol>
              </a:tblGrid>
              <a:tr h="347943">
                <a:tc>
                  <a:txBody>
                    <a:bodyPr/>
                    <a:lstStyle/>
                    <a:p>
                      <a:pPr algn="ctr" fontAlgn="b"/>
                      <a:r>
                        <a:rPr lang="tr-TR" sz="1100" u="none" strike="noStrike" dirty="0" smtClean="0">
                          <a:latin typeface="Arial" panose="020B0604020202020204" pitchFamily="34" charset="0"/>
                          <a:cs typeface="Arial" panose="020B0604020202020204" pitchFamily="34" charset="0"/>
                        </a:rPr>
                        <a:t>Gelir – Tüketim Anket Yılı</a:t>
                      </a:r>
                      <a:endParaRPr lang="tr-TR" sz="1100" b="1" i="0" u="none" strike="noStrike" dirty="0">
                        <a:latin typeface="Arial" panose="020B0604020202020204" pitchFamily="34" charset="0"/>
                        <a:cs typeface="Arial" panose="020B0604020202020204" pitchFamily="34" charset="0"/>
                      </a:endParaRPr>
                    </a:p>
                  </a:txBody>
                  <a:tcPr marL="5043" marR="5043" marT="5043" marB="0" anchor="ctr"/>
                </a:tc>
                <a:tc>
                  <a:txBody>
                    <a:bodyPr/>
                    <a:lstStyle/>
                    <a:p>
                      <a:pPr algn="ctr" fontAlgn="b"/>
                      <a:r>
                        <a:rPr lang="en-US" sz="1100" u="none" strike="noStrike" dirty="0" err="1">
                          <a:latin typeface="Arial" panose="020B0604020202020204" pitchFamily="34" charset="0"/>
                          <a:cs typeface="Arial" panose="020B0604020202020204" pitchFamily="34" charset="0"/>
                        </a:rPr>
                        <a:t>Hanehalkı</a:t>
                      </a:r>
                      <a:r>
                        <a:rPr lang="en-US" sz="1100" u="none" strike="noStrike" dirty="0">
                          <a:latin typeface="Arial" panose="020B0604020202020204" pitchFamily="34" charset="0"/>
                          <a:cs typeface="Arial" panose="020B0604020202020204" pitchFamily="34" charset="0"/>
                        </a:rPr>
                        <a:t> </a:t>
                      </a:r>
                      <a:r>
                        <a:rPr lang="en-US" sz="1100" u="none" strike="noStrike" dirty="0" err="1" smtClean="0">
                          <a:latin typeface="Arial" panose="020B0604020202020204" pitchFamily="34" charset="0"/>
                          <a:cs typeface="Arial" panose="020B0604020202020204" pitchFamily="34" charset="0"/>
                        </a:rPr>
                        <a:t>sayısı</a:t>
                      </a:r>
                      <a:endParaRPr lang="en-US" sz="1100" b="1" i="0" u="none" strike="noStrike" dirty="0">
                        <a:latin typeface="Arial" panose="020B0604020202020204" pitchFamily="34" charset="0"/>
                        <a:cs typeface="Arial" panose="020B0604020202020204" pitchFamily="34" charset="0"/>
                      </a:endParaRPr>
                    </a:p>
                  </a:txBody>
                  <a:tcPr marL="5043" marR="5043" marT="5043" marB="0" anchor="ctr"/>
                </a:tc>
                <a:tc>
                  <a:txBody>
                    <a:bodyPr/>
                    <a:lstStyle/>
                    <a:p>
                      <a:pPr algn="ctr" fontAlgn="b"/>
                      <a:r>
                        <a:rPr lang="en-US" sz="1100" u="none" strike="noStrike" dirty="0" err="1">
                          <a:latin typeface="Arial" panose="020B0604020202020204" pitchFamily="34" charset="0"/>
                          <a:cs typeface="Arial" panose="020B0604020202020204" pitchFamily="34" charset="0"/>
                        </a:rPr>
                        <a:t>Konut</a:t>
                      </a:r>
                      <a:r>
                        <a:rPr lang="en-US" sz="1100" u="none" strike="noStrike" dirty="0">
                          <a:latin typeface="Arial" panose="020B0604020202020204" pitchFamily="34" charset="0"/>
                          <a:cs typeface="Arial" panose="020B0604020202020204" pitchFamily="34" charset="0"/>
                        </a:rPr>
                        <a:t> </a:t>
                      </a:r>
                      <a:r>
                        <a:rPr lang="en-US" sz="1100" u="none" strike="noStrike" dirty="0" err="1">
                          <a:latin typeface="Arial" panose="020B0604020202020204" pitchFamily="34" charset="0"/>
                          <a:cs typeface="Arial" panose="020B0604020202020204" pitchFamily="34" charset="0"/>
                        </a:rPr>
                        <a:t>ve</a:t>
                      </a:r>
                      <a:r>
                        <a:rPr lang="en-US" sz="1100" u="none" strike="noStrike" dirty="0">
                          <a:latin typeface="Arial" panose="020B0604020202020204" pitchFamily="34" charset="0"/>
                          <a:cs typeface="Arial" panose="020B0604020202020204" pitchFamily="34" charset="0"/>
                        </a:rPr>
                        <a:t> </a:t>
                      </a:r>
                      <a:r>
                        <a:rPr lang="en-US" sz="1100" u="none" strike="noStrike" dirty="0" err="1" smtClean="0">
                          <a:latin typeface="Arial" panose="020B0604020202020204" pitchFamily="34" charset="0"/>
                          <a:cs typeface="Arial" panose="020B0604020202020204" pitchFamily="34" charset="0"/>
                        </a:rPr>
                        <a:t>kira</a:t>
                      </a:r>
                      <a:endParaRPr lang="en-US" sz="1100" b="1" i="0" u="none" strike="noStrike" dirty="0">
                        <a:latin typeface="Arial" panose="020B0604020202020204" pitchFamily="34" charset="0"/>
                        <a:cs typeface="Arial" panose="020B0604020202020204" pitchFamily="34" charset="0"/>
                      </a:endParaRPr>
                    </a:p>
                  </a:txBody>
                  <a:tcPr marL="5043" marR="5043" marT="5043" marB="0" anchor="ctr"/>
                </a:tc>
                <a:extLst>
                  <a:ext uri="{0D108BD9-81ED-4DB2-BD59-A6C34878D82A}">
                    <a16:rowId xmlns="" xmlns:a16="http://schemas.microsoft.com/office/drawing/2014/main" val="10000"/>
                  </a:ext>
                </a:extLst>
              </a:tr>
              <a:tr h="176493">
                <a:tc>
                  <a:txBody>
                    <a:bodyPr/>
                    <a:lstStyle/>
                    <a:p>
                      <a:pPr algn="ctr" fontAlgn="ctr"/>
                      <a:r>
                        <a:rPr lang="tr-TR" sz="1100" u="none" strike="noStrike" dirty="0">
                          <a:latin typeface="Arial" panose="020B0604020202020204" pitchFamily="34" charset="0"/>
                          <a:cs typeface="Arial" panose="020B0604020202020204" pitchFamily="34" charset="0"/>
                        </a:rPr>
                        <a:t>2002</a:t>
                      </a:r>
                      <a:endParaRPr lang="tr-TR" sz="1100" b="1" i="0" u="none" strike="noStrike" dirty="0">
                        <a:latin typeface="Arial" panose="020B0604020202020204" pitchFamily="34" charset="0"/>
                        <a:cs typeface="Arial" panose="020B0604020202020204" pitchFamily="34" charset="0"/>
                      </a:endParaRPr>
                    </a:p>
                  </a:txBody>
                  <a:tcPr marL="5043" marR="5043" marT="5043" marB="0" anchor="ctr"/>
                </a:tc>
                <a:tc>
                  <a:txBody>
                    <a:bodyPr/>
                    <a:lstStyle/>
                    <a:p>
                      <a:pPr algn="ctr" fontAlgn="ctr"/>
                      <a:r>
                        <a:rPr lang="tr-TR" sz="1100" u="none" strike="noStrike" dirty="0">
                          <a:latin typeface="Arial" panose="020B0604020202020204" pitchFamily="34" charset="0"/>
                          <a:cs typeface="Arial" panose="020B0604020202020204" pitchFamily="34" charset="0"/>
                        </a:rPr>
                        <a:t>  10 093 330</a:t>
                      </a:r>
                      <a:endParaRPr lang="tr-TR" sz="1100" b="0" i="0" u="none" strike="noStrike" dirty="0">
                        <a:latin typeface="Arial" panose="020B0604020202020204" pitchFamily="34" charset="0"/>
                        <a:cs typeface="Arial" panose="020B0604020202020204" pitchFamily="34" charset="0"/>
                      </a:endParaRPr>
                    </a:p>
                  </a:txBody>
                  <a:tcPr marL="5043" marR="5043" marT="5043" marB="0" anchor="ctr"/>
                </a:tc>
                <a:tc>
                  <a:txBody>
                    <a:bodyPr/>
                    <a:lstStyle/>
                    <a:p>
                      <a:pPr algn="ctr" fontAlgn="ctr"/>
                      <a:r>
                        <a:rPr lang="tr-TR" sz="1100" u="none" strike="noStrike">
                          <a:latin typeface="Arial" panose="020B0604020202020204" pitchFamily="34" charset="0"/>
                          <a:cs typeface="Arial" panose="020B0604020202020204" pitchFamily="34" charset="0"/>
                        </a:rPr>
                        <a:t>29,2</a:t>
                      </a:r>
                      <a:endParaRPr lang="tr-TR" sz="1100" b="0" i="0" u="none" strike="noStrike">
                        <a:latin typeface="Arial" panose="020B0604020202020204" pitchFamily="34" charset="0"/>
                        <a:cs typeface="Arial" panose="020B0604020202020204" pitchFamily="34" charset="0"/>
                      </a:endParaRPr>
                    </a:p>
                  </a:txBody>
                  <a:tcPr marL="5043" marR="5043" marT="5043" marB="0" anchor="ctr"/>
                </a:tc>
                <a:extLst>
                  <a:ext uri="{0D108BD9-81ED-4DB2-BD59-A6C34878D82A}">
                    <a16:rowId xmlns="" xmlns:a16="http://schemas.microsoft.com/office/drawing/2014/main" val="10001"/>
                  </a:ext>
                </a:extLst>
              </a:tr>
              <a:tr h="176493">
                <a:tc>
                  <a:txBody>
                    <a:bodyPr/>
                    <a:lstStyle/>
                    <a:p>
                      <a:pPr algn="ctr" fontAlgn="ctr"/>
                      <a:r>
                        <a:rPr lang="tr-TR" sz="1100" u="none" strike="noStrike" dirty="0">
                          <a:latin typeface="Arial" panose="020B0604020202020204" pitchFamily="34" charset="0"/>
                          <a:cs typeface="Arial" panose="020B0604020202020204" pitchFamily="34" charset="0"/>
                        </a:rPr>
                        <a:t>2003</a:t>
                      </a:r>
                      <a:endParaRPr lang="tr-TR" sz="1100" b="1" i="0" u="none" strike="noStrike" dirty="0">
                        <a:latin typeface="Arial" panose="020B0604020202020204" pitchFamily="34" charset="0"/>
                        <a:cs typeface="Arial" panose="020B0604020202020204" pitchFamily="34" charset="0"/>
                      </a:endParaRPr>
                    </a:p>
                  </a:txBody>
                  <a:tcPr marL="5043" marR="5043" marT="5043" marB="0" anchor="ctr"/>
                </a:tc>
                <a:tc>
                  <a:txBody>
                    <a:bodyPr/>
                    <a:lstStyle/>
                    <a:p>
                      <a:pPr algn="ctr" fontAlgn="ctr"/>
                      <a:r>
                        <a:rPr lang="tr-TR" sz="1100" u="none" strike="noStrike">
                          <a:latin typeface="Arial" panose="020B0604020202020204" pitchFamily="34" charset="0"/>
                          <a:cs typeface="Arial" panose="020B0604020202020204" pitchFamily="34" charset="0"/>
                        </a:rPr>
                        <a:t>  10 686 864</a:t>
                      </a:r>
                      <a:endParaRPr lang="tr-TR" sz="1100" b="0" i="0" u="none" strike="noStrike">
                        <a:latin typeface="Arial" panose="020B0604020202020204" pitchFamily="34" charset="0"/>
                        <a:cs typeface="Arial" panose="020B0604020202020204" pitchFamily="34" charset="0"/>
                      </a:endParaRPr>
                    </a:p>
                  </a:txBody>
                  <a:tcPr marL="5043" marR="5043" marT="5043" marB="0" anchor="ctr"/>
                </a:tc>
                <a:tc>
                  <a:txBody>
                    <a:bodyPr/>
                    <a:lstStyle/>
                    <a:p>
                      <a:pPr algn="ctr" fontAlgn="ctr"/>
                      <a:r>
                        <a:rPr lang="tr-TR" sz="1100" u="none" strike="noStrike">
                          <a:latin typeface="Arial" panose="020B0604020202020204" pitchFamily="34" charset="0"/>
                          <a:cs typeface="Arial" panose="020B0604020202020204" pitchFamily="34" charset="0"/>
                        </a:rPr>
                        <a:t>30,2</a:t>
                      </a:r>
                      <a:endParaRPr lang="tr-TR" sz="1100" b="0" i="0" u="none" strike="noStrike">
                        <a:latin typeface="Arial" panose="020B0604020202020204" pitchFamily="34" charset="0"/>
                        <a:cs typeface="Arial" panose="020B0604020202020204" pitchFamily="34" charset="0"/>
                      </a:endParaRPr>
                    </a:p>
                  </a:txBody>
                  <a:tcPr marL="5043" marR="5043" marT="5043" marB="0" anchor="ctr"/>
                </a:tc>
                <a:extLst>
                  <a:ext uri="{0D108BD9-81ED-4DB2-BD59-A6C34878D82A}">
                    <a16:rowId xmlns="" xmlns:a16="http://schemas.microsoft.com/office/drawing/2014/main" val="10002"/>
                  </a:ext>
                </a:extLst>
              </a:tr>
              <a:tr h="176493">
                <a:tc>
                  <a:txBody>
                    <a:bodyPr/>
                    <a:lstStyle/>
                    <a:p>
                      <a:pPr algn="ctr" fontAlgn="ctr"/>
                      <a:r>
                        <a:rPr lang="tr-TR" sz="1100" u="none" strike="noStrike" dirty="0">
                          <a:latin typeface="Arial" panose="020B0604020202020204" pitchFamily="34" charset="0"/>
                          <a:cs typeface="Arial" panose="020B0604020202020204" pitchFamily="34" charset="0"/>
                        </a:rPr>
                        <a:t>2004</a:t>
                      </a:r>
                      <a:endParaRPr lang="tr-TR" sz="1100" b="1" i="0" u="none" strike="noStrike" dirty="0">
                        <a:latin typeface="Arial" panose="020B0604020202020204" pitchFamily="34" charset="0"/>
                        <a:cs typeface="Arial" panose="020B0604020202020204" pitchFamily="34" charset="0"/>
                      </a:endParaRPr>
                    </a:p>
                  </a:txBody>
                  <a:tcPr marL="5043" marR="5043" marT="5043" marB="0" anchor="ctr"/>
                </a:tc>
                <a:tc>
                  <a:txBody>
                    <a:bodyPr/>
                    <a:lstStyle/>
                    <a:p>
                      <a:pPr algn="ctr" fontAlgn="ctr"/>
                      <a:r>
                        <a:rPr lang="tr-TR" sz="1100" u="none" strike="noStrike" dirty="0">
                          <a:latin typeface="Arial" panose="020B0604020202020204" pitchFamily="34" charset="0"/>
                          <a:cs typeface="Arial" panose="020B0604020202020204" pitchFamily="34" charset="0"/>
                        </a:rPr>
                        <a:t>  10 928 455</a:t>
                      </a:r>
                      <a:endParaRPr lang="tr-TR" sz="1100" b="0" i="0" u="none" strike="noStrike" dirty="0">
                        <a:latin typeface="Arial" panose="020B0604020202020204" pitchFamily="34" charset="0"/>
                        <a:cs typeface="Arial" panose="020B0604020202020204" pitchFamily="34" charset="0"/>
                      </a:endParaRPr>
                    </a:p>
                  </a:txBody>
                  <a:tcPr marL="5043" marR="5043" marT="5043" marB="0" anchor="ctr"/>
                </a:tc>
                <a:tc>
                  <a:txBody>
                    <a:bodyPr/>
                    <a:lstStyle/>
                    <a:p>
                      <a:pPr algn="ctr" fontAlgn="ctr"/>
                      <a:r>
                        <a:rPr lang="tr-TR" sz="1100" u="none" strike="noStrike">
                          <a:latin typeface="Arial" panose="020B0604020202020204" pitchFamily="34" charset="0"/>
                          <a:cs typeface="Arial" panose="020B0604020202020204" pitchFamily="34" charset="0"/>
                        </a:rPr>
                        <a:t>29,1</a:t>
                      </a:r>
                      <a:endParaRPr lang="tr-TR" sz="1100" b="0" i="0" u="none" strike="noStrike">
                        <a:latin typeface="Arial" panose="020B0604020202020204" pitchFamily="34" charset="0"/>
                        <a:cs typeface="Arial" panose="020B0604020202020204" pitchFamily="34" charset="0"/>
                      </a:endParaRPr>
                    </a:p>
                  </a:txBody>
                  <a:tcPr marL="5043" marR="5043" marT="5043" marB="0" anchor="ctr"/>
                </a:tc>
                <a:extLst>
                  <a:ext uri="{0D108BD9-81ED-4DB2-BD59-A6C34878D82A}">
                    <a16:rowId xmlns="" xmlns:a16="http://schemas.microsoft.com/office/drawing/2014/main" val="10003"/>
                  </a:ext>
                </a:extLst>
              </a:tr>
              <a:tr h="176493">
                <a:tc>
                  <a:txBody>
                    <a:bodyPr/>
                    <a:lstStyle/>
                    <a:p>
                      <a:pPr algn="ctr" fontAlgn="ctr"/>
                      <a:r>
                        <a:rPr lang="tr-TR" sz="1100" u="none" strike="noStrike" dirty="0">
                          <a:latin typeface="Arial" panose="020B0604020202020204" pitchFamily="34" charset="0"/>
                          <a:cs typeface="Arial" panose="020B0604020202020204" pitchFamily="34" charset="0"/>
                        </a:rPr>
                        <a:t>2005</a:t>
                      </a:r>
                      <a:endParaRPr lang="tr-TR" sz="1100" b="1" i="0" u="none" strike="noStrike" dirty="0">
                        <a:latin typeface="Arial" panose="020B0604020202020204" pitchFamily="34" charset="0"/>
                        <a:cs typeface="Arial" panose="020B0604020202020204" pitchFamily="34" charset="0"/>
                      </a:endParaRPr>
                    </a:p>
                  </a:txBody>
                  <a:tcPr marL="5043" marR="5043" marT="5043" marB="0" anchor="ctr"/>
                </a:tc>
                <a:tc>
                  <a:txBody>
                    <a:bodyPr/>
                    <a:lstStyle/>
                    <a:p>
                      <a:pPr algn="ctr" fontAlgn="ctr"/>
                      <a:r>
                        <a:rPr lang="tr-TR" sz="1100" u="none" strike="noStrike" dirty="0">
                          <a:latin typeface="Arial" panose="020B0604020202020204" pitchFamily="34" charset="0"/>
                          <a:cs typeface="Arial" panose="020B0604020202020204" pitchFamily="34" charset="0"/>
                        </a:rPr>
                        <a:t>  11 308 321</a:t>
                      </a:r>
                      <a:endParaRPr lang="tr-TR" sz="1100" b="0" i="0" u="none" strike="noStrike" dirty="0">
                        <a:latin typeface="Arial" panose="020B0604020202020204" pitchFamily="34" charset="0"/>
                        <a:cs typeface="Arial" panose="020B0604020202020204" pitchFamily="34" charset="0"/>
                      </a:endParaRPr>
                    </a:p>
                  </a:txBody>
                  <a:tcPr marL="5043" marR="5043" marT="5043" marB="0" anchor="ctr"/>
                </a:tc>
                <a:tc>
                  <a:txBody>
                    <a:bodyPr/>
                    <a:lstStyle/>
                    <a:p>
                      <a:pPr algn="ctr" fontAlgn="ctr"/>
                      <a:r>
                        <a:rPr lang="tr-TR" sz="1100" u="none" strike="noStrike" dirty="0">
                          <a:latin typeface="Arial" panose="020B0604020202020204" pitchFamily="34" charset="0"/>
                          <a:cs typeface="Arial" panose="020B0604020202020204" pitchFamily="34" charset="0"/>
                        </a:rPr>
                        <a:t>28,1</a:t>
                      </a:r>
                      <a:endParaRPr lang="tr-TR" sz="1100" b="0" i="0" u="none" strike="noStrike" dirty="0">
                        <a:latin typeface="Arial" panose="020B0604020202020204" pitchFamily="34" charset="0"/>
                        <a:cs typeface="Arial" panose="020B0604020202020204" pitchFamily="34" charset="0"/>
                      </a:endParaRPr>
                    </a:p>
                  </a:txBody>
                  <a:tcPr marL="5043" marR="5043" marT="5043" marB="0" anchor="ctr"/>
                </a:tc>
                <a:extLst>
                  <a:ext uri="{0D108BD9-81ED-4DB2-BD59-A6C34878D82A}">
                    <a16:rowId xmlns="" xmlns:a16="http://schemas.microsoft.com/office/drawing/2014/main" val="10004"/>
                  </a:ext>
                </a:extLst>
              </a:tr>
              <a:tr h="176493">
                <a:tc>
                  <a:txBody>
                    <a:bodyPr/>
                    <a:lstStyle/>
                    <a:p>
                      <a:pPr algn="ctr" fontAlgn="ctr"/>
                      <a:r>
                        <a:rPr lang="tr-TR" sz="1100" u="none" strike="noStrike" dirty="0">
                          <a:latin typeface="Arial" panose="020B0604020202020204" pitchFamily="34" charset="0"/>
                          <a:cs typeface="Arial" panose="020B0604020202020204" pitchFamily="34" charset="0"/>
                        </a:rPr>
                        <a:t>2006</a:t>
                      </a:r>
                      <a:endParaRPr lang="tr-TR" sz="1100" b="1" i="0" u="none" strike="noStrike" dirty="0">
                        <a:latin typeface="Arial" panose="020B0604020202020204" pitchFamily="34" charset="0"/>
                        <a:cs typeface="Arial" panose="020B0604020202020204" pitchFamily="34" charset="0"/>
                      </a:endParaRPr>
                    </a:p>
                  </a:txBody>
                  <a:tcPr marL="5043" marR="5043" marT="5043" marB="0" anchor="ctr"/>
                </a:tc>
                <a:tc>
                  <a:txBody>
                    <a:bodyPr/>
                    <a:lstStyle/>
                    <a:p>
                      <a:pPr algn="ctr" fontAlgn="ctr"/>
                      <a:r>
                        <a:rPr lang="tr-TR" sz="1100" u="none" strike="noStrike" dirty="0">
                          <a:latin typeface="Arial" panose="020B0604020202020204" pitchFamily="34" charset="0"/>
                          <a:cs typeface="Arial" panose="020B0604020202020204" pitchFamily="34" charset="0"/>
                        </a:rPr>
                        <a:t>  11 398 002</a:t>
                      </a:r>
                      <a:endParaRPr lang="tr-TR" sz="1100" b="0" i="0" u="none" strike="noStrike" dirty="0">
                        <a:latin typeface="Arial" panose="020B0604020202020204" pitchFamily="34" charset="0"/>
                        <a:cs typeface="Arial" panose="020B0604020202020204" pitchFamily="34" charset="0"/>
                      </a:endParaRPr>
                    </a:p>
                  </a:txBody>
                  <a:tcPr marL="5043" marR="5043" marT="5043" marB="0" anchor="ctr"/>
                </a:tc>
                <a:tc>
                  <a:txBody>
                    <a:bodyPr/>
                    <a:lstStyle/>
                    <a:p>
                      <a:pPr algn="ctr" fontAlgn="ctr"/>
                      <a:r>
                        <a:rPr lang="tr-TR" sz="1100" u="none" strike="noStrike" dirty="0">
                          <a:latin typeface="Arial" panose="020B0604020202020204" pitchFamily="34" charset="0"/>
                          <a:cs typeface="Arial" panose="020B0604020202020204" pitchFamily="34" charset="0"/>
                        </a:rPr>
                        <a:t>29,2</a:t>
                      </a:r>
                      <a:endParaRPr lang="tr-TR" sz="1100" b="0" i="0" u="none" strike="noStrike" dirty="0">
                        <a:latin typeface="Arial" panose="020B0604020202020204" pitchFamily="34" charset="0"/>
                        <a:cs typeface="Arial" panose="020B0604020202020204" pitchFamily="34" charset="0"/>
                      </a:endParaRPr>
                    </a:p>
                  </a:txBody>
                  <a:tcPr marL="5043" marR="5043" marT="5043" marB="0" anchor="ctr"/>
                </a:tc>
                <a:extLst>
                  <a:ext uri="{0D108BD9-81ED-4DB2-BD59-A6C34878D82A}">
                    <a16:rowId xmlns="" xmlns:a16="http://schemas.microsoft.com/office/drawing/2014/main" val="10005"/>
                  </a:ext>
                </a:extLst>
              </a:tr>
              <a:tr h="176493">
                <a:tc>
                  <a:txBody>
                    <a:bodyPr/>
                    <a:lstStyle/>
                    <a:p>
                      <a:pPr algn="ctr" fontAlgn="ctr"/>
                      <a:r>
                        <a:rPr lang="tr-TR" sz="1100" u="none" strike="noStrike" dirty="0" smtClean="0">
                          <a:latin typeface="Arial" panose="020B0604020202020204" pitchFamily="34" charset="0"/>
                          <a:cs typeface="Arial" panose="020B0604020202020204" pitchFamily="34" charset="0"/>
                        </a:rPr>
                        <a:t>2007</a:t>
                      </a:r>
                      <a:endParaRPr lang="tr-TR" sz="1100" b="1" i="0" u="none" strike="noStrike" dirty="0">
                        <a:latin typeface="Arial" panose="020B0604020202020204" pitchFamily="34" charset="0"/>
                        <a:cs typeface="Arial" panose="020B0604020202020204" pitchFamily="34" charset="0"/>
                      </a:endParaRPr>
                    </a:p>
                  </a:txBody>
                  <a:tcPr marL="5043" marR="5043" marT="5043" marB="0" anchor="ctr"/>
                </a:tc>
                <a:tc>
                  <a:txBody>
                    <a:bodyPr/>
                    <a:lstStyle/>
                    <a:p>
                      <a:pPr algn="ctr" fontAlgn="ctr"/>
                      <a:r>
                        <a:rPr lang="tr-TR" sz="1100" u="none" strike="noStrike" dirty="0">
                          <a:latin typeface="Arial" panose="020B0604020202020204" pitchFamily="34" charset="0"/>
                          <a:cs typeface="Arial" panose="020B0604020202020204" pitchFamily="34" charset="0"/>
                        </a:rPr>
                        <a:t>  12 471 556</a:t>
                      </a:r>
                      <a:endParaRPr lang="tr-TR" sz="1100" b="0" i="0" u="none" strike="noStrike" dirty="0">
                        <a:latin typeface="Arial" panose="020B0604020202020204" pitchFamily="34" charset="0"/>
                        <a:cs typeface="Arial" panose="020B0604020202020204" pitchFamily="34" charset="0"/>
                      </a:endParaRPr>
                    </a:p>
                  </a:txBody>
                  <a:tcPr marL="5043" marR="5043" marT="5043" marB="0" anchor="ctr"/>
                </a:tc>
                <a:tc>
                  <a:txBody>
                    <a:bodyPr/>
                    <a:lstStyle/>
                    <a:p>
                      <a:pPr algn="ctr" fontAlgn="ctr"/>
                      <a:r>
                        <a:rPr lang="tr-TR" sz="1100" u="none" strike="noStrike" dirty="0">
                          <a:latin typeface="Arial" panose="020B0604020202020204" pitchFamily="34" charset="0"/>
                          <a:cs typeface="Arial" panose="020B0604020202020204" pitchFamily="34" charset="0"/>
                        </a:rPr>
                        <a:t>30,9</a:t>
                      </a:r>
                      <a:endParaRPr lang="tr-TR" sz="1100" b="0" i="0" u="none" strike="noStrike" dirty="0">
                        <a:latin typeface="Arial" panose="020B0604020202020204" pitchFamily="34" charset="0"/>
                        <a:cs typeface="Arial" panose="020B0604020202020204" pitchFamily="34" charset="0"/>
                      </a:endParaRPr>
                    </a:p>
                  </a:txBody>
                  <a:tcPr marL="5043" marR="5043" marT="5043" marB="0" anchor="ctr"/>
                </a:tc>
                <a:extLst>
                  <a:ext uri="{0D108BD9-81ED-4DB2-BD59-A6C34878D82A}">
                    <a16:rowId xmlns="" xmlns:a16="http://schemas.microsoft.com/office/drawing/2014/main" val="10006"/>
                  </a:ext>
                </a:extLst>
              </a:tr>
              <a:tr h="176493">
                <a:tc>
                  <a:txBody>
                    <a:bodyPr/>
                    <a:lstStyle/>
                    <a:p>
                      <a:pPr algn="ctr" fontAlgn="ctr"/>
                      <a:r>
                        <a:rPr lang="tr-TR" sz="1100" u="none" strike="noStrike">
                          <a:latin typeface="Arial" panose="020B0604020202020204" pitchFamily="34" charset="0"/>
                          <a:cs typeface="Arial" panose="020B0604020202020204" pitchFamily="34" charset="0"/>
                        </a:rPr>
                        <a:t>2008</a:t>
                      </a:r>
                      <a:endParaRPr lang="tr-TR" sz="1100" b="1" i="0" u="none" strike="noStrike">
                        <a:latin typeface="Arial" panose="020B0604020202020204" pitchFamily="34" charset="0"/>
                        <a:cs typeface="Arial" panose="020B0604020202020204" pitchFamily="34" charset="0"/>
                      </a:endParaRPr>
                    </a:p>
                  </a:txBody>
                  <a:tcPr marL="5043" marR="5043" marT="5043" marB="0" anchor="ctr"/>
                </a:tc>
                <a:tc>
                  <a:txBody>
                    <a:bodyPr/>
                    <a:lstStyle/>
                    <a:p>
                      <a:pPr algn="ctr" fontAlgn="ctr"/>
                      <a:r>
                        <a:rPr lang="tr-TR" sz="1100" u="none" strike="noStrike" dirty="0">
                          <a:latin typeface="Arial" panose="020B0604020202020204" pitchFamily="34" charset="0"/>
                          <a:cs typeface="Arial" panose="020B0604020202020204" pitchFamily="34" charset="0"/>
                        </a:rPr>
                        <a:t>  12 600 847</a:t>
                      </a:r>
                      <a:endParaRPr lang="tr-TR" sz="1100" b="0" i="0" u="none" strike="noStrike" dirty="0">
                        <a:latin typeface="Arial" panose="020B0604020202020204" pitchFamily="34" charset="0"/>
                        <a:cs typeface="Arial" panose="020B0604020202020204" pitchFamily="34" charset="0"/>
                      </a:endParaRPr>
                    </a:p>
                  </a:txBody>
                  <a:tcPr marL="5043" marR="5043" marT="5043" marB="0" anchor="ctr"/>
                </a:tc>
                <a:tc>
                  <a:txBody>
                    <a:bodyPr/>
                    <a:lstStyle/>
                    <a:p>
                      <a:pPr algn="ctr" fontAlgn="ctr"/>
                      <a:r>
                        <a:rPr lang="tr-TR" sz="1100" u="none" strike="noStrike" dirty="0">
                          <a:latin typeface="Arial" panose="020B0604020202020204" pitchFamily="34" charset="0"/>
                          <a:cs typeface="Arial" panose="020B0604020202020204" pitchFamily="34" charset="0"/>
                        </a:rPr>
                        <a:t>30,8</a:t>
                      </a:r>
                      <a:endParaRPr lang="tr-TR" sz="1100" b="0" i="0" u="none" strike="noStrike" dirty="0">
                        <a:latin typeface="Arial" panose="020B0604020202020204" pitchFamily="34" charset="0"/>
                        <a:cs typeface="Arial" panose="020B0604020202020204" pitchFamily="34" charset="0"/>
                      </a:endParaRPr>
                    </a:p>
                  </a:txBody>
                  <a:tcPr marL="5043" marR="5043" marT="5043" marB="0" anchor="ctr"/>
                </a:tc>
                <a:extLst>
                  <a:ext uri="{0D108BD9-81ED-4DB2-BD59-A6C34878D82A}">
                    <a16:rowId xmlns="" xmlns:a16="http://schemas.microsoft.com/office/drawing/2014/main" val="10007"/>
                  </a:ext>
                </a:extLst>
              </a:tr>
              <a:tr h="176493">
                <a:tc>
                  <a:txBody>
                    <a:bodyPr/>
                    <a:lstStyle/>
                    <a:p>
                      <a:pPr algn="ctr" fontAlgn="ctr"/>
                      <a:r>
                        <a:rPr lang="tr-TR" sz="1100" u="none" strike="noStrike">
                          <a:latin typeface="Arial" panose="020B0604020202020204" pitchFamily="34" charset="0"/>
                          <a:cs typeface="Arial" panose="020B0604020202020204" pitchFamily="34" charset="0"/>
                        </a:rPr>
                        <a:t>2009</a:t>
                      </a:r>
                      <a:endParaRPr lang="tr-TR" sz="1100" b="1" i="0" u="none" strike="noStrike">
                        <a:latin typeface="Arial" panose="020B0604020202020204" pitchFamily="34" charset="0"/>
                        <a:cs typeface="Arial" panose="020B0604020202020204" pitchFamily="34" charset="0"/>
                      </a:endParaRPr>
                    </a:p>
                  </a:txBody>
                  <a:tcPr marL="5043" marR="5043" marT="5043" marB="0" anchor="ctr"/>
                </a:tc>
                <a:tc>
                  <a:txBody>
                    <a:bodyPr/>
                    <a:lstStyle/>
                    <a:p>
                      <a:pPr algn="ctr" fontAlgn="ctr"/>
                      <a:r>
                        <a:rPr lang="tr-TR" sz="1100" u="none" strike="noStrike" dirty="0">
                          <a:latin typeface="Arial" panose="020B0604020202020204" pitchFamily="34" charset="0"/>
                          <a:cs typeface="Arial" panose="020B0604020202020204" pitchFamily="34" charset="0"/>
                        </a:rPr>
                        <a:t>  13 150 414</a:t>
                      </a:r>
                      <a:endParaRPr lang="tr-TR" sz="1100" b="0" i="0" u="none" strike="noStrike" dirty="0">
                        <a:latin typeface="Arial" panose="020B0604020202020204" pitchFamily="34" charset="0"/>
                        <a:cs typeface="Arial" panose="020B0604020202020204" pitchFamily="34" charset="0"/>
                      </a:endParaRPr>
                    </a:p>
                  </a:txBody>
                  <a:tcPr marL="5043" marR="5043" marT="5043" marB="0" anchor="ctr"/>
                </a:tc>
                <a:tc>
                  <a:txBody>
                    <a:bodyPr/>
                    <a:lstStyle/>
                    <a:p>
                      <a:pPr algn="ctr" fontAlgn="ctr"/>
                      <a:r>
                        <a:rPr lang="tr-TR" sz="1100" u="none" strike="noStrike" dirty="0">
                          <a:latin typeface="Arial" panose="020B0604020202020204" pitchFamily="34" charset="0"/>
                          <a:cs typeface="Arial" panose="020B0604020202020204" pitchFamily="34" charset="0"/>
                        </a:rPr>
                        <a:t>30,2</a:t>
                      </a:r>
                      <a:endParaRPr lang="tr-TR" sz="1100" b="0" i="0" u="none" strike="noStrike" dirty="0">
                        <a:latin typeface="Arial" panose="020B0604020202020204" pitchFamily="34" charset="0"/>
                        <a:cs typeface="Arial" panose="020B0604020202020204" pitchFamily="34" charset="0"/>
                      </a:endParaRPr>
                    </a:p>
                  </a:txBody>
                  <a:tcPr marL="5043" marR="5043" marT="5043" marB="0" anchor="ctr"/>
                </a:tc>
                <a:extLst>
                  <a:ext uri="{0D108BD9-81ED-4DB2-BD59-A6C34878D82A}">
                    <a16:rowId xmlns="" xmlns:a16="http://schemas.microsoft.com/office/drawing/2014/main" val="10008"/>
                  </a:ext>
                </a:extLst>
              </a:tr>
              <a:tr h="176493">
                <a:tc>
                  <a:txBody>
                    <a:bodyPr/>
                    <a:lstStyle/>
                    <a:p>
                      <a:pPr algn="ctr" fontAlgn="ctr"/>
                      <a:r>
                        <a:rPr lang="tr-TR" sz="1100" u="none" strike="noStrike" dirty="0">
                          <a:latin typeface="Arial" panose="020B0604020202020204" pitchFamily="34" charset="0"/>
                          <a:cs typeface="Arial" panose="020B0604020202020204" pitchFamily="34" charset="0"/>
                        </a:rPr>
                        <a:t>2010</a:t>
                      </a:r>
                      <a:endParaRPr lang="tr-TR" sz="1100" b="1" i="0" u="none" strike="noStrike" dirty="0">
                        <a:latin typeface="Arial" panose="020B0604020202020204" pitchFamily="34" charset="0"/>
                        <a:cs typeface="Arial" panose="020B0604020202020204" pitchFamily="34" charset="0"/>
                      </a:endParaRPr>
                    </a:p>
                  </a:txBody>
                  <a:tcPr marL="5043" marR="5043" marT="5043" marB="0" anchor="ctr"/>
                </a:tc>
                <a:tc>
                  <a:txBody>
                    <a:bodyPr/>
                    <a:lstStyle/>
                    <a:p>
                      <a:pPr algn="ctr" fontAlgn="ctr"/>
                      <a:r>
                        <a:rPr lang="tr-TR" sz="1100" u="none" strike="noStrike" dirty="0">
                          <a:latin typeface="Arial" panose="020B0604020202020204" pitchFamily="34" charset="0"/>
                          <a:cs typeface="Arial" panose="020B0604020202020204" pitchFamily="34" charset="0"/>
                        </a:rPr>
                        <a:t>  13 197 321</a:t>
                      </a:r>
                      <a:endParaRPr lang="tr-TR" sz="1100" b="0" i="0" u="none" strike="noStrike" dirty="0">
                        <a:latin typeface="Arial" panose="020B0604020202020204" pitchFamily="34" charset="0"/>
                        <a:cs typeface="Arial" panose="020B0604020202020204" pitchFamily="34" charset="0"/>
                      </a:endParaRPr>
                    </a:p>
                  </a:txBody>
                  <a:tcPr marL="5043" marR="5043" marT="5043" marB="0" anchor="ctr"/>
                </a:tc>
                <a:tc>
                  <a:txBody>
                    <a:bodyPr/>
                    <a:lstStyle/>
                    <a:p>
                      <a:pPr algn="ctr" fontAlgn="ctr"/>
                      <a:r>
                        <a:rPr lang="tr-TR" sz="1100" u="none" strike="noStrike" dirty="0">
                          <a:latin typeface="Arial" panose="020B0604020202020204" pitchFamily="34" charset="0"/>
                          <a:cs typeface="Arial" panose="020B0604020202020204" pitchFamily="34" charset="0"/>
                        </a:rPr>
                        <a:t>28,6</a:t>
                      </a:r>
                      <a:endParaRPr lang="tr-TR" sz="1100" b="0" i="0" u="none" strike="noStrike" dirty="0">
                        <a:latin typeface="Arial" panose="020B0604020202020204" pitchFamily="34" charset="0"/>
                        <a:cs typeface="Arial" panose="020B0604020202020204" pitchFamily="34" charset="0"/>
                      </a:endParaRPr>
                    </a:p>
                  </a:txBody>
                  <a:tcPr marL="5043" marR="5043" marT="5043" marB="0" anchor="ctr"/>
                </a:tc>
                <a:extLst>
                  <a:ext uri="{0D108BD9-81ED-4DB2-BD59-A6C34878D82A}">
                    <a16:rowId xmlns="" xmlns:a16="http://schemas.microsoft.com/office/drawing/2014/main" val="10009"/>
                  </a:ext>
                </a:extLst>
              </a:tr>
              <a:tr h="176493">
                <a:tc>
                  <a:txBody>
                    <a:bodyPr/>
                    <a:lstStyle/>
                    <a:p>
                      <a:pPr algn="ctr" fontAlgn="ctr"/>
                      <a:r>
                        <a:rPr lang="tr-TR" sz="1100" u="none" strike="noStrike" dirty="0">
                          <a:latin typeface="Arial" panose="020B0604020202020204" pitchFamily="34" charset="0"/>
                          <a:cs typeface="Arial" panose="020B0604020202020204" pitchFamily="34" charset="0"/>
                        </a:rPr>
                        <a:t>2011</a:t>
                      </a:r>
                      <a:endParaRPr lang="tr-TR" sz="1100" b="1" i="0" u="none" strike="noStrike" dirty="0">
                        <a:latin typeface="Arial" panose="020B0604020202020204" pitchFamily="34" charset="0"/>
                        <a:cs typeface="Arial" panose="020B0604020202020204" pitchFamily="34" charset="0"/>
                      </a:endParaRPr>
                    </a:p>
                  </a:txBody>
                  <a:tcPr marL="5043" marR="5043" marT="5043" marB="0" anchor="ctr"/>
                </a:tc>
                <a:tc>
                  <a:txBody>
                    <a:bodyPr/>
                    <a:lstStyle/>
                    <a:p>
                      <a:pPr algn="ctr" fontAlgn="ctr"/>
                      <a:r>
                        <a:rPr lang="tr-TR" sz="1100" u="none" strike="noStrike" dirty="0">
                          <a:latin typeface="Arial" panose="020B0604020202020204" pitchFamily="34" charset="0"/>
                          <a:cs typeface="Arial" panose="020B0604020202020204" pitchFamily="34" charset="0"/>
                        </a:rPr>
                        <a:t>  13 544 009</a:t>
                      </a:r>
                      <a:endParaRPr lang="tr-TR" sz="1100" b="0" i="0" u="none" strike="noStrike" dirty="0">
                        <a:latin typeface="Arial" panose="020B0604020202020204" pitchFamily="34" charset="0"/>
                        <a:cs typeface="Arial" panose="020B0604020202020204" pitchFamily="34" charset="0"/>
                      </a:endParaRPr>
                    </a:p>
                  </a:txBody>
                  <a:tcPr marL="5043" marR="5043" marT="5043" marB="0" anchor="ctr"/>
                </a:tc>
                <a:tc>
                  <a:txBody>
                    <a:bodyPr/>
                    <a:lstStyle/>
                    <a:p>
                      <a:pPr algn="ctr" fontAlgn="ctr"/>
                      <a:r>
                        <a:rPr lang="tr-TR" sz="1100" u="none" strike="noStrike" dirty="0">
                          <a:latin typeface="Arial" panose="020B0604020202020204" pitchFamily="34" charset="0"/>
                          <a:cs typeface="Arial" panose="020B0604020202020204" pitchFamily="34" charset="0"/>
                        </a:rPr>
                        <a:t>26,9</a:t>
                      </a:r>
                      <a:endParaRPr lang="tr-TR" sz="1100" b="0" i="0" u="none" strike="noStrike" dirty="0">
                        <a:latin typeface="Arial" panose="020B0604020202020204" pitchFamily="34" charset="0"/>
                        <a:cs typeface="Arial" panose="020B0604020202020204" pitchFamily="34" charset="0"/>
                      </a:endParaRPr>
                    </a:p>
                  </a:txBody>
                  <a:tcPr marL="5043" marR="5043" marT="5043" marB="0" anchor="ctr"/>
                </a:tc>
                <a:extLst>
                  <a:ext uri="{0D108BD9-81ED-4DB2-BD59-A6C34878D82A}">
                    <a16:rowId xmlns="" xmlns:a16="http://schemas.microsoft.com/office/drawing/2014/main" val="10010"/>
                  </a:ext>
                </a:extLst>
              </a:tr>
              <a:tr h="176493">
                <a:tc>
                  <a:txBody>
                    <a:bodyPr/>
                    <a:lstStyle/>
                    <a:p>
                      <a:pPr algn="ctr" fontAlgn="ctr"/>
                      <a:r>
                        <a:rPr lang="tr-TR" sz="1100" u="none" strike="noStrike">
                          <a:latin typeface="Arial" panose="020B0604020202020204" pitchFamily="34" charset="0"/>
                          <a:cs typeface="Arial" panose="020B0604020202020204" pitchFamily="34" charset="0"/>
                        </a:rPr>
                        <a:t>2012</a:t>
                      </a:r>
                      <a:endParaRPr lang="tr-TR" sz="1100" b="1" i="0" u="none" strike="noStrike">
                        <a:latin typeface="Arial" panose="020B0604020202020204" pitchFamily="34" charset="0"/>
                        <a:cs typeface="Arial" panose="020B0604020202020204" pitchFamily="34" charset="0"/>
                      </a:endParaRPr>
                    </a:p>
                  </a:txBody>
                  <a:tcPr marL="5043" marR="5043" marT="5043" marB="0" anchor="ctr"/>
                </a:tc>
                <a:tc>
                  <a:txBody>
                    <a:bodyPr/>
                    <a:lstStyle/>
                    <a:p>
                      <a:pPr algn="ctr" fontAlgn="ctr"/>
                      <a:r>
                        <a:rPr lang="tr-TR" sz="1100" u="none" strike="noStrike">
                          <a:latin typeface="Arial" panose="020B0604020202020204" pitchFamily="34" charset="0"/>
                          <a:cs typeface="Arial" panose="020B0604020202020204" pitchFamily="34" charset="0"/>
                        </a:rPr>
                        <a:t>  13 898 459</a:t>
                      </a:r>
                      <a:endParaRPr lang="tr-TR" sz="1100" b="0" i="0" u="none" strike="noStrike">
                        <a:latin typeface="Arial" panose="020B0604020202020204" pitchFamily="34" charset="0"/>
                        <a:cs typeface="Arial" panose="020B0604020202020204" pitchFamily="34" charset="0"/>
                      </a:endParaRPr>
                    </a:p>
                  </a:txBody>
                  <a:tcPr marL="5043" marR="5043" marT="5043" marB="0" anchor="ctr"/>
                </a:tc>
                <a:tc>
                  <a:txBody>
                    <a:bodyPr/>
                    <a:lstStyle/>
                    <a:p>
                      <a:pPr algn="ctr" fontAlgn="ctr"/>
                      <a:r>
                        <a:rPr lang="tr-TR" sz="1100" u="none" strike="noStrike" dirty="0">
                          <a:latin typeface="Arial" panose="020B0604020202020204" pitchFamily="34" charset="0"/>
                          <a:cs typeface="Arial" panose="020B0604020202020204" pitchFamily="34" charset="0"/>
                        </a:rPr>
                        <a:t>26,5</a:t>
                      </a:r>
                      <a:endParaRPr lang="tr-TR" sz="1100" b="0" i="0" u="none" strike="noStrike" dirty="0">
                        <a:latin typeface="Arial" panose="020B0604020202020204" pitchFamily="34" charset="0"/>
                        <a:cs typeface="Arial" panose="020B0604020202020204" pitchFamily="34" charset="0"/>
                      </a:endParaRPr>
                    </a:p>
                  </a:txBody>
                  <a:tcPr marL="5043" marR="5043" marT="5043" marB="0" anchor="ctr"/>
                </a:tc>
                <a:extLst>
                  <a:ext uri="{0D108BD9-81ED-4DB2-BD59-A6C34878D82A}">
                    <a16:rowId xmlns="" xmlns:a16="http://schemas.microsoft.com/office/drawing/2014/main" val="10011"/>
                  </a:ext>
                </a:extLst>
              </a:tr>
              <a:tr h="176493">
                <a:tc>
                  <a:txBody>
                    <a:bodyPr/>
                    <a:lstStyle/>
                    <a:p>
                      <a:pPr algn="ctr" fontAlgn="ctr"/>
                      <a:r>
                        <a:rPr lang="tr-TR" sz="1100" u="none" strike="noStrike" dirty="0">
                          <a:latin typeface="Arial" panose="020B0604020202020204" pitchFamily="34" charset="0"/>
                          <a:cs typeface="Arial" panose="020B0604020202020204" pitchFamily="34" charset="0"/>
                        </a:rPr>
                        <a:t>2013</a:t>
                      </a:r>
                      <a:endParaRPr lang="tr-TR" sz="1100" b="1" i="0" u="none" strike="noStrike" dirty="0">
                        <a:latin typeface="Arial" panose="020B0604020202020204" pitchFamily="34" charset="0"/>
                        <a:cs typeface="Arial" panose="020B0604020202020204" pitchFamily="34" charset="0"/>
                      </a:endParaRPr>
                    </a:p>
                  </a:txBody>
                  <a:tcPr marL="5043" marR="5043" marT="5043" marB="0" anchor="ctr"/>
                </a:tc>
                <a:tc>
                  <a:txBody>
                    <a:bodyPr/>
                    <a:lstStyle/>
                    <a:p>
                      <a:pPr algn="ctr" fontAlgn="ctr"/>
                      <a:r>
                        <a:rPr lang="tr-TR" sz="1100" u="none" strike="noStrike">
                          <a:latin typeface="Arial" panose="020B0604020202020204" pitchFamily="34" charset="0"/>
                          <a:cs typeface="Arial" panose="020B0604020202020204" pitchFamily="34" charset="0"/>
                        </a:rPr>
                        <a:t>  14 393 881</a:t>
                      </a:r>
                      <a:endParaRPr lang="tr-TR" sz="1100" b="0" i="0" u="none" strike="noStrike">
                        <a:latin typeface="Arial" panose="020B0604020202020204" pitchFamily="34" charset="0"/>
                        <a:cs typeface="Arial" panose="020B0604020202020204" pitchFamily="34" charset="0"/>
                      </a:endParaRPr>
                    </a:p>
                  </a:txBody>
                  <a:tcPr marL="5043" marR="5043" marT="5043" marB="0" anchor="ctr"/>
                </a:tc>
                <a:tc>
                  <a:txBody>
                    <a:bodyPr/>
                    <a:lstStyle/>
                    <a:p>
                      <a:pPr algn="ctr" fontAlgn="ctr"/>
                      <a:r>
                        <a:rPr lang="tr-TR" sz="1100" u="none" strike="noStrike" dirty="0">
                          <a:latin typeface="Arial" panose="020B0604020202020204" pitchFamily="34" charset="0"/>
                          <a:cs typeface="Arial" panose="020B0604020202020204" pitchFamily="34" charset="0"/>
                        </a:rPr>
                        <a:t>25,7</a:t>
                      </a:r>
                      <a:endParaRPr lang="tr-TR" sz="1100" b="0" i="0" u="none" strike="noStrike" dirty="0">
                        <a:latin typeface="Arial" panose="020B0604020202020204" pitchFamily="34" charset="0"/>
                        <a:cs typeface="Arial" panose="020B0604020202020204" pitchFamily="34" charset="0"/>
                      </a:endParaRPr>
                    </a:p>
                  </a:txBody>
                  <a:tcPr marL="5043" marR="5043" marT="5043" marB="0" anchor="ctr"/>
                </a:tc>
                <a:extLst>
                  <a:ext uri="{0D108BD9-81ED-4DB2-BD59-A6C34878D82A}">
                    <a16:rowId xmlns="" xmlns:a16="http://schemas.microsoft.com/office/drawing/2014/main" val="10012"/>
                  </a:ext>
                </a:extLst>
              </a:tr>
              <a:tr h="176493">
                <a:tc>
                  <a:txBody>
                    <a:bodyPr/>
                    <a:lstStyle/>
                    <a:p>
                      <a:pPr algn="ctr" fontAlgn="b"/>
                      <a:r>
                        <a:rPr lang="tr-TR" sz="1100" u="none" strike="noStrike" dirty="0" smtClean="0">
                          <a:latin typeface="Arial" panose="020B0604020202020204" pitchFamily="34" charset="0"/>
                          <a:cs typeface="Arial" panose="020B0604020202020204" pitchFamily="34" charset="0"/>
                        </a:rPr>
                        <a:t> 2014</a:t>
                      </a:r>
                      <a:r>
                        <a:rPr lang="tr-TR" sz="1100" u="none" strike="noStrike" dirty="0">
                          <a:latin typeface="Arial" panose="020B0604020202020204" pitchFamily="34" charset="0"/>
                          <a:cs typeface="Arial" panose="020B0604020202020204" pitchFamily="34" charset="0"/>
                        </a:rPr>
                        <a:t> </a:t>
                      </a:r>
                      <a:endParaRPr lang="tr-TR" sz="1100" b="1" i="0" u="none" strike="noStrike" dirty="0">
                        <a:latin typeface="Arial" panose="020B0604020202020204" pitchFamily="34" charset="0"/>
                        <a:cs typeface="Arial" panose="020B0604020202020204" pitchFamily="34" charset="0"/>
                      </a:endParaRPr>
                    </a:p>
                  </a:txBody>
                  <a:tcPr marL="5043" marR="5043" marT="5043" marB="0" anchor="ctr"/>
                </a:tc>
                <a:tc>
                  <a:txBody>
                    <a:bodyPr/>
                    <a:lstStyle/>
                    <a:p>
                      <a:pPr algn="ctr" fontAlgn="b"/>
                      <a:r>
                        <a:rPr lang="tr-TR" sz="1100" u="none" strike="noStrike" dirty="0">
                          <a:latin typeface="Arial" panose="020B0604020202020204" pitchFamily="34" charset="0"/>
                          <a:cs typeface="Arial" panose="020B0604020202020204" pitchFamily="34" charset="0"/>
                        </a:rPr>
                        <a:t> </a:t>
                      </a:r>
                      <a:endParaRPr lang="tr-TR" sz="1100" b="0" i="0" u="none" strike="noStrike" dirty="0">
                        <a:latin typeface="Arial" panose="020B0604020202020204" pitchFamily="34" charset="0"/>
                        <a:cs typeface="Arial" panose="020B0604020202020204" pitchFamily="34" charset="0"/>
                      </a:endParaRPr>
                    </a:p>
                  </a:txBody>
                  <a:tcPr marL="5043" marR="5043" marT="5043" marB="0" anchor="ctr"/>
                </a:tc>
                <a:tc>
                  <a:txBody>
                    <a:bodyPr/>
                    <a:lstStyle/>
                    <a:p>
                      <a:pPr algn="ctr" fontAlgn="b"/>
                      <a:r>
                        <a:rPr lang="tr-TR" sz="1100" u="none" strike="noStrike" dirty="0" smtClean="0">
                          <a:latin typeface="Arial" panose="020B0604020202020204" pitchFamily="34" charset="0"/>
                          <a:cs typeface="Arial" panose="020B0604020202020204" pitchFamily="34" charset="0"/>
                        </a:rPr>
                        <a:t> 24,8</a:t>
                      </a:r>
                      <a:r>
                        <a:rPr lang="tr-TR" sz="1100" u="none" strike="noStrike" dirty="0">
                          <a:latin typeface="Arial" panose="020B0604020202020204" pitchFamily="34" charset="0"/>
                          <a:cs typeface="Arial" panose="020B0604020202020204" pitchFamily="34" charset="0"/>
                        </a:rPr>
                        <a:t> </a:t>
                      </a:r>
                      <a:endParaRPr lang="tr-TR" sz="1100" b="0" i="0" u="none" strike="noStrike" dirty="0">
                        <a:latin typeface="Arial" panose="020B0604020202020204" pitchFamily="34" charset="0"/>
                        <a:cs typeface="Arial" panose="020B0604020202020204" pitchFamily="34" charset="0"/>
                      </a:endParaRPr>
                    </a:p>
                  </a:txBody>
                  <a:tcPr marL="5043" marR="5043" marT="5043" marB="0" anchor="ctr"/>
                </a:tc>
                <a:extLst>
                  <a:ext uri="{0D108BD9-81ED-4DB2-BD59-A6C34878D82A}">
                    <a16:rowId xmlns="" xmlns:a16="http://schemas.microsoft.com/office/drawing/2014/main" val="10013"/>
                  </a:ext>
                </a:extLst>
              </a:tr>
              <a:tr h="176493">
                <a:tc>
                  <a:txBody>
                    <a:bodyPr/>
                    <a:lstStyle/>
                    <a:p>
                      <a:pPr algn="ctr" fontAlgn="b"/>
                      <a:r>
                        <a:rPr lang="tr-TR" sz="1100" u="none" strike="noStrike" dirty="0" smtClean="0">
                          <a:latin typeface="Arial" panose="020B0604020202020204" pitchFamily="34" charset="0"/>
                          <a:cs typeface="Arial" panose="020B0604020202020204" pitchFamily="34" charset="0"/>
                        </a:rPr>
                        <a:t>2015</a:t>
                      </a:r>
                      <a:endParaRPr lang="tr-TR" sz="1100" b="1" i="0" u="none" strike="noStrike" dirty="0">
                        <a:latin typeface="Arial" panose="020B0604020202020204" pitchFamily="34" charset="0"/>
                        <a:cs typeface="Arial" panose="020B0604020202020204" pitchFamily="34" charset="0"/>
                      </a:endParaRPr>
                    </a:p>
                  </a:txBody>
                  <a:tcPr marL="5043" marR="5043" marT="5043" marB="0" anchor="ctr"/>
                </a:tc>
                <a:tc>
                  <a:txBody>
                    <a:bodyPr/>
                    <a:lstStyle/>
                    <a:p>
                      <a:pPr algn="ctr" fontAlgn="b"/>
                      <a:endParaRPr lang="tr-TR" sz="1100" b="0" i="0" u="none" strike="noStrike" dirty="0">
                        <a:latin typeface="Arial" panose="020B0604020202020204" pitchFamily="34" charset="0"/>
                        <a:cs typeface="Arial" panose="020B0604020202020204" pitchFamily="34" charset="0"/>
                      </a:endParaRPr>
                    </a:p>
                  </a:txBody>
                  <a:tcPr marL="5043" marR="5043" marT="5043" marB="0" anchor="ctr"/>
                </a:tc>
                <a:tc>
                  <a:txBody>
                    <a:bodyPr/>
                    <a:lstStyle/>
                    <a:p>
                      <a:pPr algn="ctr" fontAlgn="b"/>
                      <a:r>
                        <a:rPr lang="tr-TR" sz="1100" u="none" strike="noStrike" dirty="0" smtClean="0">
                          <a:latin typeface="Arial" panose="020B0604020202020204" pitchFamily="34" charset="0"/>
                          <a:cs typeface="Arial" panose="020B0604020202020204" pitchFamily="34" charset="0"/>
                        </a:rPr>
                        <a:t>26,0</a:t>
                      </a:r>
                      <a:endParaRPr lang="tr-TR" sz="1100" b="0" i="0" u="none" strike="noStrike" dirty="0">
                        <a:latin typeface="Arial" panose="020B0604020202020204" pitchFamily="34" charset="0"/>
                        <a:cs typeface="Arial" panose="020B0604020202020204" pitchFamily="34" charset="0"/>
                      </a:endParaRPr>
                    </a:p>
                  </a:txBody>
                  <a:tcPr marL="5043" marR="5043" marT="5043" marB="0" anchor="ctr"/>
                </a:tc>
                <a:extLst>
                  <a:ext uri="{0D108BD9-81ED-4DB2-BD59-A6C34878D82A}">
                    <a16:rowId xmlns="" xmlns:a16="http://schemas.microsoft.com/office/drawing/2014/main" val="10014"/>
                  </a:ext>
                </a:extLst>
              </a:tr>
              <a:tr h="176493">
                <a:tc>
                  <a:txBody>
                    <a:bodyPr/>
                    <a:lstStyle/>
                    <a:p>
                      <a:pPr algn="ctr" fontAlgn="b"/>
                      <a:r>
                        <a:rPr lang="tr-TR" sz="1100" u="none" strike="noStrike" dirty="0" smtClean="0">
                          <a:latin typeface="Arial" panose="020B0604020202020204" pitchFamily="34" charset="0"/>
                          <a:cs typeface="Arial" panose="020B0604020202020204" pitchFamily="34" charset="0"/>
                        </a:rPr>
                        <a:t>2016</a:t>
                      </a:r>
                      <a:endParaRPr lang="tr-TR" sz="1100" b="1" i="0" u="none" strike="noStrike" dirty="0">
                        <a:latin typeface="Arial" panose="020B0604020202020204" pitchFamily="34" charset="0"/>
                        <a:cs typeface="Arial" panose="020B0604020202020204" pitchFamily="34" charset="0"/>
                      </a:endParaRPr>
                    </a:p>
                  </a:txBody>
                  <a:tcPr marL="5043" marR="5043" marT="5043" marB="0" anchor="ctr"/>
                </a:tc>
                <a:tc>
                  <a:txBody>
                    <a:bodyPr/>
                    <a:lstStyle/>
                    <a:p>
                      <a:pPr algn="ctr" fontAlgn="b"/>
                      <a:endParaRPr lang="tr-TR" sz="1100" b="0" i="0" u="none" strike="noStrike" dirty="0">
                        <a:latin typeface="Arial" panose="020B0604020202020204" pitchFamily="34" charset="0"/>
                        <a:cs typeface="Arial" panose="020B0604020202020204" pitchFamily="34" charset="0"/>
                      </a:endParaRPr>
                    </a:p>
                  </a:txBody>
                  <a:tcPr marL="5043" marR="5043" marT="5043" marB="0" anchor="ctr"/>
                </a:tc>
                <a:tc>
                  <a:txBody>
                    <a:bodyPr/>
                    <a:lstStyle/>
                    <a:p>
                      <a:pPr algn="ctr" fontAlgn="b"/>
                      <a:r>
                        <a:rPr lang="tr-TR" sz="1100" u="none" strike="noStrike" dirty="0" smtClean="0">
                          <a:latin typeface="Arial" panose="020B0604020202020204" pitchFamily="34" charset="0"/>
                          <a:cs typeface="Arial" panose="020B0604020202020204" pitchFamily="34" charset="0"/>
                        </a:rPr>
                        <a:t>25,2</a:t>
                      </a:r>
                      <a:endParaRPr lang="tr-TR" sz="1100" b="0" i="0" u="none" strike="noStrike" dirty="0">
                        <a:latin typeface="Arial" panose="020B0604020202020204" pitchFamily="34" charset="0"/>
                        <a:cs typeface="Arial" panose="020B0604020202020204" pitchFamily="34" charset="0"/>
                      </a:endParaRPr>
                    </a:p>
                  </a:txBody>
                  <a:tcPr marL="5043" marR="5043" marT="5043" marB="0" anchor="ctr"/>
                </a:tc>
                <a:extLst>
                  <a:ext uri="{0D108BD9-81ED-4DB2-BD59-A6C34878D82A}">
                    <a16:rowId xmlns="" xmlns:a16="http://schemas.microsoft.com/office/drawing/2014/main" val="10015"/>
                  </a:ext>
                </a:extLst>
              </a:tr>
            </a:tbl>
          </a:graphicData>
        </a:graphic>
      </p:graphicFrame>
    </p:spTree>
    <p:extLst>
      <p:ext uri="{BB962C8B-B14F-4D97-AF65-F5344CB8AC3E}">
        <p14:creationId xmlns:p14="http://schemas.microsoft.com/office/powerpoint/2010/main" val="39527978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solidFill>
                  <a:schemeClr val="tx1"/>
                </a:solidFill>
                <a:latin typeface="Arial" panose="020B0604020202020204" pitchFamily="34" charset="0"/>
                <a:ea typeface="Times New Roman" panose="02020603050405020304" pitchFamily="18" charset="0"/>
              </a:rPr>
              <a:t>Gayrimenkul Makro ve Mikroekonomisi</a:t>
            </a:r>
          </a:p>
        </p:txBody>
      </p:sp>
      <p:sp>
        <p:nvSpPr>
          <p:cNvPr id="9" name="İçerik Yer Tutucusu 2"/>
          <p:cNvSpPr>
            <a:spLocks noGrp="1"/>
          </p:cNvSpPr>
          <p:nvPr>
            <p:ph idx="1"/>
          </p:nvPr>
        </p:nvSpPr>
        <p:spPr>
          <a:xfrm>
            <a:off x="652347" y="1825025"/>
            <a:ext cx="7843954" cy="3462807"/>
          </a:xfrm>
        </p:spPr>
        <p:txBody>
          <a:bodyPr anchor="t">
            <a:noAutofit/>
          </a:bodyPr>
          <a:lstStyle/>
          <a:p>
            <a:pPr algn="just">
              <a:spcBef>
                <a:spcPts val="225"/>
              </a:spcBef>
              <a:spcAft>
                <a:spcPts val="0"/>
              </a:spcAft>
              <a:buClr>
                <a:srgbClr val="160093"/>
              </a:buClr>
              <a:buFont typeface="Courier New" panose="02070309020205020404" pitchFamily="49" charset="0"/>
              <a:buChar char="o"/>
            </a:pPr>
            <a:r>
              <a:rPr lang="tr-TR" sz="2000" dirty="0" err="1">
                <a:latin typeface="Arial" panose="020B0604020202020204" pitchFamily="34" charset="0"/>
                <a:ea typeface="Times New Roman" panose="02020603050405020304" pitchFamily="18" charset="0"/>
                <a:cs typeface="Arial" panose="020B0604020202020204" pitchFamily="34" charset="0"/>
              </a:rPr>
              <a:t>Hanehalkı</a:t>
            </a:r>
            <a:r>
              <a:rPr lang="tr-TR" sz="2000" dirty="0">
                <a:latin typeface="Arial" panose="020B0604020202020204" pitchFamily="34" charset="0"/>
                <a:ea typeface="Times New Roman" panose="02020603050405020304" pitchFamily="18" charset="0"/>
                <a:cs typeface="Arial" panose="020B0604020202020204" pitchFamily="34" charset="0"/>
              </a:rPr>
              <a:t> konut harcamaları, ülkelerin gelir durumlarına göre farklılık göstermektedir. </a:t>
            </a:r>
          </a:p>
          <a:p>
            <a:pPr algn="just">
              <a:spcBef>
                <a:spcPts val="225"/>
              </a:spcBef>
              <a:spcAft>
                <a:spcPts val="0"/>
              </a:spcAft>
              <a:buClr>
                <a:srgbClr val="160093"/>
              </a:buClr>
              <a:buFont typeface="Courier New" panose="02070309020205020404" pitchFamily="49" charset="0"/>
              <a:buChar char="o"/>
            </a:pPr>
            <a:r>
              <a:rPr lang="tr-TR" sz="2000" dirty="0" smtClean="0">
                <a:latin typeface="Arial" panose="020B0604020202020204" pitchFamily="34" charset="0"/>
                <a:ea typeface="Times New Roman" panose="02020603050405020304" pitchFamily="18" charset="0"/>
                <a:cs typeface="Arial" panose="020B0604020202020204" pitchFamily="34" charset="0"/>
              </a:rPr>
              <a:t>Konut </a:t>
            </a:r>
            <a:r>
              <a:rPr lang="tr-TR" sz="2000" dirty="0">
                <a:latin typeface="Arial" panose="020B0604020202020204" pitchFamily="34" charset="0"/>
                <a:ea typeface="Times New Roman" panose="02020603050405020304" pitchFamily="18" charset="0"/>
                <a:cs typeface="Arial" panose="020B0604020202020204" pitchFamily="34" charset="0"/>
              </a:rPr>
              <a:t>harcamalarının </a:t>
            </a:r>
            <a:r>
              <a:rPr lang="tr-TR" sz="2000" dirty="0" err="1">
                <a:latin typeface="Arial" panose="020B0604020202020204" pitchFamily="34" charset="0"/>
                <a:ea typeface="Times New Roman" panose="02020603050405020304" pitchFamily="18" charset="0"/>
                <a:cs typeface="Arial" panose="020B0604020202020204" pitchFamily="34" charset="0"/>
              </a:rPr>
              <a:t>hanehalkı</a:t>
            </a:r>
            <a:r>
              <a:rPr lang="tr-TR" sz="2000" dirty="0">
                <a:latin typeface="Arial" panose="020B0604020202020204" pitchFamily="34" charset="0"/>
                <a:ea typeface="Times New Roman" panose="02020603050405020304" pitchFamily="18" charset="0"/>
                <a:cs typeface="Arial" panose="020B0604020202020204" pitchFamily="34" charset="0"/>
              </a:rPr>
              <a:t> bütçesindeki payı en düşük gelirli ülkelerde % 5 ila % 10, orta gelirli ülkelerde % 10 ila % 20 ve yüksek gelirli ülkelerde % 20 ile % 30 aralığında bulunmaktadır. </a:t>
            </a:r>
          </a:p>
          <a:p>
            <a:pPr algn="just">
              <a:spcBef>
                <a:spcPts val="225"/>
              </a:spcBef>
              <a:spcAft>
                <a:spcPts val="0"/>
              </a:spcAft>
              <a:buClr>
                <a:srgbClr val="160093"/>
              </a:buClr>
              <a:buFont typeface="Courier New" panose="02070309020205020404" pitchFamily="49" charset="0"/>
              <a:buChar char="o"/>
            </a:pPr>
            <a:r>
              <a:rPr lang="tr-TR" sz="2000" dirty="0" smtClean="0">
                <a:latin typeface="Arial" panose="020B0604020202020204" pitchFamily="34" charset="0"/>
                <a:ea typeface="Times New Roman" panose="02020603050405020304" pitchFamily="18" charset="0"/>
                <a:cs typeface="Arial" panose="020B0604020202020204" pitchFamily="34" charset="0"/>
              </a:rPr>
              <a:t>Türkiye’de </a:t>
            </a:r>
            <a:r>
              <a:rPr lang="tr-TR" sz="2000" dirty="0" err="1">
                <a:latin typeface="Arial" panose="020B0604020202020204" pitchFamily="34" charset="0"/>
                <a:ea typeface="Times New Roman" panose="02020603050405020304" pitchFamily="18" charset="0"/>
                <a:cs typeface="Arial" panose="020B0604020202020204" pitchFamily="34" charset="0"/>
              </a:rPr>
              <a:t>hanehalkının</a:t>
            </a:r>
            <a:r>
              <a:rPr lang="tr-TR" sz="2000" dirty="0">
                <a:latin typeface="Arial" panose="020B0604020202020204" pitchFamily="34" charset="0"/>
                <a:ea typeface="Times New Roman" panose="02020603050405020304" pitchFamily="18" charset="0"/>
                <a:cs typeface="Arial" panose="020B0604020202020204" pitchFamily="34" charset="0"/>
              </a:rPr>
              <a:t> tüketim harcamaları gözden geçirildiğinde ise, konut ve kira ödemelerinin ortalama % 25 ile % 29 aralığında olduğu gözlenmekte olup, bu aralığın yüksek gelirli ülkelere karşılık geldiği görülmektedir. </a:t>
            </a:r>
          </a:p>
          <a:p>
            <a:pPr algn="just">
              <a:spcBef>
                <a:spcPts val="225"/>
              </a:spcBef>
              <a:spcAft>
                <a:spcPts val="0"/>
              </a:spcAft>
              <a:buClr>
                <a:srgbClr val="160093"/>
              </a:buClr>
              <a:buFont typeface="Courier New" panose="02070309020205020404" pitchFamily="49" charset="0"/>
              <a:buChar char="o"/>
            </a:pPr>
            <a:r>
              <a:rPr lang="tr-TR" sz="2000" dirty="0" smtClean="0">
                <a:latin typeface="Arial" panose="020B0604020202020204" pitchFamily="34" charset="0"/>
                <a:ea typeface="Times New Roman" panose="02020603050405020304" pitchFamily="18" charset="0"/>
                <a:cs typeface="Arial" panose="020B0604020202020204" pitchFamily="34" charset="0"/>
              </a:rPr>
              <a:t>Neden </a:t>
            </a:r>
            <a:r>
              <a:rPr lang="tr-TR" sz="2000" dirty="0">
                <a:latin typeface="Arial" panose="020B0604020202020204" pitchFamily="34" charset="0"/>
                <a:ea typeface="Times New Roman" panose="02020603050405020304" pitchFamily="18" charset="0"/>
                <a:cs typeface="Arial" panose="020B0604020202020204" pitchFamily="34" charset="0"/>
              </a:rPr>
              <a:t>konut harcamaları yüksek gelirli ülkelerle aynı düzeyde – kira ve diğer konut harcamalarının gelişimi </a:t>
            </a:r>
            <a:endParaRPr lang="en-GB" dirty="0">
              <a:latin typeface="Arial" panose="020B0604020202020204" pitchFamily="34" charset="0"/>
              <a:ea typeface="Times New Roman" panose="02020603050405020304" pitchFamily="18" charset="0"/>
              <a:cs typeface="Arial" panose="020B0604020202020204" pitchFamily="34" charset="0"/>
            </a:endParaRPr>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956214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smtClean="0">
                <a:solidFill>
                  <a:schemeClr val="tx1"/>
                </a:solidFill>
              </a:rPr>
              <a:t>Kaynaklar</a:t>
            </a:r>
            <a:endParaRPr lang="tr-TR" sz="2400" dirty="0">
              <a:solidFill>
                <a:schemeClr val="tx1"/>
              </a:solidFill>
            </a:endParaRPr>
          </a:p>
        </p:txBody>
      </p:sp>
      <p:sp>
        <p:nvSpPr>
          <p:cNvPr id="9" name="İçerik Yer Tutucusu 2"/>
          <p:cNvSpPr>
            <a:spLocks noGrp="1"/>
          </p:cNvSpPr>
          <p:nvPr>
            <p:ph idx="1"/>
          </p:nvPr>
        </p:nvSpPr>
        <p:spPr>
          <a:xfrm>
            <a:off x="652347" y="1825025"/>
            <a:ext cx="7843954" cy="3462807"/>
          </a:xfrm>
        </p:spPr>
        <p:txBody>
          <a:bodyPr anchor="t">
            <a:noAutofit/>
          </a:bodyPr>
          <a:lstStyle/>
          <a:p>
            <a:pPr marL="0" indent="0" algn="just">
              <a:spcBef>
                <a:spcPct val="0"/>
              </a:spcBef>
              <a:buClr>
                <a:srgbClr val="160093"/>
              </a:buClr>
              <a:buNone/>
            </a:pPr>
            <a:r>
              <a:rPr lang="tr-TR" altLang="tr-TR" sz="1600" dirty="0"/>
              <a:t>Finans Matematiği, Z. Başkaya ve </a:t>
            </a:r>
            <a:r>
              <a:rPr lang="tr-TR" altLang="tr-TR" sz="1600" dirty="0" err="1"/>
              <a:t>D.Alper</a:t>
            </a:r>
            <a:r>
              <a:rPr lang="tr-TR" altLang="tr-TR" sz="1600" dirty="0"/>
              <a:t>, 2. Baskı, Ekin Kitabevi, Bursa, 2003.</a:t>
            </a:r>
          </a:p>
          <a:p>
            <a:pPr marL="0" indent="0" algn="just">
              <a:spcBef>
                <a:spcPct val="0"/>
              </a:spcBef>
              <a:buClr>
                <a:srgbClr val="160093"/>
              </a:buClr>
              <a:buNone/>
            </a:pPr>
            <a:r>
              <a:rPr lang="tr-TR" altLang="tr-TR" sz="1600" dirty="0"/>
              <a:t>İpotek Karşılığı Menkulleştirilmiş Krediler (İKMEK-MORTGACE), K. Yalçıner, Ankara, 2006.</a:t>
            </a:r>
          </a:p>
          <a:p>
            <a:pPr marL="0" indent="0" algn="just">
              <a:spcBef>
                <a:spcPct val="0"/>
              </a:spcBef>
              <a:buClr>
                <a:srgbClr val="160093"/>
              </a:buClr>
              <a:buNone/>
            </a:pPr>
            <a:r>
              <a:rPr lang="tr-TR" altLang="tr-TR" sz="1600" dirty="0"/>
              <a:t>Kadastro Bilgisi, T. </a:t>
            </a:r>
            <a:r>
              <a:rPr lang="tr-TR" altLang="tr-TR" sz="1600" dirty="0" err="1"/>
              <a:t>Tüdeş</a:t>
            </a:r>
            <a:r>
              <a:rPr lang="tr-TR" altLang="tr-TR" sz="1600" dirty="0"/>
              <a:t> ve C. Bıyık, 3. Baskı, Karadeniz Teknik Üniversitesi Mühendislik-Mimarlık Fakültesi Yayınları, Genel Yayın No:174, Fakülte Yayın No:50, KTÜ Matbaası, Trabzon, 2001.</a:t>
            </a:r>
          </a:p>
          <a:p>
            <a:pPr marL="0" indent="0" algn="just">
              <a:spcBef>
                <a:spcPct val="0"/>
              </a:spcBef>
              <a:buClr>
                <a:srgbClr val="160093"/>
              </a:buClr>
              <a:buNone/>
            </a:pPr>
            <a:r>
              <a:rPr lang="tr-TR" altLang="tr-TR" sz="1600" dirty="0"/>
              <a:t>Konut Alanlarının İyileştirilmesinde Toplumsal Bağlam Rolü, Hürriyet </a:t>
            </a:r>
            <a:r>
              <a:rPr lang="tr-TR" altLang="tr-TR" sz="1600" dirty="0" err="1"/>
              <a:t>Öğdül</a:t>
            </a:r>
            <a:r>
              <a:rPr lang="tr-TR" altLang="tr-TR" sz="1600" dirty="0"/>
              <a:t>, Mimar Sinan Üniversitesi, İstanbul, 1999.</a:t>
            </a:r>
          </a:p>
          <a:p>
            <a:pPr marL="0" indent="0" algn="just">
              <a:spcBef>
                <a:spcPct val="0"/>
              </a:spcBef>
              <a:buClr>
                <a:srgbClr val="160093"/>
              </a:buClr>
              <a:buNone/>
            </a:pPr>
            <a:r>
              <a:rPr lang="tr-TR" altLang="tr-TR" sz="1600" dirty="0"/>
              <a:t>Land </a:t>
            </a:r>
            <a:r>
              <a:rPr lang="tr-TR" altLang="tr-TR" sz="1600" dirty="0" err="1"/>
              <a:t>and</a:t>
            </a:r>
            <a:r>
              <a:rPr lang="tr-TR" altLang="tr-TR" sz="1600" dirty="0"/>
              <a:t> </a:t>
            </a:r>
            <a:r>
              <a:rPr lang="tr-TR" altLang="tr-TR" sz="1600" dirty="0" err="1"/>
              <a:t>Estate</a:t>
            </a:r>
            <a:r>
              <a:rPr lang="tr-TR" altLang="tr-TR" sz="1600" dirty="0"/>
              <a:t> Management, J. </a:t>
            </a:r>
            <a:r>
              <a:rPr lang="tr-TR" altLang="tr-TR" sz="1600" dirty="0" err="1"/>
              <a:t>Nix</a:t>
            </a:r>
            <a:r>
              <a:rPr lang="tr-TR" altLang="tr-TR" sz="1600" dirty="0"/>
              <a:t>, P. </a:t>
            </a:r>
            <a:r>
              <a:rPr lang="tr-TR" altLang="tr-TR" sz="1600" dirty="0" err="1"/>
              <a:t>Hill</a:t>
            </a:r>
            <a:r>
              <a:rPr lang="tr-TR" altLang="tr-TR" sz="1600" dirty="0"/>
              <a:t>, N. Williams </a:t>
            </a:r>
            <a:r>
              <a:rPr lang="tr-TR" altLang="tr-TR" sz="1600" dirty="0" err="1"/>
              <a:t>and</a:t>
            </a:r>
            <a:r>
              <a:rPr lang="tr-TR" altLang="tr-TR" sz="1600" dirty="0"/>
              <a:t> J. </a:t>
            </a:r>
            <a:r>
              <a:rPr lang="tr-TR" altLang="tr-TR" sz="1600" dirty="0" err="1"/>
              <a:t>Bough</a:t>
            </a:r>
            <a:r>
              <a:rPr lang="tr-TR" altLang="tr-TR" sz="1600" dirty="0"/>
              <a:t>, Packard Publishing Limited, Third Edition, </a:t>
            </a:r>
            <a:r>
              <a:rPr lang="tr-TR" altLang="tr-TR" sz="1600" dirty="0" err="1"/>
              <a:t>Chichester</a:t>
            </a:r>
            <a:r>
              <a:rPr lang="tr-TR" altLang="tr-TR" sz="1600" dirty="0"/>
              <a:t>, UK, 1999.</a:t>
            </a:r>
          </a:p>
          <a:p>
            <a:pPr marL="0" indent="0" algn="just">
              <a:spcBef>
                <a:spcPct val="0"/>
              </a:spcBef>
              <a:buClr>
                <a:srgbClr val="160093"/>
              </a:buClr>
              <a:buNone/>
            </a:pPr>
            <a:r>
              <a:rPr lang="tr-TR" altLang="tr-TR" sz="1600" dirty="0"/>
              <a:t>Mekanın Politikası, G. </a:t>
            </a:r>
            <a:r>
              <a:rPr lang="tr-TR" altLang="tr-TR" sz="1600" dirty="0" err="1"/>
              <a:t>Bachelard</a:t>
            </a:r>
            <a:r>
              <a:rPr lang="tr-TR" altLang="tr-TR" sz="1600" dirty="0"/>
              <a:t>, Kesit Yayınları, İstanbul, 1996.</a:t>
            </a:r>
          </a:p>
          <a:p>
            <a:pPr marL="0" indent="0" algn="just">
              <a:spcBef>
                <a:spcPct val="0"/>
              </a:spcBef>
              <a:buClr>
                <a:srgbClr val="160093"/>
              </a:buClr>
              <a:buNone/>
            </a:pPr>
            <a:r>
              <a:rPr lang="tr-TR" altLang="tr-TR" sz="1600" dirty="0"/>
              <a:t>Real </a:t>
            </a:r>
            <a:r>
              <a:rPr lang="tr-TR" altLang="tr-TR" sz="1600" dirty="0" err="1"/>
              <a:t>Estate</a:t>
            </a:r>
            <a:r>
              <a:rPr lang="tr-TR" altLang="tr-TR" sz="1600" dirty="0"/>
              <a:t> </a:t>
            </a:r>
            <a:r>
              <a:rPr lang="tr-TR" altLang="tr-TR" sz="1600" dirty="0" err="1"/>
              <a:t>Investment</a:t>
            </a:r>
            <a:r>
              <a:rPr lang="tr-TR" altLang="tr-TR" sz="1600" dirty="0"/>
              <a:t> </a:t>
            </a:r>
            <a:r>
              <a:rPr lang="tr-TR" altLang="tr-TR" sz="1600" dirty="0" err="1"/>
              <a:t>Trusts</a:t>
            </a:r>
            <a:r>
              <a:rPr lang="tr-TR" altLang="tr-TR" sz="1600" dirty="0"/>
              <a:t> </a:t>
            </a:r>
            <a:r>
              <a:rPr lang="tr-TR" altLang="tr-TR" sz="1600" dirty="0" err="1"/>
              <a:t>Handbook</a:t>
            </a:r>
            <a:r>
              <a:rPr lang="tr-TR" altLang="tr-TR" sz="1600" dirty="0"/>
              <a:t>, W.K. </a:t>
            </a:r>
            <a:r>
              <a:rPr lang="tr-TR" altLang="tr-TR" sz="1600" dirty="0" err="1"/>
              <a:t>Kelly</a:t>
            </a:r>
            <a:r>
              <a:rPr lang="tr-TR" altLang="tr-TR" sz="1600" dirty="0"/>
              <a:t>, </a:t>
            </a:r>
            <a:r>
              <a:rPr lang="tr-TR" altLang="tr-TR" sz="1600" dirty="0" err="1"/>
              <a:t>American</a:t>
            </a:r>
            <a:r>
              <a:rPr lang="tr-TR" altLang="tr-TR" sz="1600" dirty="0"/>
              <a:t> </a:t>
            </a:r>
            <a:r>
              <a:rPr lang="tr-TR" altLang="tr-TR" sz="1600" dirty="0" err="1"/>
              <a:t>Law</a:t>
            </a:r>
            <a:r>
              <a:rPr lang="tr-TR" altLang="tr-TR" sz="1600" dirty="0"/>
              <a:t> </a:t>
            </a:r>
            <a:r>
              <a:rPr lang="tr-TR" altLang="tr-TR" sz="1600" dirty="0" err="1"/>
              <a:t>Institute</a:t>
            </a:r>
            <a:r>
              <a:rPr lang="tr-TR" altLang="tr-TR" sz="1600" dirty="0"/>
              <a:t>, USA, 1989.</a:t>
            </a:r>
          </a:p>
          <a:p>
            <a:pPr marL="0" indent="0" algn="just">
              <a:spcBef>
                <a:spcPct val="0"/>
              </a:spcBef>
              <a:buClr>
                <a:srgbClr val="160093"/>
              </a:buClr>
              <a:buNone/>
            </a:pPr>
            <a:r>
              <a:rPr lang="tr-TR" altLang="tr-TR" sz="1600" dirty="0"/>
              <a:t>Real </a:t>
            </a:r>
            <a:r>
              <a:rPr lang="tr-TR" altLang="tr-TR" sz="1600" dirty="0" err="1"/>
              <a:t>Estate</a:t>
            </a:r>
            <a:r>
              <a:rPr lang="tr-TR" altLang="tr-TR" sz="1600" dirty="0"/>
              <a:t> </a:t>
            </a:r>
            <a:r>
              <a:rPr lang="tr-TR" altLang="tr-TR" sz="1600" dirty="0" err="1"/>
              <a:t>Principles</a:t>
            </a:r>
            <a:r>
              <a:rPr lang="tr-TR" altLang="tr-TR" sz="1600" dirty="0"/>
              <a:t> </a:t>
            </a:r>
            <a:r>
              <a:rPr lang="tr-TR" altLang="tr-TR" sz="1600" dirty="0" err="1"/>
              <a:t>and</a:t>
            </a:r>
            <a:r>
              <a:rPr lang="tr-TR" altLang="tr-TR" sz="1600" dirty="0"/>
              <a:t> </a:t>
            </a:r>
            <a:r>
              <a:rPr lang="tr-TR" altLang="tr-TR" sz="1600" dirty="0" err="1"/>
              <a:t>Practices</a:t>
            </a:r>
            <a:r>
              <a:rPr lang="tr-TR" altLang="tr-TR" sz="1600" dirty="0"/>
              <a:t>, G. </a:t>
            </a:r>
            <a:r>
              <a:rPr lang="tr-TR" altLang="tr-TR" sz="1600" dirty="0" err="1"/>
              <a:t>Karvel</a:t>
            </a:r>
            <a:r>
              <a:rPr lang="tr-TR" altLang="tr-TR" sz="1600" dirty="0"/>
              <a:t> ve M.A. </a:t>
            </a:r>
            <a:r>
              <a:rPr lang="tr-TR" altLang="tr-TR" sz="1600" dirty="0" err="1"/>
              <a:t>Unger</a:t>
            </a:r>
            <a:r>
              <a:rPr lang="tr-TR" altLang="tr-TR" sz="1600" dirty="0"/>
              <a:t>, 9. Edition, South-western Publishing </a:t>
            </a:r>
            <a:r>
              <a:rPr lang="tr-TR" altLang="tr-TR" sz="1600" dirty="0" err="1"/>
              <a:t>Co</a:t>
            </a:r>
            <a:r>
              <a:rPr lang="tr-TR" altLang="tr-TR" sz="1600" dirty="0"/>
              <a:t>., Ohio, USA, 1991.</a:t>
            </a:r>
          </a:p>
          <a:p>
            <a:pPr marL="0" indent="0" algn="just">
              <a:spcBef>
                <a:spcPct val="0"/>
              </a:spcBef>
              <a:buClr>
                <a:srgbClr val="160093"/>
              </a:buClr>
              <a:buNone/>
            </a:pPr>
            <a:r>
              <a:rPr lang="tr-TR" altLang="tr-TR" sz="1600" dirty="0"/>
              <a:t>Yatırım Projelerinin Düzenlenmesi Değerlendirilmesi ve İzlenmesi, O. </a:t>
            </a:r>
            <a:r>
              <a:rPr lang="tr-TR" altLang="tr-TR" sz="1600" dirty="0" err="1"/>
              <a:t>Güvemli</a:t>
            </a:r>
            <a:r>
              <a:rPr lang="tr-TR" altLang="tr-TR" sz="1600" dirty="0"/>
              <a:t>, Atlas Yayın Dağıtım Yayın No:7, İstanbul, 2001.</a:t>
            </a:r>
            <a:endParaRPr lang="tr-TR" sz="1400" dirty="0"/>
          </a:p>
        </p:txBody>
      </p:sp>
      <p:sp>
        <p:nvSpPr>
          <p:cNvPr id="13" name="Altbilgi Yer Tutucusu 1">
            <a:extLst>
              <a:ext uri="{FF2B5EF4-FFF2-40B4-BE49-F238E27FC236}">
                <a16:creationId xmlns="" xmlns:a16="http://schemas.microsoft.com/office/drawing/2014/main"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27786170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12440</TotalTime>
  <Words>1009</Words>
  <Application>Microsoft Office PowerPoint</Application>
  <PresentationFormat>Ekran Gösterisi (4:3)</PresentationFormat>
  <Paragraphs>313</Paragraphs>
  <Slides>9</Slides>
  <Notes>9</Notes>
  <HiddenSlides>0</HiddenSlides>
  <MMClips>0</MMClips>
  <ScaleCrop>false</ScaleCrop>
  <HeadingPairs>
    <vt:vector size="6" baseType="variant">
      <vt:variant>
        <vt:lpstr>Kullanılan Yazı Tipleri</vt:lpstr>
      </vt:variant>
      <vt:variant>
        <vt:i4>7</vt:i4>
      </vt:variant>
      <vt:variant>
        <vt:lpstr>Tema</vt:lpstr>
      </vt:variant>
      <vt:variant>
        <vt:i4>3</vt:i4>
      </vt:variant>
      <vt:variant>
        <vt:lpstr>Slayt Başlıkları</vt:lpstr>
      </vt:variant>
      <vt:variant>
        <vt:i4>9</vt:i4>
      </vt:variant>
    </vt:vector>
  </HeadingPairs>
  <TitlesOfParts>
    <vt:vector size="19" baseType="lpstr">
      <vt:lpstr>ＭＳ Ｐゴシック</vt:lpstr>
      <vt:lpstr>Arial</vt:lpstr>
      <vt:lpstr>Calibri</vt:lpstr>
      <vt:lpstr>Century Gothic</vt:lpstr>
      <vt:lpstr>Courier New</vt:lpstr>
      <vt:lpstr>Times New Roman</vt:lpstr>
      <vt:lpstr>Wingdings</vt:lpstr>
      <vt:lpstr>ekonomi</vt:lpstr>
      <vt:lpstr>1_Rics</vt:lpstr>
      <vt:lpstr>h.t.</vt:lpstr>
      <vt:lpstr>PowerPoint Sunusu</vt:lpstr>
      <vt:lpstr>Gayrimenkul Makro ve Mikroekonomisi</vt:lpstr>
      <vt:lpstr>Gayrimenkul Makro ve Mikroekonomisi</vt:lpstr>
      <vt:lpstr>Gayrimenkul Makro ve Mikroekonomisi</vt:lpstr>
      <vt:lpstr>Gayrimenkul Makro ve Mikroekonomisi</vt:lpstr>
      <vt:lpstr>Gayrimenkul Makro ve Mikroekonomisi</vt:lpstr>
      <vt:lpstr>Gayrimenkul Makro ve Mikroekonomisi</vt:lpstr>
      <vt:lpstr>Gayrimenkul Makro ve Mikroekonomisi</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sinan güneş</cp:lastModifiedBy>
  <cp:revision>810</cp:revision>
  <cp:lastPrinted>2016-10-24T07:53:35Z</cp:lastPrinted>
  <dcterms:created xsi:type="dcterms:W3CDTF">2016-09-18T09:35:24Z</dcterms:created>
  <dcterms:modified xsi:type="dcterms:W3CDTF">2020-02-21T09:11:26Z</dcterms:modified>
</cp:coreProperties>
</file>