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F029793-E71F-40FB-8E4A-D1297107DFAF}"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2104019-38DD-407B-B312-CCD1BB0E067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29793-E71F-40FB-8E4A-D1297107DFAF}"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104019-38DD-407B-B312-CCD1BB0E067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052737"/>
            <a:ext cx="7772400" cy="720079"/>
          </a:xfrm>
        </p:spPr>
        <p:txBody>
          <a:bodyPr>
            <a:normAutofit fontScale="90000"/>
          </a:bodyPr>
          <a:lstStyle/>
          <a:p>
            <a:r>
              <a:rPr lang="tr-TR" dirty="0" smtClean="0"/>
              <a:t>1920’lerde Fransız Sineması</a:t>
            </a:r>
            <a:endParaRPr lang="tr-TR" dirty="0"/>
          </a:p>
        </p:txBody>
      </p:sp>
      <p:sp>
        <p:nvSpPr>
          <p:cNvPr id="3" name="2 Alt Başlık"/>
          <p:cNvSpPr>
            <a:spLocks noGrp="1"/>
          </p:cNvSpPr>
          <p:nvPr>
            <p:ph type="subTitle" idx="1"/>
          </p:nvPr>
        </p:nvSpPr>
        <p:spPr>
          <a:xfrm>
            <a:off x="611560" y="1988840"/>
            <a:ext cx="7776864" cy="4392488"/>
          </a:xfrm>
        </p:spPr>
        <p:txBody>
          <a:bodyPr>
            <a:noAutofit/>
          </a:bodyPr>
          <a:lstStyle/>
          <a:p>
            <a:pPr algn="just"/>
            <a:r>
              <a:rPr lang="tr-TR" sz="2800" dirty="0" smtClean="0">
                <a:solidFill>
                  <a:schemeClr val="tx1"/>
                </a:solidFill>
              </a:rPr>
              <a:t>Fransız film endüstrisi 1. Dünya savaşı sırasında büyük bir darbe alır. Film ithalatı artarken, ihracat durma noktasına gelir. Ama devlet desteği olmaksızın Fransızlar film çekmeye devam eder. Bunda hem aydınların sinemaya sahip çıkması hem de tek bir film için kurulan şirketlerin küçük stüdyolarda filmler çekmeye devam etmesi etkilidir. Bağımsız yapımcılık Fransız sinemasında deneyselliğe ve yenilikçiliğe olanak sağlar (bkz. </a:t>
            </a:r>
            <a:r>
              <a:rPr lang="tr-TR" sz="2800" dirty="0" err="1" smtClean="0">
                <a:solidFill>
                  <a:schemeClr val="tx1"/>
                </a:solidFill>
              </a:rPr>
              <a:t>Abisel</a:t>
            </a:r>
            <a:r>
              <a:rPr lang="tr-TR" sz="2800" dirty="0" smtClean="0">
                <a:solidFill>
                  <a:schemeClr val="tx1"/>
                </a:solidFill>
              </a:rPr>
              <a:t>, 2007)</a:t>
            </a:r>
            <a:endParaRPr lang="tr-TR" sz="28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1920’lerde Fransız Sineması</a:t>
            </a:r>
            <a:endParaRPr lang="tr-TR" dirty="0"/>
          </a:p>
        </p:txBody>
      </p:sp>
      <p:sp>
        <p:nvSpPr>
          <p:cNvPr id="3" name="2 İçerik Yer Tutucusu"/>
          <p:cNvSpPr>
            <a:spLocks noGrp="1"/>
          </p:cNvSpPr>
          <p:nvPr>
            <p:ph idx="1"/>
          </p:nvPr>
        </p:nvSpPr>
        <p:spPr/>
        <p:txBody>
          <a:bodyPr>
            <a:normAutofit lnSpcReduction="10000"/>
          </a:bodyPr>
          <a:lstStyle/>
          <a:p>
            <a:pPr algn="just"/>
            <a:r>
              <a:rPr lang="tr-TR" sz="2400" dirty="0" smtClean="0"/>
              <a:t>Sessiz sinemanın son yıllarında ortaya çıkan yenilikçi filmlerin arkasında 1920’ler Paris’inin Bohem, özgürlükçü havası etkilidir. Bu dönemde Dadacılar, Kübistler,Gerçeküstücüler, Gelecekçiler yeni yapıtlar ortaya koyarlar. Savaş yıllarını yaşayan sanatçılar sanatın kendisini yenilemesi gerektiğini savunurlar. Sanatçılar filmin iki temel niteliğine hayranlık duymaktadır. Sinemanın kinetik dinamizmi ve fantastik bir dünya yaratma gücü.</a:t>
            </a:r>
          </a:p>
          <a:p>
            <a:pPr algn="just"/>
            <a:r>
              <a:rPr lang="tr-TR" sz="2400" dirty="0" smtClean="0"/>
              <a:t>1920’lerin Fransa’sında ortaya çıkan avangart hareketlerin arkasında ressamlar ve şairler vardır. Onların görüşlerinden etkilenen sinemacılar çizgi, biçim ve geometrik yapıların kullanıldığı, doğa ve nesnelerin farklı bir anlayışla değerlendirildiği bir dünya yaratırlar (bkz. </a:t>
            </a:r>
            <a:r>
              <a:rPr lang="tr-TR" sz="2400" dirty="0" err="1" smtClean="0"/>
              <a:t>Abisel</a:t>
            </a:r>
            <a:r>
              <a:rPr lang="tr-TR" sz="2400" dirty="0" smtClean="0"/>
              <a:t>, 2007)</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Dönemin önemli yönetmenleri ve filmlerinden bazıları;</a:t>
            </a:r>
            <a:br>
              <a:rPr lang="tr-TR" dirty="0" smtClean="0"/>
            </a:b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Louis </a:t>
            </a:r>
            <a:r>
              <a:rPr lang="tr-TR" dirty="0" err="1" smtClean="0"/>
              <a:t>Delluc</a:t>
            </a:r>
            <a:r>
              <a:rPr lang="tr-TR" dirty="0" smtClean="0"/>
              <a:t> (</a:t>
            </a:r>
            <a:r>
              <a:rPr lang="tr-TR" i="1" dirty="0" smtClean="0"/>
              <a:t>Sessizlik</a:t>
            </a:r>
            <a:r>
              <a:rPr lang="tr-TR" dirty="0" smtClean="0"/>
              <a:t>, 1920)</a:t>
            </a:r>
          </a:p>
          <a:p>
            <a:pPr>
              <a:buNone/>
            </a:pPr>
            <a:r>
              <a:rPr lang="tr-TR" dirty="0" err="1" smtClean="0"/>
              <a:t>Ferdinand</a:t>
            </a:r>
            <a:r>
              <a:rPr lang="tr-TR" dirty="0" smtClean="0"/>
              <a:t> </a:t>
            </a:r>
            <a:r>
              <a:rPr lang="tr-TR" dirty="0" err="1" smtClean="0"/>
              <a:t>Leger</a:t>
            </a:r>
            <a:r>
              <a:rPr lang="tr-TR" dirty="0" smtClean="0"/>
              <a:t> (</a:t>
            </a:r>
            <a:r>
              <a:rPr lang="tr-TR" i="1" dirty="0" smtClean="0"/>
              <a:t>Mekanik Bale</a:t>
            </a:r>
            <a:r>
              <a:rPr lang="tr-TR" dirty="0" smtClean="0"/>
              <a:t>, 1924)</a:t>
            </a:r>
          </a:p>
          <a:p>
            <a:pPr>
              <a:buNone/>
            </a:pPr>
            <a:r>
              <a:rPr lang="tr-TR" dirty="0" err="1" smtClean="0"/>
              <a:t>Luis</a:t>
            </a:r>
            <a:r>
              <a:rPr lang="tr-TR" dirty="0" smtClean="0"/>
              <a:t> </a:t>
            </a:r>
            <a:r>
              <a:rPr lang="tr-TR" dirty="0" err="1" smtClean="0"/>
              <a:t>Bunuel</a:t>
            </a:r>
            <a:r>
              <a:rPr lang="tr-TR" dirty="0" smtClean="0"/>
              <a:t> (</a:t>
            </a:r>
            <a:r>
              <a:rPr lang="tr-TR" i="1" dirty="0" smtClean="0"/>
              <a:t>Endülüs Köpeği</a:t>
            </a:r>
            <a:r>
              <a:rPr lang="tr-TR" dirty="0" smtClean="0"/>
              <a:t>, 1928)</a:t>
            </a:r>
          </a:p>
          <a:p>
            <a:pPr>
              <a:buNone/>
            </a:pPr>
            <a:r>
              <a:rPr lang="tr-TR" dirty="0" err="1" smtClean="0"/>
              <a:t>Luis</a:t>
            </a:r>
            <a:r>
              <a:rPr lang="tr-TR" dirty="0" smtClean="0"/>
              <a:t> </a:t>
            </a:r>
            <a:r>
              <a:rPr lang="tr-TR" dirty="0" err="1" smtClean="0"/>
              <a:t>Bunuel</a:t>
            </a:r>
            <a:r>
              <a:rPr lang="tr-TR" dirty="0" smtClean="0"/>
              <a:t> (Altın Çağ, 1930)</a:t>
            </a:r>
          </a:p>
          <a:p>
            <a:pPr>
              <a:buNone/>
            </a:pPr>
            <a:r>
              <a:rPr lang="tr-TR" dirty="0" err="1" smtClean="0"/>
              <a:t>Germaine</a:t>
            </a:r>
            <a:r>
              <a:rPr lang="tr-TR" dirty="0" smtClean="0"/>
              <a:t> </a:t>
            </a:r>
            <a:r>
              <a:rPr lang="tr-TR" dirty="0" err="1" smtClean="0"/>
              <a:t>Dulac</a:t>
            </a:r>
            <a:r>
              <a:rPr lang="tr-TR" dirty="0" smtClean="0"/>
              <a:t> (</a:t>
            </a:r>
            <a:r>
              <a:rPr lang="tr-TR" i="1" dirty="0" smtClean="0"/>
              <a:t>Mütebessim Bayan </a:t>
            </a:r>
            <a:r>
              <a:rPr lang="tr-TR" i="1" dirty="0" err="1" smtClean="0"/>
              <a:t>Beudet</a:t>
            </a:r>
            <a:r>
              <a:rPr lang="tr-TR" i="1" dirty="0" smtClean="0"/>
              <a:t>, 1923</a:t>
            </a:r>
            <a:r>
              <a:rPr lang="tr-TR" dirty="0" smtClean="0"/>
              <a:t>)</a:t>
            </a:r>
          </a:p>
          <a:p>
            <a:pPr>
              <a:buNone/>
            </a:pPr>
            <a:r>
              <a:rPr lang="tr-TR" dirty="0" err="1" smtClean="0"/>
              <a:t>Abel</a:t>
            </a:r>
            <a:r>
              <a:rPr lang="tr-TR" dirty="0" smtClean="0"/>
              <a:t> </a:t>
            </a:r>
            <a:r>
              <a:rPr lang="tr-TR" dirty="0" err="1" smtClean="0"/>
              <a:t>Gance</a:t>
            </a:r>
            <a:r>
              <a:rPr lang="tr-TR" dirty="0" smtClean="0"/>
              <a:t> (</a:t>
            </a:r>
            <a:r>
              <a:rPr lang="tr-TR" i="1" dirty="0" smtClean="0"/>
              <a:t>Tekerlek, 1922</a:t>
            </a:r>
            <a:r>
              <a:rPr lang="tr-TR" dirty="0" smtClean="0"/>
              <a:t>)</a:t>
            </a:r>
          </a:p>
          <a:p>
            <a:pPr>
              <a:buNone/>
            </a:pPr>
            <a:r>
              <a:rPr lang="tr-TR" dirty="0" err="1" smtClean="0"/>
              <a:t>Marcel</a:t>
            </a:r>
            <a:r>
              <a:rPr lang="tr-TR" dirty="0" smtClean="0"/>
              <a:t> </a:t>
            </a:r>
            <a:r>
              <a:rPr lang="tr-TR" dirty="0" err="1" smtClean="0"/>
              <a:t>L’Herbier</a:t>
            </a:r>
            <a:r>
              <a:rPr lang="tr-TR" dirty="0" smtClean="0"/>
              <a:t> (</a:t>
            </a:r>
            <a:r>
              <a:rPr lang="tr-TR" i="1" dirty="0" smtClean="0"/>
              <a:t>İnsanlık Dışı</a:t>
            </a:r>
            <a:r>
              <a:rPr lang="tr-TR" dirty="0" smtClean="0"/>
              <a:t>, 1924)</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Endülüs Köpeği (1928)</a:t>
            </a:r>
            <a:endParaRPr lang="tr-TR" dirty="0"/>
          </a:p>
        </p:txBody>
      </p:sp>
      <p:sp>
        <p:nvSpPr>
          <p:cNvPr id="3" name="2 İçerik Yer Tutucusu"/>
          <p:cNvSpPr>
            <a:spLocks noGrp="1"/>
          </p:cNvSpPr>
          <p:nvPr>
            <p:ph idx="1"/>
          </p:nvPr>
        </p:nvSpPr>
        <p:spPr/>
        <p:txBody>
          <a:bodyPr>
            <a:normAutofit/>
          </a:bodyPr>
          <a:lstStyle/>
          <a:p>
            <a:pPr algn="just"/>
            <a:r>
              <a:rPr lang="tr-TR" dirty="0" smtClean="0"/>
              <a:t>Film </a:t>
            </a:r>
            <a:r>
              <a:rPr lang="tr-TR" dirty="0" err="1" smtClean="0"/>
              <a:t>Bunuel’in</a:t>
            </a:r>
            <a:r>
              <a:rPr lang="tr-TR" dirty="0" smtClean="0"/>
              <a:t> ünlü ressam Salvador </a:t>
            </a:r>
            <a:r>
              <a:rPr lang="tr-TR" dirty="0" err="1" smtClean="0"/>
              <a:t>Dali’yle</a:t>
            </a:r>
            <a:r>
              <a:rPr lang="tr-TR" dirty="0" smtClean="0"/>
              <a:t> işbirliğinin bir ürünüdür. </a:t>
            </a:r>
            <a:r>
              <a:rPr lang="tr-TR" dirty="0" err="1" smtClean="0"/>
              <a:t>Bunuel</a:t>
            </a:r>
            <a:r>
              <a:rPr lang="tr-TR" dirty="0" smtClean="0"/>
              <a:t> İspanyol olmasına karşın, filmi Paris’te çektiği için film, Fransız avangart filmleri arasında sayılmıştır. Filmde gerçekçi imgeler gerçek dışı bir şekilde bir araya getirilmiştir. Papazlar, eşek leşleri, kesilen göz bebeği, balkabakları, içinde karıncaların gezdiği el görüntüleri  birbirlerini izlerler (</a:t>
            </a:r>
            <a:r>
              <a:rPr lang="tr-TR" dirty="0" err="1" smtClean="0"/>
              <a:t>Abisel</a:t>
            </a:r>
            <a:r>
              <a:rPr lang="tr-TR" dirty="0" smtClean="0"/>
              <a:t>, 2007).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1930’larda Fransız Sineması</a:t>
            </a:r>
            <a:endParaRPr lang="tr-TR" dirty="0"/>
          </a:p>
        </p:txBody>
      </p:sp>
      <p:sp>
        <p:nvSpPr>
          <p:cNvPr id="3" name="2 İçerik Yer Tutucusu"/>
          <p:cNvSpPr>
            <a:spLocks noGrp="1"/>
          </p:cNvSpPr>
          <p:nvPr>
            <p:ph idx="1"/>
          </p:nvPr>
        </p:nvSpPr>
        <p:spPr/>
        <p:txBody>
          <a:bodyPr>
            <a:normAutofit fontScale="92500" lnSpcReduction="10000"/>
          </a:bodyPr>
          <a:lstStyle/>
          <a:p>
            <a:pPr algn="just">
              <a:buNone/>
            </a:pPr>
            <a:r>
              <a:rPr lang="tr-TR" dirty="0" smtClean="0"/>
              <a:t>    </a:t>
            </a:r>
            <a:r>
              <a:rPr lang="tr-TR" sz="2800" dirty="0" smtClean="0"/>
              <a:t>Sesli sinemaya geçilmesi avangardın sonu olsa da </a:t>
            </a:r>
            <a:r>
              <a:rPr lang="tr-TR" sz="2800" dirty="0" err="1" smtClean="0"/>
              <a:t>Rene</a:t>
            </a:r>
            <a:r>
              <a:rPr lang="tr-TR" sz="2800" dirty="0" smtClean="0"/>
              <a:t> </a:t>
            </a:r>
            <a:r>
              <a:rPr lang="tr-TR" sz="2800" dirty="0" err="1" smtClean="0"/>
              <a:t>Clair</a:t>
            </a:r>
            <a:r>
              <a:rPr lang="tr-TR" sz="2800" dirty="0" smtClean="0"/>
              <a:t>, Jean </a:t>
            </a:r>
            <a:r>
              <a:rPr lang="tr-TR" sz="2800" dirty="0" err="1" smtClean="0"/>
              <a:t>Renoir</a:t>
            </a:r>
            <a:r>
              <a:rPr lang="tr-TR" sz="2800" dirty="0" smtClean="0"/>
              <a:t>, </a:t>
            </a:r>
            <a:r>
              <a:rPr lang="tr-TR" sz="2800" dirty="0" err="1" smtClean="0"/>
              <a:t>Jacques</a:t>
            </a:r>
            <a:r>
              <a:rPr lang="tr-TR" sz="2800" dirty="0" smtClean="0"/>
              <a:t> </a:t>
            </a:r>
            <a:r>
              <a:rPr lang="tr-TR" sz="2800" dirty="0" err="1" smtClean="0"/>
              <a:t>Feyder</a:t>
            </a:r>
            <a:r>
              <a:rPr lang="tr-TR" sz="2800" dirty="0" smtClean="0"/>
              <a:t>, </a:t>
            </a:r>
            <a:r>
              <a:rPr lang="tr-TR" sz="2800" dirty="0" err="1" smtClean="0"/>
              <a:t>Maria</a:t>
            </a:r>
            <a:r>
              <a:rPr lang="tr-TR" sz="2800" dirty="0" smtClean="0"/>
              <a:t> </a:t>
            </a:r>
            <a:r>
              <a:rPr lang="tr-TR" sz="2800" dirty="0" err="1" smtClean="0"/>
              <a:t>Epstein</a:t>
            </a:r>
            <a:r>
              <a:rPr lang="tr-TR" sz="2800" dirty="0" smtClean="0"/>
              <a:t>, </a:t>
            </a:r>
            <a:r>
              <a:rPr lang="tr-TR" sz="2800" dirty="0" err="1" smtClean="0"/>
              <a:t>Abel</a:t>
            </a:r>
            <a:r>
              <a:rPr lang="tr-TR" sz="2800" dirty="0" smtClean="0"/>
              <a:t> </a:t>
            </a:r>
            <a:r>
              <a:rPr lang="tr-TR" sz="2800" dirty="0" err="1" smtClean="0"/>
              <a:t>Gance</a:t>
            </a:r>
            <a:r>
              <a:rPr lang="tr-TR" sz="2800" dirty="0" smtClean="0"/>
              <a:t>, </a:t>
            </a:r>
            <a:r>
              <a:rPr lang="tr-TR" sz="2800" dirty="0" err="1" smtClean="0"/>
              <a:t>Marcel</a:t>
            </a:r>
            <a:r>
              <a:rPr lang="tr-TR" sz="2800" dirty="0" smtClean="0"/>
              <a:t> </a:t>
            </a:r>
            <a:r>
              <a:rPr lang="tr-TR" sz="2800" dirty="0" err="1" smtClean="0"/>
              <a:t>L’Herbier</a:t>
            </a:r>
            <a:r>
              <a:rPr lang="tr-TR" sz="2800" dirty="0" smtClean="0"/>
              <a:t> gibi sessiz film yönetmenleri 1930’lar ve sonrasında film çekmeye devam ederler. Sesli sinema döneminde, bu yönetmenlerin arasına </a:t>
            </a:r>
            <a:r>
              <a:rPr lang="tr-TR" sz="2800" dirty="0" err="1" smtClean="0"/>
              <a:t>Jacques</a:t>
            </a:r>
            <a:r>
              <a:rPr lang="tr-TR" sz="2800" dirty="0" smtClean="0"/>
              <a:t> </a:t>
            </a:r>
            <a:r>
              <a:rPr lang="tr-TR" sz="2800" dirty="0" err="1" smtClean="0"/>
              <a:t>Feyder’in</a:t>
            </a:r>
            <a:r>
              <a:rPr lang="tr-TR" sz="2800" dirty="0" smtClean="0"/>
              <a:t> asistanı </a:t>
            </a:r>
            <a:r>
              <a:rPr lang="tr-TR" sz="2800" dirty="0" err="1" smtClean="0"/>
              <a:t>Marcel</a:t>
            </a:r>
            <a:r>
              <a:rPr lang="tr-TR" sz="2800" dirty="0" smtClean="0"/>
              <a:t> </a:t>
            </a:r>
            <a:r>
              <a:rPr lang="tr-TR" sz="2800" dirty="0" err="1" smtClean="0"/>
              <a:t>Carne</a:t>
            </a:r>
            <a:r>
              <a:rPr lang="tr-TR" sz="2800" dirty="0" smtClean="0"/>
              <a:t> ve Jean </a:t>
            </a:r>
            <a:r>
              <a:rPr lang="tr-TR" sz="2800" dirty="0" err="1" smtClean="0"/>
              <a:t>Vigo</a:t>
            </a:r>
            <a:r>
              <a:rPr lang="tr-TR" sz="2800" dirty="0" smtClean="0"/>
              <a:t> gibi yeni yönetmenler katılırlar.</a:t>
            </a:r>
            <a:r>
              <a:rPr lang="tr-TR" sz="2800" dirty="0"/>
              <a:t> </a:t>
            </a:r>
            <a:r>
              <a:rPr lang="tr-TR" sz="2800" dirty="0" smtClean="0"/>
              <a:t>Sesli filme geçilmesinin getirdiği en önemli yeniliklerden biri müzikallerin ve filmleştirilmiş tiyatronun ortaya çıkmasıdır. Ayrıca çoğu tiyatro ve müzikal oyuncusu olan yeni bir yıldız topluluğu oluşur. Aralarında Jean Gabin de vardır (bkz. </a:t>
            </a:r>
            <a:r>
              <a:rPr lang="tr-TR" sz="2800" dirty="0" err="1" smtClean="0"/>
              <a:t>Ginette</a:t>
            </a:r>
            <a:r>
              <a:rPr lang="tr-TR" sz="2800" dirty="0" smtClean="0"/>
              <a:t> </a:t>
            </a:r>
            <a:r>
              <a:rPr lang="tr-TR" sz="2800" dirty="0" err="1" smtClean="0"/>
              <a:t>Vincendeau</a:t>
            </a:r>
            <a:r>
              <a:rPr lang="tr-TR" sz="2800"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Şiirsel Gerçekçilik</a:t>
            </a:r>
            <a:endParaRPr lang="tr-TR" dirty="0"/>
          </a:p>
        </p:txBody>
      </p:sp>
      <p:sp>
        <p:nvSpPr>
          <p:cNvPr id="3" name="2 İçerik Yer Tutucusu"/>
          <p:cNvSpPr>
            <a:spLocks noGrp="1"/>
          </p:cNvSpPr>
          <p:nvPr>
            <p:ph idx="1"/>
          </p:nvPr>
        </p:nvSpPr>
        <p:spPr/>
        <p:txBody>
          <a:bodyPr/>
          <a:lstStyle/>
          <a:p>
            <a:pPr algn="just"/>
            <a:r>
              <a:rPr lang="tr-TR" dirty="0" smtClean="0"/>
              <a:t>1930’larda Fransız sinemasında ortaya çıkan bir akımdır. Daha çok işçi sınıfının konu alındığı filmlerde karamsar bir hava dikkat çeker. Karanlık, kutu köşelerde geçen bu filmler Amerikan kara filmlerini andıran kontrastlı bir aydınlatma kullanır. Şiirsel gerçekçilik akımı, özellikle oyuncu Jean Gabin’le özdeşleştirilir (bkz. </a:t>
            </a:r>
            <a:r>
              <a:rPr lang="tr-TR" dirty="0" err="1" smtClean="0"/>
              <a:t>Ginette</a:t>
            </a:r>
            <a:r>
              <a:rPr lang="tr-TR" dirty="0" smtClean="0"/>
              <a:t> </a:t>
            </a:r>
            <a:r>
              <a:rPr lang="tr-TR" dirty="0" err="1" smtClean="0"/>
              <a:t>Vincendeau</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1930’larda Fransız Sineması</a:t>
            </a:r>
            <a:endParaRPr lang="tr-TR" dirty="0"/>
          </a:p>
        </p:txBody>
      </p:sp>
      <p:sp>
        <p:nvSpPr>
          <p:cNvPr id="3" name="2 İçerik Yer Tutucusu"/>
          <p:cNvSpPr>
            <a:spLocks noGrp="1"/>
          </p:cNvSpPr>
          <p:nvPr>
            <p:ph idx="1"/>
          </p:nvPr>
        </p:nvSpPr>
        <p:spPr/>
        <p:txBody>
          <a:bodyPr/>
          <a:lstStyle/>
          <a:p>
            <a:pPr>
              <a:buNone/>
            </a:pPr>
            <a:r>
              <a:rPr lang="tr-TR" dirty="0" smtClean="0"/>
              <a:t>Dönemin Önemli Yönetmenleri</a:t>
            </a:r>
          </a:p>
          <a:p>
            <a:r>
              <a:rPr lang="tr-TR" dirty="0" smtClean="0"/>
              <a:t>Jean </a:t>
            </a:r>
            <a:r>
              <a:rPr lang="tr-TR" dirty="0" err="1" smtClean="0"/>
              <a:t>Renoir</a:t>
            </a:r>
            <a:endParaRPr lang="tr-TR" dirty="0" smtClean="0"/>
          </a:p>
          <a:p>
            <a:r>
              <a:rPr lang="tr-TR" dirty="0" err="1" smtClean="0"/>
              <a:t>Marcel</a:t>
            </a:r>
            <a:r>
              <a:rPr lang="tr-TR" dirty="0" smtClean="0"/>
              <a:t> </a:t>
            </a:r>
            <a:r>
              <a:rPr lang="tr-TR" dirty="0" err="1" smtClean="0"/>
              <a:t>Carne</a:t>
            </a:r>
            <a:endParaRPr lang="tr-TR" dirty="0" smtClean="0"/>
          </a:p>
          <a:p>
            <a:r>
              <a:rPr lang="tr-TR" dirty="0" smtClean="0"/>
              <a:t>Jean </a:t>
            </a:r>
            <a:r>
              <a:rPr lang="tr-TR" dirty="0" err="1" smtClean="0"/>
              <a:t>Vigo</a:t>
            </a:r>
            <a:endParaRPr lang="tr-TR" dirty="0" smtClean="0"/>
          </a:p>
          <a:p>
            <a:r>
              <a:rPr lang="tr-TR" dirty="0" err="1" smtClean="0"/>
              <a:t>Rene</a:t>
            </a:r>
            <a:r>
              <a:rPr lang="tr-TR" dirty="0" smtClean="0"/>
              <a:t> </a:t>
            </a:r>
            <a:r>
              <a:rPr lang="tr-TR" dirty="0" err="1" smtClean="0"/>
              <a:t>Clair</a:t>
            </a:r>
            <a:endParaRPr lang="tr-TR" dirty="0" smtClean="0"/>
          </a:p>
          <a:p>
            <a:r>
              <a:rPr lang="tr-TR" dirty="0" err="1" smtClean="0"/>
              <a:t>Julien</a:t>
            </a:r>
            <a:r>
              <a:rPr lang="tr-TR" dirty="0" smtClean="0"/>
              <a:t> </a:t>
            </a:r>
            <a:r>
              <a:rPr lang="tr-TR" dirty="0" err="1" smtClean="0"/>
              <a:t>Duvivier</a:t>
            </a:r>
            <a:endParaRPr lang="tr-TR" dirty="0" smtClean="0"/>
          </a:p>
          <a:p>
            <a:r>
              <a:rPr lang="tr-TR" dirty="0" smtClean="0"/>
              <a:t>Jean </a:t>
            </a:r>
            <a:r>
              <a:rPr lang="tr-TR" dirty="0" err="1" smtClean="0"/>
              <a:t>Gremillon</a:t>
            </a:r>
            <a:endParaRPr lang="tr-TR" dirty="0" smtClean="0"/>
          </a:p>
          <a:p>
            <a:endParaRPr lang="tr-TR" dirty="0" smtClean="0"/>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fontScale="85000" lnSpcReduction="20000"/>
          </a:bodyPr>
          <a:lstStyle/>
          <a:p>
            <a:r>
              <a:rPr lang="tr-TR" dirty="0" err="1"/>
              <a:t>Ginette</a:t>
            </a:r>
            <a:r>
              <a:rPr lang="tr-TR" dirty="0"/>
              <a:t> </a:t>
            </a:r>
            <a:r>
              <a:rPr lang="tr-TR" dirty="0" err="1"/>
              <a:t>Vincendeau</a:t>
            </a:r>
            <a:r>
              <a:rPr lang="tr-TR" dirty="0"/>
              <a:t>, “Fransız Sinemasının Popüler Sanatı”, </a:t>
            </a:r>
            <a:r>
              <a:rPr lang="tr-TR" dirty="0" smtClean="0"/>
              <a:t>s.396-406</a:t>
            </a:r>
          </a:p>
          <a:p>
            <a:r>
              <a:rPr lang="tr-TR" dirty="0" smtClean="0"/>
              <a:t>Peter </a:t>
            </a:r>
            <a:r>
              <a:rPr lang="tr-TR" dirty="0" err="1"/>
              <a:t>Kenez</a:t>
            </a:r>
            <a:r>
              <a:rPr lang="tr-TR" dirty="0"/>
              <a:t>, “Stalin Dönemi Sovyet Sineması</a:t>
            </a:r>
            <a:r>
              <a:rPr lang="tr-TR" dirty="0" smtClean="0"/>
              <a:t>”, </a:t>
            </a:r>
          </a:p>
          <a:p>
            <a:pPr>
              <a:buNone/>
            </a:pPr>
            <a:r>
              <a:rPr lang="tr-TR" dirty="0" smtClean="0"/>
              <a:t>    s.446-455</a:t>
            </a:r>
          </a:p>
          <a:p>
            <a:r>
              <a:rPr lang="tr-TR" dirty="0" err="1" smtClean="0"/>
              <a:t>Eric</a:t>
            </a:r>
            <a:r>
              <a:rPr lang="tr-TR" dirty="0" smtClean="0"/>
              <a:t> </a:t>
            </a:r>
            <a:r>
              <a:rPr lang="tr-TR" dirty="0" err="1"/>
              <a:t>Rentschler</a:t>
            </a:r>
            <a:r>
              <a:rPr lang="tr-TR" dirty="0"/>
              <a:t>, “Almanya: Nazizm ve Sonrası”, s.429-438</a:t>
            </a:r>
            <a:r>
              <a:rPr lang="tr-TR" dirty="0" smtClean="0"/>
              <a:t>.</a:t>
            </a:r>
          </a:p>
          <a:p>
            <a:r>
              <a:rPr lang="tr-TR" dirty="0" smtClean="0"/>
              <a:t>Nilgün </a:t>
            </a:r>
            <a:r>
              <a:rPr lang="tr-TR" dirty="0" err="1" smtClean="0"/>
              <a:t>Abisel</a:t>
            </a:r>
            <a:r>
              <a:rPr lang="tr-TR" dirty="0" smtClean="0"/>
              <a:t>, Sessiz Sinema</a:t>
            </a:r>
          </a:p>
          <a:p>
            <a:pPr>
              <a:buNone/>
            </a:pPr>
            <a:r>
              <a:rPr lang="tr-TR" dirty="0" smtClean="0"/>
              <a:t>    </a:t>
            </a:r>
            <a:r>
              <a:rPr lang="tr-TR" dirty="0" smtClean="0"/>
              <a:t>(</a:t>
            </a:r>
            <a:r>
              <a:rPr lang="x-none" smtClean="0"/>
              <a:t>Okuma metinlerinde ayrıntılı kaynak belirtilmeyen bütün makaleler Geoffrey Nowell-Smith editörlüğünde hazırlanan </a:t>
            </a:r>
            <a:r>
              <a:rPr lang="x-none" i="1" smtClean="0"/>
              <a:t>Dünya Sinema Tarihi</a:t>
            </a:r>
            <a:r>
              <a:rPr lang="x-none" smtClean="0"/>
              <a:t> (Kabalcı yay, İstanbul, 2003, çeviren: Ahmet Fethi) kitabından alınmıştır</a:t>
            </a:r>
            <a:r>
              <a:rPr lang="tr-TR" dirty="0" smtClean="0"/>
              <a:t>)</a:t>
            </a:r>
            <a:r>
              <a:rPr lang="x-none" smtClean="0"/>
              <a:t>.</a:t>
            </a:r>
            <a:endParaRPr lang="tr-TR" dirty="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538</Words>
  <Application>Microsoft Office PowerPoint</Application>
  <PresentationFormat>Ekran Gösterisi (4:3)</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1920’lerde Fransız Sineması</vt:lpstr>
      <vt:lpstr>1920’lerde Fransız Sineması</vt:lpstr>
      <vt:lpstr> Dönemin önemli yönetmenleri ve filmlerinden bazıları; </vt:lpstr>
      <vt:lpstr>Endülüs Köpeği (1928)</vt:lpstr>
      <vt:lpstr>1930’larda Fransız Sineması</vt:lpstr>
      <vt:lpstr>Şiirsel Gerçekçilik</vt:lpstr>
      <vt:lpstr>1930’larda Fransız Sineması</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Windows User</dc:creator>
  <cp:lastModifiedBy>Windows User</cp:lastModifiedBy>
  <cp:revision>15</cp:revision>
  <dcterms:created xsi:type="dcterms:W3CDTF">2018-10-25T21:51:43Z</dcterms:created>
  <dcterms:modified xsi:type="dcterms:W3CDTF">2018-10-26T06:15:13Z</dcterms:modified>
</cp:coreProperties>
</file>