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57" r:id="rId4"/>
    <p:sldId id="260" r:id="rId5"/>
    <p:sldId id="261" r:id="rId6"/>
    <p:sldId id="262" r:id="rId7"/>
    <p:sldId id="263" r:id="rId8"/>
    <p:sldId id="258" r:id="rId9"/>
    <p:sldId id="264" r:id="rId10"/>
    <p:sldId id="265" r:id="rId11"/>
    <p:sldId id="266" r:id="rId12"/>
    <p:sldId id="267" r:id="rId13"/>
    <p:sldId id="268" r:id="rId14"/>
    <p:sldId id="269" r:id="rId15"/>
    <p:sldId id="270" r:id="rId16"/>
    <p:sldId id="271" r:id="rId17"/>
    <p:sldId id="272" r:id="rId18"/>
    <p:sldId id="25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10387963" y="5038579"/>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720726" y="776289"/>
            <a:ext cx="10750549"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720726" y="2250280"/>
            <a:ext cx="10750549"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828800" y="6012657"/>
            <a:ext cx="7721600" cy="365125"/>
          </a:xfrm>
        </p:spPr>
        <p:txBody>
          <a:bodyPr tIns="0" bIns="0" anchor="t"/>
          <a:lstStyle>
            <a:lvl1pPr algn="r">
              <a:defRPr sz="1000"/>
            </a:lvl1pPr>
          </a:lstStyle>
          <a:p>
            <a:fld id="{0A35E669-241F-4402-943A-B1105F00CCE7}" type="datetimeFigureOut">
              <a:rPr lang="en-GB" smtClean="0"/>
              <a:pPr/>
              <a:t>13/05/2018</a:t>
            </a:fld>
            <a:endParaRPr lang="en-GB"/>
          </a:p>
        </p:txBody>
      </p:sp>
      <p:sp>
        <p:nvSpPr>
          <p:cNvPr id="17" name="16 Altbilgi Yer Tutucusu"/>
          <p:cNvSpPr>
            <a:spLocks noGrp="1"/>
          </p:cNvSpPr>
          <p:nvPr>
            <p:ph type="ftr" sz="quarter" idx="11"/>
          </p:nvPr>
        </p:nvSpPr>
        <p:spPr>
          <a:xfrm>
            <a:off x="1828800" y="5650705"/>
            <a:ext cx="7721600" cy="365125"/>
          </a:xfrm>
        </p:spPr>
        <p:txBody>
          <a:bodyPr tIns="0" bIns="0" anchor="b"/>
          <a:lstStyle>
            <a:lvl1pPr algn="r">
              <a:defRPr sz="1100"/>
            </a:lvl1pPr>
          </a:lstStyle>
          <a:p>
            <a:endParaRPr lang="en-GB"/>
          </a:p>
        </p:txBody>
      </p:sp>
      <p:sp>
        <p:nvSpPr>
          <p:cNvPr id="29" name="28 Slayt Numarası Yer Tutucusu"/>
          <p:cNvSpPr>
            <a:spLocks noGrp="1"/>
          </p:cNvSpPr>
          <p:nvPr>
            <p:ph type="sldNum" sz="quarter" idx="12"/>
          </p:nvPr>
        </p:nvSpPr>
        <p:spPr>
          <a:xfrm>
            <a:off x="11189663" y="5752308"/>
            <a:ext cx="670560" cy="365125"/>
          </a:xfrm>
        </p:spPr>
        <p:txBody>
          <a:bodyPr anchor="ctr"/>
          <a:lstStyle>
            <a:lvl1pPr algn="ctr">
              <a:defRPr sz="1300">
                <a:solidFill>
                  <a:srgbClr val="FFFFFF"/>
                </a:solidFill>
              </a:defRPr>
            </a:lvl1pPr>
          </a:lstStyle>
          <a:p>
            <a:fld id="{B20F1BC7-25AF-4B7A-B9CF-FB7E15F93E4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A35E669-241F-4402-943A-B1105F00CCE7}" type="datetimeFigureOut">
              <a:rPr lang="en-GB" smtClean="0"/>
              <a:pPr/>
              <a:t>13/05/2018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B20F1BC7-25AF-4B7A-B9CF-FB7E15F93E4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042400" y="381000"/>
            <a:ext cx="2540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381000"/>
            <a:ext cx="83312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A35E669-241F-4402-943A-B1105F00CCE7}" type="datetimeFigureOut">
              <a:rPr lang="en-GB" smtClean="0"/>
              <a:pPr/>
              <a:t>13/05/2018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B20F1BC7-25AF-4B7A-B9CF-FB7E15F93E4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67494"/>
            <a:ext cx="109728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609600" y="1882808"/>
            <a:ext cx="10972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388608" y="6480048"/>
            <a:ext cx="2844800" cy="301752"/>
          </a:xfrm>
        </p:spPr>
        <p:txBody>
          <a:bodyPr/>
          <a:lstStyle/>
          <a:p>
            <a:fld id="{0A35E669-241F-4402-943A-B1105F00CCE7}" type="datetimeFigureOut">
              <a:rPr lang="en-GB" smtClean="0"/>
              <a:pPr/>
              <a:t>13/05/2018</a:t>
            </a:fld>
            <a:endParaRPr lang="en-GB"/>
          </a:p>
        </p:txBody>
      </p:sp>
      <p:sp>
        <p:nvSpPr>
          <p:cNvPr id="5" name="4 Altbilgi Yer Tutucusu"/>
          <p:cNvSpPr>
            <a:spLocks noGrp="1"/>
          </p:cNvSpPr>
          <p:nvPr>
            <p:ph type="ftr" sz="quarter" idx="11"/>
          </p:nvPr>
        </p:nvSpPr>
        <p:spPr>
          <a:xfrm>
            <a:off x="609600" y="6480970"/>
            <a:ext cx="5680075" cy="300831"/>
          </a:xfrm>
        </p:spPr>
        <p:txBody>
          <a:bodyPr/>
          <a:lstStyle/>
          <a:p>
            <a:endParaRPr lang="en-GB"/>
          </a:p>
        </p:txBody>
      </p:sp>
      <p:sp>
        <p:nvSpPr>
          <p:cNvPr id="6" name="5 Slayt Numarası Yer Tutucusu"/>
          <p:cNvSpPr>
            <a:spLocks noGrp="1"/>
          </p:cNvSpPr>
          <p:nvPr>
            <p:ph type="sldNum" sz="quarter" idx="12"/>
          </p:nvPr>
        </p:nvSpPr>
        <p:spPr/>
        <p:txBody>
          <a:bodyPr/>
          <a:lstStyle/>
          <a:p>
            <a:fld id="{B20F1BC7-25AF-4B7A-B9CF-FB7E15F93E4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9379" y="7035"/>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10387963" y="93786"/>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9274176" y="6477000"/>
            <a:ext cx="2844800" cy="304800"/>
          </a:xfrm>
        </p:spPr>
        <p:txBody>
          <a:bodyPr/>
          <a:lstStyle/>
          <a:p>
            <a:fld id="{0A35E669-241F-4402-943A-B1105F00CCE7}" type="datetimeFigureOut">
              <a:rPr lang="en-GB" smtClean="0"/>
              <a:pPr/>
              <a:t>13/05/2018</a:t>
            </a:fld>
            <a:endParaRPr lang="en-GB"/>
          </a:p>
        </p:txBody>
      </p:sp>
      <p:sp>
        <p:nvSpPr>
          <p:cNvPr id="5" name="4 Altbilgi Yer Tutucusu"/>
          <p:cNvSpPr>
            <a:spLocks noGrp="1"/>
          </p:cNvSpPr>
          <p:nvPr>
            <p:ph type="ftr" sz="quarter" idx="11"/>
          </p:nvPr>
        </p:nvSpPr>
        <p:spPr>
          <a:xfrm>
            <a:off x="3492501" y="6480970"/>
            <a:ext cx="5680075" cy="300831"/>
          </a:xfrm>
        </p:spPr>
        <p:txBody>
          <a:bodyPr/>
          <a:lstStyle/>
          <a:p>
            <a:endParaRPr lang="en-GB"/>
          </a:p>
        </p:txBody>
      </p:sp>
      <p:sp>
        <p:nvSpPr>
          <p:cNvPr id="6" name="5 Slayt Numarası Yer Tutucusu"/>
          <p:cNvSpPr>
            <a:spLocks noGrp="1"/>
          </p:cNvSpPr>
          <p:nvPr>
            <p:ph type="sldNum" sz="quarter" idx="12"/>
          </p:nvPr>
        </p:nvSpPr>
        <p:spPr>
          <a:xfrm>
            <a:off x="11268075" y="809625"/>
            <a:ext cx="670560" cy="300831"/>
          </a:xfrm>
        </p:spPr>
        <p:txBody>
          <a:bodyPr/>
          <a:lstStyle/>
          <a:p>
            <a:fld id="{B20F1BC7-25AF-4B7A-B9CF-FB7E15F93E4E}" type="slidenum">
              <a:rPr lang="en-GB" smtClean="0"/>
              <a:pPr/>
              <a:t>‹#›</a:t>
            </a:fld>
            <a:endParaRPr lang="en-GB"/>
          </a:p>
        </p:txBody>
      </p:sp>
      <p:cxnSp>
        <p:nvCxnSpPr>
          <p:cNvPr id="11" name="10 Düz Bağlayıcı"/>
          <p:cNvCxnSpPr/>
          <p:nvPr/>
        </p:nvCxnSpPr>
        <p:spPr>
          <a:xfrm rot="10800000">
            <a:off x="8625059" y="9381"/>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508000" y="271465"/>
            <a:ext cx="9652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08000" y="1633536"/>
            <a:ext cx="51816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388608" y="6480969"/>
            <a:ext cx="2844800" cy="301752"/>
          </a:xfrm>
        </p:spPr>
        <p:txBody>
          <a:bodyPr/>
          <a:lstStyle/>
          <a:p>
            <a:fld id="{0A35E669-241F-4402-943A-B1105F00CCE7}" type="datetimeFigureOut">
              <a:rPr lang="en-GB" smtClean="0"/>
              <a:pPr/>
              <a:t>13/05/2018</a:t>
            </a:fld>
            <a:endParaRPr lang="en-GB"/>
          </a:p>
        </p:txBody>
      </p:sp>
      <p:sp>
        <p:nvSpPr>
          <p:cNvPr id="6" name="5 Altbilgi Yer Tutucusu"/>
          <p:cNvSpPr>
            <a:spLocks noGrp="1"/>
          </p:cNvSpPr>
          <p:nvPr>
            <p:ph type="ftr" sz="quarter" idx="11"/>
          </p:nvPr>
        </p:nvSpPr>
        <p:spPr>
          <a:xfrm>
            <a:off x="609600" y="6480969"/>
            <a:ext cx="5680075" cy="301752"/>
          </a:xfrm>
        </p:spPr>
        <p:txBody>
          <a:bodyPr/>
          <a:lstStyle/>
          <a:p>
            <a:endParaRPr lang="en-GB"/>
          </a:p>
        </p:txBody>
      </p:sp>
      <p:sp>
        <p:nvSpPr>
          <p:cNvPr id="7" name="6 Slayt Numarası Yer Tutucusu"/>
          <p:cNvSpPr>
            <a:spLocks noGrp="1"/>
          </p:cNvSpPr>
          <p:nvPr>
            <p:ph type="sldNum" sz="quarter" idx="12"/>
          </p:nvPr>
        </p:nvSpPr>
        <p:spPr>
          <a:xfrm>
            <a:off x="10119360" y="6480969"/>
            <a:ext cx="670560" cy="301752"/>
          </a:xfrm>
        </p:spPr>
        <p:txBody>
          <a:bodyPr/>
          <a:lstStyle/>
          <a:p>
            <a:fld id="{B20F1BC7-25AF-4B7A-B9CF-FB7E15F93E4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30931" y="290732"/>
            <a:ext cx="14224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820008" y="290732"/>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820008" y="3427124"/>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696307" y="290732"/>
            <a:ext cx="9144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696307" y="3427124"/>
            <a:ext cx="9144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6388608" y="6480969"/>
            <a:ext cx="2840736" cy="301752"/>
          </a:xfrm>
        </p:spPr>
        <p:txBody>
          <a:bodyPr/>
          <a:lstStyle/>
          <a:p>
            <a:fld id="{0A35E669-241F-4402-943A-B1105F00CCE7}" type="datetimeFigureOut">
              <a:rPr lang="en-GB" smtClean="0"/>
              <a:pPr/>
              <a:t>13/05/2018</a:t>
            </a:fld>
            <a:endParaRPr lang="en-GB"/>
          </a:p>
        </p:txBody>
      </p:sp>
      <p:sp>
        <p:nvSpPr>
          <p:cNvPr id="8" name="7 Altbilgi Yer Tutucusu"/>
          <p:cNvSpPr>
            <a:spLocks noGrp="1"/>
          </p:cNvSpPr>
          <p:nvPr>
            <p:ph type="ftr" sz="quarter" idx="11"/>
          </p:nvPr>
        </p:nvSpPr>
        <p:spPr>
          <a:xfrm>
            <a:off x="609600" y="6480969"/>
            <a:ext cx="5681472" cy="301752"/>
          </a:xfrm>
        </p:spPr>
        <p:txBody>
          <a:bodyPr/>
          <a:lstStyle/>
          <a:p>
            <a:endParaRPr lang="en-GB"/>
          </a:p>
        </p:txBody>
      </p:sp>
      <p:sp>
        <p:nvSpPr>
          <p:cNvPr id="9" name="8 Slayt Numarası Yer Tutucusu"/>
          <p:cNvSpPr>
            <a:spLocks noGrp="1"/>
          </p:cNvSpPr>
          <p:nvPr>
            <p:ph type="sldNum" sz="quarter" idx="12"/>
          </p:nvPr>
        </p:nvSpPr>
        <p:spPr>
          <a:xfrm>
            <a:off x="10119360" y="6483096"/>
            <a:ext cx="670560" cy="301752"/>
          </a:xfrm>
        </p:spPr>
        <p:txBody>
          <a:bodyPr/>
          <a:lstStyle>
            <a:lvl1pPr algn="ctr">
              <a:defRPr/>
            </a:lvl1pPr>
          </a:lstStyle>
          <a:p>
            <a:fld id="{B20F1BC7-25AF-4B7A-B9CF-FB7E15F93E4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A35E669-241F-4402-943A-B1105F00CCE7}" type="datetimeFigureOut">
              <a:rPr lang="en-GB" smtClean="0"/>
              <a:pPr/>
              <a:t>13/05/2018</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B20F1BC7-25AF-4B7A-B9CF-FB7E15F93E4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6388608" y="6480969"/>
            <a:ext cx="2844800" cy="301752"/>
          </a:xfrm>
        </p:spPr>
        <p:txBody>
          <a:bodyPr/>
          <a:lstStyle/>
          <a:p>
            <a:fld id="{0A35E669-241F-4402-943A-B1105F00CCE7}" type="datetimeFigureOut">
              <a:rPr lang="en-GB" smtClean="0"/>
              <a:pPr/>
              <a:t>13/05/2018</a:t>
            </a:fld>
            <a:endParaRPr lang="en-GB"/>
          </a:p>
        </p:txBody>
      </p:sp>
      <p:sp>
        <p:nvSpPr>
          <p:cNvPr id="3" name="2 Altbilgi Yer Tutucusu"/>
          <p:cNvSpPr>
            <a:spLocks noGrp="1"/>
          </p:cNvSpPr>
          <p:nvPr>
            <p:ph type="ftr" sz="quarter" idx="11"/>
          </p:nvPr>
        </p:nvSpPr>
        <p:spPr>
          <a:xfrm>
            <a:off x="609600" y="6481891"/>
            <a:ext cx="5680075" cy="300831"/>
          </a:xfrm>
        </p:spPr>
        <p:txBody>
          <a:bodyPr/>
          <a:lstStyle/>
          <a:p>
            <a:endParaRPr lang="en-GB"/>
          </a:p>
        </p:txBody>
      </p:sp>
      <p:sp>
        <p:nvSpPr>
          <p:cNvPr id="4" name="3 Slayt Numarası Yer Tutucusu"/>
          <p:cNvSpPr>
            <a:spLocks noGrp="1"/>
          </p:cNvSpPr>
          <p:nvPr>
            <p:ph type="sldNum" sz="quarter" idx="12"/>
          </p:nvPr>
        </p:nvSpPr>
        <p:spPr>
          <a:xfrm>
            <a:off x="10119360" y="6480969"/>
            <a:ext cx="670560" cy="301752"/>
          </a:xfrm>
        </p:spPr>
        <p:txBody>
          <a:bodyPr/>
          <a:lstStyle/>
          <a:p>
            <a:fld id="{B20F1BC7-25AF-4B7A-B9CF-FB7E15F93E4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92608" y="367664"/>
            <a:ext cx="12192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514475" y="367664"/>
            <a:ext cx="32512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868333" y="320040"/>
            <a:ext cx="7034784"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8371968" y="6556248"/>
            <a:ext cx="2844800" cy="301752"/>
          </a:xfrm>
        </p:spPr>
        <p:txBody>
          <a:bodyPr/>
          <a:lstStyle>
            <a:lvl1pPr>
              <a:defRPr sz="900"/>
            </a:lvl1pPr>
          </a:lstStyle>
          <a:p>
            <a:fld id="{0A35E669-241F-4402-943A-B1105F00CCE7}" type="datetimeFigureOut">
              <a:rPr lang="en-GB" smtClean="0"/>
              <a:pPr/>
              <a:t>13/05/2018</a:t>
            </a:fld>
            <a:endParaRPr lang="en-GB"/>
          </a:p>
        </p:txBody>
      </p:sp>
      <p:sp>
        <p:nvSpPr>
          <p:cNvPr id="6" name="5 Altbilgi Yer Tutucusu"/>
          <p:cNvSpPr>
            <a:spLocks noGrp="1"/>
          </p:cNvSpPr>
          <p:nvPr>
            <p:ph type="ftr" sz="quarter" idx="11"/>
          </p:nvPr>
        </p:nvSpPr>
        <p:spPr>
          <a:xfrm>
            <a:off x="1514475" y="6556248"/>
            <a:ext cx="6857493" cy="301752"/>
          </a:xfrm>
        </p:spPr>
        <p:txBody>
          <a:bodyPr/>
          <a:lstStyle>
            <a:lvl1pPr>
              <a:defRPr sz="900"/>
            </a:lvl1pPr>
          </a:lstStyle>
          <a:p>
            <a:endParaRPr lang="en-GB"/>
          </a:p>
        </p:txBody>
      </p:sp>
      <p:sp>
        <p:nvSpPr>
          <p:cNvPr id="7" name="6 Slayt Numarası Yer Tutucusu"/>
          <p:cNvSpPr>
            <a:spLocks noGrp="1"/>
          </p:cNvSpPr>
          <p:nvPr>
            <p:ph type="sldNum" sz="quarter" idx="12"/>
          </p:nvPr>
        </p:nvSpPr>
        <p:spPr>
          <a:xfrm>
            <a:off x="11214101" y="6556248"/>
            <a:ext cx="670560" cy="301752"/>
          </a:xfrm>
        </p:spPr>
        <p:txBody>
          <a:bodyPr/>
          <a:lstStyle>
            <a:lvl1pPr>
              <a:defRPr sz="900"/>
            </a:lvl1pPr>
          </a:lstStyle>
          <a:p>
            <a:fld id="{B20F1BC7-25AF-4B7A-B9CF-FB7E15F93E4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92608" y="150896"/>
            <a:ext cx="12192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517649" y="373966"/>
            <a:ext cx="9777984"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524000" y="5867400"/>
            <a:ext cx="9777984"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8144256" y="6556248"/>
            <a:ext cx="2804160" cy="301752"/>
          </a:xfrm>
        </p:spPr>
        <p:txBody>
          <a:bodyPr/>
          <a:lstStyle>
            <a:lvl1pPr>
              <a:defRPr sz="900"/>
            </a:lvl1pPr>
          </a:lstStyle>
          <a:p>
            <a:fld id="{0A35E669-241F-4402-943A-B1105F00CCE7}" type="datetimeFigureOut">
              <a:rPr lang="en-GB" smtClean="0"/>
              <a:pPr/>
              <a:t>13/05/2018</a:t>
            </a:fld>
            <a:endParaRPr lang="en-GB"/>
          </a:p>
        </p:txBody>
      </p:sp>
      <p:sp>
        <p:nvSpPr>
          <p:cNvPr id="6" name="5 Altbilgi Yer Tutucusu"/>
          <p:cNvSpPr>
            <a:spLocks noGrp="1"/>
          </p:cNvSpPr>
          <p:nvPr>
            <p:ph type="ftr" sz="quarter" idx="11"/>
          </p:nvPr>
        </p:nvSpPr>
        <p:spPr>
          <a:xfrm>
            <a:off x="1560576" y="6557169"/>
            <a:ext cx="6597429" cy="301752"/>
          </a:xfrm>
        </p:spPr>
        <p:txBody>
          <a:bodyPr/>
          <a:lstStyle>
            <a:lvl1pPr>
              <a:defRPr sz="900"/>
            </a:lvl1pPr>
          </a:lstStyle>
          <a:p>
            <a:endParaRPr lang="en-GB"/>
          </a:p>
        </p:txBody>
      </p:sp>
      <p:sp>
        <p:nvSpPr>
          <p:cNvPr id="7" name="6 Slayt Numarası Yer Tutucusu"/>
          <p:cNvSpPr>
            <a:spLocks noGrp="1"/>
          </p:cNvSpPr>
          <p:nvPr>
            <p:ph type="sldNum" sz="quarter" idx="12"/>
          </p:nvPr>
        </p:nvSpPr>
        <p:spPr>
          <a:xfrm>
            <a:off x="10956256" y="6556248"/>
            <a:ext cx="487680" cy="301752"/>
          </a:xfrm>
        </p:spPr>
        <p:txBody>
          <a:bodyPr/>
          <a:lstStyle>
            <a:lvl1pPr algn="ctr">
              <a:defRPr sz="900"/>
            </a:lvl1pPr>
          </a:lstStyle>
          <a:p>
            <a:fld id="{B20F1BC7-25AF-4B7A-B9CF-FB7E15F93E4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9379" y="14069"/>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8625059" y="4948410"/>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609600" y="267494"/>
            <a:ext cx="109728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882808"/>
            <a:ext cx="109728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388608" y="6480969"/>
            <a:ext cx="2844800" cy="301752"/>
          </a:xfrm>
          <a:prstGeom prst="rect">
            <a:avLst/>
          </a:prstGeom>
        </p:spPr>
        <p:txBody>
          <a:bodyPr vert="horz" anchor="b"/>
          <a:lstStyle>
            <a:lvl1pPr algn="l" eaLnBrk="1" latinLnBrk="0" hangingPunct="1">
              <a:defRPr kumimoji="0" sz="1000" b="0">
                <a:solidFill>
                  <a:schemeClr val="tx1"/>
                </a:solidFill>
              </a:defRPr>
            </a:lvl1pPr>
          </a:lstStyle>
          <a:p>
            <a:fld id="{0A35E669-241F-4402-943A-B1105F00CCE7}" type="datetimeFigureOut">
              <a:rPr lang="en-GB" smtClean="0"/>
              <a:pPr/>
              <a:t>13/05/2018</a:t>
            </a:fld>
            <a:endParaRPr lang="en-GB"/>
          </a:p>
        </p:txBody>
      </p:sp>
      <p:sp>
        <p:nvSpPr>
          <p:cNvPr id="3" name="2 Altbilgi Yer Tutucusu"/>
          <p:cNvSpPr>
            <a:spLocks noGrp="1"/>
          </p:cNvSpPr>
          <p:nvPr>
            <p:ph type="ftr" sz="quarter" idx="3"/>
          </p:nvPr>
        </p:nvSpPr>
        <p:spPr>
          <a:xfrm>
            <a:off x="609600" y="6481891"/>
            <a:ext cx="5680075" cy="300831"/>
          </a:xfrm>
          <a:prstGeom prst="rect">
            <a:avLst/>
          </a:prstGeom>
        </p:spPr>
        <p:txBody>
          <a:bodyPr vert="horz" anchor="b"/>
          <a:lstStyle>
            <a:lvl1pPr algn="r" eaLnBrk="1" latinLnBrk="0" hangingPunct="1">
              <a:defRPr kumimoji="0" sz="1000">
                <a:solidFill>
                  <a:schemeClr val="tx1"/>
                </a:solidFill>
              </a:defRPr>
            </a:lvl1pPr>
          </a:lstStyle>
          <a:p>
            <a:endParaRPr lang="en-GB"/>
          </a:p>
        </p:txBody>
      </p:sp>
      <p:sp>
        <p:nvSpPr>
          <p:cNvPr id="23" name="22 Slayt Numarası Yer Tutucusu"/>
          <p:cNvSpPr>
            <a:spLocks noGrp="1"/>
          </p:cNvSpPr>
          <p:nvPr>
            <p:ph type="sldNum" sz="quarter" idx="4"/>
          </p:nvPr>
        </p:nvSpPr>
        <p:spPr>
          <a:xfrm>
            <a:off x="10119360" y="6480969"/>
            <a:ext cx="670560" cy="301752"/>
          </a:xfrm>
          <a:prstGeom prst="rect">
            <a:avLst/>
          </a:prstGeom>
        </p:spPr>
        <p:txBody>
          <a:bodyPr vert="horz" anchor="b"/>
          <a:lstStyle>
            <a:lvl1pPr algn="ctr" eaLnBrk="1" latinLnBrk="0" hangingPunct="1">
              <a:defRPr kumimoji="0" sz="1200">
                <a:solidFill>
                  <a:schemeClr val="tx1"/>
                </a:solidFill>
              </a:defRPr>
            </a:lvl1pPr>
          </a:lstStyle>
          <a:p>
            <a:fld id="{B20F1BC7-25AF-4B7A-B9CF-FB7E15F93E4E}"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GB" dirty="0" smtClean="0"/>
              <a:t>Crime and Social Policy</a:t>
            </a:r>
            <a:endParaRPr lang="en-GB" dirty="0"/>
          </a:p>
        </p:txBody>
      </p:sp>
      <p:sp>
        <p:nvSpPr>
          <p:cNvPr id="3" name="Alt Başlık 2"/>
          <p:cNvSpPr>
            <a:spLocks noGrp="1"/>
          </p:cNvSpPr>
          <p:nvPr>
            <p:ph type="subTitle" idx="1"/>
          </p:nvPr>
        </p:nvSpPr>
        <p:spPr/>
        <p:txBody>
          <a:bodyPr/>
          <a:lstStyle/>
          <a:p>
            <a:r>
              <a:rPr lang="tr-TR" dirty="0" smtClean="0"/>
              <a:t>Dr. Boran A. Mercan</a:t>
            </a:r>
            <a:endParaRPr lang="en-GB" dirty="0"/>
          </a:p>
        </p:txBody>
      </p:sp>
    </p:spTree>
    <p:extLst>
      <p:ext uri="{BB962C8B-B14F-4D97-AF65-F5344CB8AC3E}">
        <p14:creationId xmlns:p14="http://schemas.microsoft.com/office/powerpoint/2010/main" xmlns="" val="3336131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lstStyle/>
          <a:p>
            <a:pPr>
              <a:defRPr/>
            </a:pPr>
            <a:r>
              <a:rPr lang="en-GB" dirty="0" smtClean="0"/>
              <a:t>Crisis of the pastorate and the “transition from the pastoral of souls to the political government of men” (16</a:t>
            </a:r>
            <a:r>
              <a:rPr lang="en-GB" baseline="30000" dirty="0" smtClean="0"/>
              <a:t>th</a:t>
            </a:r>
            <a:r>
              <a:rPr lang="en-GB" dirty="0" smtClean="0"/>
              <a:t> century)</a:t>
            </a:r>
          </a:p>
          <a:p>
            <a:pPr>
              <a:buNone/>
              <a:defRPr/>
            </a:pPr>
            <a:endParaRPr lang="en-GB" sz="700" dirty="0" smtClean="0"/>
          </a:p>
          <a:p>
            <a:pPr>
              <a:defRPr/>
            </a:pPr>
            <a:r>
              <a:rPr lang="en-GB" dirty="0" smtClean="0"/>
              <a:t>Emergence of </a:t>
            </a:r>
            <a:r>
              <a:rPr lang="en-GB" i="1" dirty="0" smtClean="0"/>
              <a:t>raison </a:t>
            </a:r>
            <a:r>
              <a:rPr lang="en-GB" i="1" dirty="0" err="1" smtClean="0"/>
              <a:t>d’État</a:t>
            </a:r>
            <a:r>
              <a:rPr lang="en-GB" dirty="0" smtClean="0"/>
              <a:t> (Giovanni </a:t>
            </a:r>
            <a:r>
              <a:rPr lang="en-GB" dirty="0" err="1" smtClean="0"/>
              <a:t>Botero</a:t>
            </a:r>
            <a:r>
              <a:rPr lang="en-GB" dirty="0" smtClean="0"/>
              <a:t>, Giovanni Antonio Palazzo, Martin Chemnitz)</a:t>
            </a:r>
          </a:p>
          <a:p>
            <a:pPr>
              <a:buNone/>
              <a:defRPr/>
            </a:pPr>
            <a:endParaRPr lang="en-GB" sz="700" dirty="0" smtClean="0"/>
          </a:p>
          <a:p>
            <a:pPr>
              <a:defRPr/>
            </a:pPr>
            <a:r>
              <a:rPr lang="en-GB" dirty="0" smtClean="0"/>
              <a:t>The state is both the principle of intelligibility and the objective of this governmental reason</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i="1" dirty="0" smtClean="0"/>
              <a:t>Raison </a:t>
            </a:r>
            <a:r>
              <a:rPr lang="en-GB" i="1" dirty="0" err="1" smtClean="0"/>
              <a:t>d’État</a:t>
            </a:r>
            <a:endParaRPr lang="en-GB" dirty="0"/>
          </a:p>
        </p:txBody>
      </p:sp>
      <p:sp>
        <p:nvSpPr>
          <p:cNvPr id="3" name="2 İçerik Yer Tutucusu"/>
          <p:cNvSpPr>
            <a:spLocks noGrp="1"/>
          </p:cNvSpPr>
          <p:nvPr>
            <p:ph idx="1"/>
          </p:nvPr>
        </p:nvSpPr>
        <p:spPr/>
        <p:txBody>
          <a:bodyPr/>
          <a:lstStyle/>
          <a:p>
            <a:pPr algn="ctr">
              <a:buFont typeface="Arial" charset="0"/>
              <a:buNone/>
              <a:defRPr/>
            </a:pPr>
            <a:endParaRPr lang="en-GB" dirty="0" smtClean="0"/>
          </a:p>
          <a:p>
            <a:pPr algn="ctr">
              <a:buFont typeface="Arial" charset="0"/>
              <a:buNone/>
              <a:defRPr/>
            </a:pPr>
            <a:r>
              <a:rPr lang="en-GB" dirty="0" err="1" smtClean="0"/>
              <a:t>Botero</a:t>
            </a:r>
            <a:r>
              <a:rPr lang="en-GB" dirty="0" smtClean="0"/>
              <a:t>: “The </a:t>
            </a:r>
            <a:r>
              <a:rPr lang="en-GB" dirty="0" smtClean="0"/>
              <a:t>state is a firm domination over peoples</a:t>
            </a:r>
            <a:r>
              <a:rPr lang="en-GB" dirty="0" smtClean="0"/>
              <a:t>.”</a:t>
            </a:r>
          </a:p>
          <a:p>
            <a:pPr algn="ctr">
              <a:buFont typeface="Arial" charset="0"/>
              <a:buNone/>
              <a:defRPr/>
            </a:pPr>
            <a:endParaRPr lang="en-GB" dirty="0" smtClean="0"/>
          </a:p>
          <a:p>
            <a:pPr algn="ctr">
              <a:buFont typeface="Arial" charset="0"/>
              <a:buNone/>
              <a:defRPr/>
            </a:pPr>
            <a:endParaRPr lang="en-GB" dirty="0" smtClean="0"/>
          </a:p>
          <a:p>
            <a:pPr algn="ctr">
              <a:buFont typeface="Arial" charset="0"/>
              <a:buNone/>
              <a:defRPr/>
            </a:pPr>
            <a:endParaRPr lang="en-GB" sz="900" dirty="0" smtClean="0"/>
          </a:p>
          <a:p>
            <a:pPr algn="ctr">
              <a:buFont typeface="Arial" charset="0"/>
              <a:buNone/>
              <a:defRPr/>
            </a:pPr>
            <a:r>
              <a:rPr lang="en-GB" i="1" dirty="0" smtClean="0"/>
              <a:t>	</a:t>
            </a:r>
            <a:r>
              <a:rPr lang="en-GB" i="1" dirty="0" smtClean="0"/>
              <a:t>Raison </a:t>
            </a:r>
            <a:r>
              <a:rPr lang="en-GB" i="1" dirty="0" err="1" smtClean="0"/>
              <a:t>d’État</a:t>
            </a:r>
            <a:r>
              <a:rPr lang="en-GB" dirty="0" smtClean="0"/>
              <a:t> is “the knowledge of the appropriate means for founding, preserving , and expanding such a domination.” </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dirty="0" smtClean="0"/>
              <a:t>Police </a:t>
            </a:r>
            <a:endParaRPr lang="en-GB" dirty="0"/>
          </a:p>
        </p:txBody>
      </p:sp>
      <p:sp>
        <p:nvSpPr>
          <p:cNvPr id="3" name="2 İçerik Yer Tutucusu"/>
          <p:cNvSpPr>
            <a:spLocks noGrp="1"/>
          </p:cNvSpPr>
          <p:nvPr>
            <p:ph idx="1"/>
          </p:nvPr>
        </p:nvSpPr>
        <p:spPr/>
        <p:txBody>
          <a:bodyPr/>
          <a:lstStyle/>
          <a:p>
            <a:pPr algn="ctr">
              <a:buFont typeface="Arial" charset="0"/>
              <a:buNone/>
              <a:defRPr/>
            </a:pPr>
            <a:r>
              <a:rPr lang="en-GB" dirty="0" smtClean="0"/>
              <a:t>Police is the apparatus (technological assemblage) that makes reason of state function – “</a:t>
            </a:r>
            <a:r>
              <a:rPr lang="en-GB" i="1" dirty="0" smtClean="0"/>
              <a:t>the set of means by which the state’s forces can be increased while preserving the state in good order</a:t>
            </a:r>
            <a:r>
              <a:rPr lang="en-GB" dirty="0" smtClean="0"/>
              <a:t>.”</a:t>
            </a:r>
          </a:p>
          <a:p>
            <a:pPr algn="ctr">
              <a:buFont typeface="Arial" charset="0"/>
              <a:buNone/>
              <a:defRPr/>
            </a:pPr>
            <a:r>
              <a:rPr lang="en-GB" sz="2400" dirty="0" smtClean="0"/>
              <a:t>(Foucault, </a:t>
            </a:r>
            <a:r>
              <a:rPr lang="en-GB" sz="2400" i="1" dirty="0" smtClean="0"/>
              <a:t>Security, Territory, Population</a:t>
            </a:r>
            <a:r>
              <a:rPr lang="en-GB" sz="2400" dirty="0"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dirty="0" smtClean="0"/>
              <a:t>Police</a:t>
            </a:r>
            <a:endParaRPr lang="en-GB" dirty="0"/>
          </a:p>
        </p:txBody>
      </p:sp>
      <p:sp>
        <p:nvSpPr>
          <p:cNvPr id="3" name="2 İçerik Yer Tutucusu"/>
          <p:cNvSpPr>
            <a:spLocks noGrp="1"/>
          </p:cNvSpPr>
          <p:nvPr>
            <p:ph idx="1"/>
          </p:nvPr>
        </p:nvSpPr>
        <p:spPr/>
        <p:txBody>
          <a:bodyPr>
            <a:normAutofit fontScale="92500"/>
          </a:bodyPr>
          <a:lstStyle/>
          <a:p>
            <a:pPr>
              <a:defRPr/>
            </a:pPr>
            <a:r>
              <a:rPr lang="en-GB" sz="3200" dirty="0" smtClean="0"/>
              <a:t>Population size (relative to territory, resource, economy)</a:t>
            </a:r>
          </a:p>
          <a:p>
            <a:pPr>
              <a:buFont typeface="Arial" charset="0"/>
              <a:buNone/>
              <a:defRPr/>
            </a:pPr>
            <a:endParaRPr lang="en-GB" sz="900" dirty="0" smtClean="0"/>
          </a:p>
          <a:p>
            <a:pPr>
              <a:defRPr/>
            </a:pPr>
            <a:r>
              <a:rPr lang="en-GB" sz="3200" dirty="0" smtClean="0"/>
              <a:t>Provision of the necessities of life (food, clothing, shelter, etc.)</a:t>
            </a:r>
          </a:p>
          <a:p>
            <a:pPr>
              <a:buFont typeface="Arial" charset="0"/>
              <a:buNone/>
              <a:defRPr/>
            </a:pPr>
            <a:endParaRPr lang="en-GB" sz="900" dirty="0" smtClean="0"/>
          </a:p>
          <a:p>
            <a:pPr>
              <a:defRPr/>
            </a:pPr>
            <a:r>
              <a:rPr lang="en-GB" sz="3200" dirty="0" smtClean="0"/>
              <a:t>Provision of health (epidemics and everyday health)</a:t>
            </a:r>
          </a:p>
          <a:p>
            <a:pPr>
              <a:buFont typeface="Arial" charset="0"/>
              <a:buNone/>
              <a:defRPr/>
            </a:pPr>
            <a:endParaRPr lang="en-GB" sz="900" dirty="0" smtClean="0"/>
          </a:p>
          <a:p>
            <a:pPr>
              <a:defRPr/>
            </a:pPr>
            <a:r>
              <a:rPr lang="en-GB" sz="3200" dirty="0" smtClean="0"/>
              <a:t>Regulation of activity (prevention of idleness, regulation of professions, etc.)</a:t>
            </a:r>
          </a:p>
          <a:p>
            <a:pPr>
              <a:buFont typeface="Arial" charset="0"/>
              <a:buNone/>
              <a:defRPr/>
            </a:pPr>
            <a:endParaRPr lang="en-GB" sz="900" dirty="0" smtClean="0"/>
          </a:p>
          <a:p>
            <a:pPr>
              <a:defRPr/>
            </a:pPr>
            <a:r>
              <a:rPr lang="en-GB" sz="3200" dirty="0" smtClean="0"/>
              <a:t>Circulation of things and people</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lstStyle/>
          <a:p>
            <a:r>
              <a:rPr lang="en-GB" dirty="0" smtClean="0"/>
              <a:t>No difference the tasks of police and social policy</a:t>
            </a:r>
          </a:p>
          <a:p>
            <a:endParaRPr lang="en-GB" dirty="0" smtClean="0"/>
          </a:p>
          <a:p>
            <a:r>
              <a:rPr lang="en-GB" dirty="0" smtClean="0"/>
              <a:t>Masses being regulated by police</a:t>
            </a:r>
          </a:p>
          <a:p>
            <a:endParaRPr lang="en-GB" dirty="0" smtClean="0"/>
          </a:p>
          <a:p>
            <a:r>
              <a:rPr lang="en-GB" dirty="0" smtClean="0"/>
              <a:t>Good ordered ensured by police</a:t>
            </a:r>
          </a:p>
          <a:p>
            <a:endParaRPr lang="en-GB" dirty="0" smtClean="0"/>
          </a:p>
          <a:p>
            <a:r>
              <a:rPr lang="en-GB" dirty="0" smtClean="0"/>
              <a:t>Technologies implemented</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dirty="0" smtClean="0"/>
              <a:t>Liberalism</a:t>
            </a:r>
            <a:endParaRPr lang="en-GB" dirty="0"/>
          </a:p>
        </p:txBody>
      </p:sp>
      <p:sp>
        <p:nvSpPr>
          <p:cNvPr id="3" name="2 İçerik Yer Tutucusu"/>
          <p:cNvSpPr>
            <a:spLocks noGrp="1"/>
          </p:cNvSpPr>
          <p:nvPr>
            <p:ph idx="1"/>
          </p:nvPr>
        </p:nvSpPr>
        <p:spPr/>
        <p:txBody>
          <a:bodyPr/>
          <a:lstStyle/>
          <a:p>
            <a:pPr>
              <a:defRPr/>
            </a:pPr>
            <a:r>
              <a:rPr lang="en-GB" dirty="0" smtClean="0"/>
              <a:t>Foucault </a:t>
            </a:r>
            <a:r>
              <a:rPr lang="en-GB" dirty="0" smtClean="0"/>
              <a:t>points out the link </a:t>
            </a:r>
            <a:r>
              <a:rPr lang="en-GB" dirty="0" smtClean="0"/>
              <a:t>between liberalism and  the </a:t>
            </a:r>
            <a:r>
              <a:rPr lang="en-GB" dirty="0" smtClean="0"/>
              <a:t>emergence </a:t>
            </a:r>
            <a:r>
              <a:rPr lang="en-GB" dirty="0" smtClean="0"/>
              <a:t>of </a:t>
            </a:r>
            <a:r>
              <a:rPr lang="en-GB" dirty="0" smtClean="0"/>
              <a:t>“society” consisting of atomistic individuals and interests of each.</a:t>
            </a:r>
          </a:p>
          <a:p>
            <a:pPr>
              <a:defRPr/>
            </a:pPr>
            <a:endParaRPr lang="en-GB" dirty="0" smtClean="0"/>
          </a:p>
          <a:p>
            <a:pPr>
              <a:buFont typeface="Arial" charset="0"/>
              <a:buNone/>
              <a:defRPr/>
            </a:pPr>
            <a:endParaRPr lang="en-GB" sz="700" dirty="0" smtClean="0"/>
          </a:p>
          <a:p>
            <a:pPr>
              <a:defRPr/>
            </a:pPr>
            <a:r>
              <a:rPr lang="en-GB" dirty="0" smtClean="0"/>
              <a:t>Government </a:t>
            </a:r>
            <a:r>
              <a:rPr lang="en-GB" dirty="0" smtClean="0"/>
              <a:t>has its own laws  of functioning, not reducible to a </a:t>
            </a:r>
            <a:r>
              <a:rPr lang="en-GB" dirty="0" smtClean="0"/>
              <a:t>territory and </a:t>
            </a:r>
            <a:r>
              <a:rPr lang="en-GB" dirty="0" smtClean="0"/>
              <a:t>population.</a:t>
            </a:r>
            <a:endParaRPr lang="en-GB" dirty="0" smtClean="0"/>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lstStyle/>
          <a:p>
            <a:pPr>
              <a:defRPr/>
            </a:pPr>
            <a:r>
              <a:rPr lang="en-GB" dirty="0" smtClean="0"/>
              <a:t>Liberalism is </a:t>
            </a:r>
            <a:r>
              <a:rPr lang="en-GB" dirty="0" smtClean="0"/>
              <a:t>not a single economic theory or  political philosophy. It rather functions as a </a:t>
            </a:r>
            <a:r>
              <a:rPr lang="en-GB" dirty="0" smtClean="0"/>
              <a:t>principle and method for the rationalisation of governmental </a:t>
            </a:r>
            <a:r>
              <a:rPr lang="en-GB" dirty="0" smtClean="0"/>
              <a:t>practices.</a:t>
            </a:r>
            <a:endParaRPr lang="en-GB" dirty="0" smtClean="0"/>
          </a:p>
          <a:p>
            <a:pPr>
              <a:defRPr/>
            </a:pPr>
            <a:endParaRPr lang="en-GB" sz="700" dirty="0" smtClean="0"/>
          </a:p>
          <a:p>
            <a:pPr>
              <a:defRPr/>
            </a:pPr>
            <a:r>
              <a:rPr lang="en-GB" dirty="0" smtClean="0"/>
              <a:t>Liberalism </a:t>
            </a:r>
            <a:r>
              <a:rPr lang="en-GB" dirty="0" smtClean="0"/>
              <a:t>indicates an ethos </a:t>
            </a:r>
            <a:r>
              <a:rPr lang="en-GB" dirty="0" smtClean="0"/>
              <a:t>of </a:t>
            </a:r>
            <a:r>
              <a:rPr lang="en-GB" dirty="0" smtClean="0"/>
              <a:t>government that stresses out how to handle the </a:t>
            </a:r>
            <a:r>
              <a:rPr lang="en-GB" dirty="0" smtClean="0"/>
              <a:t>exercise of political power </a:t>
            </a:r>
            <a:r>
              <a:rPr lang="en-GB" dirty="0" smtClean="0"/>
              <a:t>(in the form of constraints, interventions, etc.)</a:t>
            </a:r>
            <a:endParaRPr lang="en-GB" dirty="0" smtClean="0"/>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dirty="0" err="1" smtClean="0"/>
              <a:t>Ordo</a:t>
            </a:r>
            <a:r>
              <a:rPr lang="en-GB" dirty="0" smtClean="0"/>
              <a:t>-liberalism</a:t>
            </a:r>
            <a:endParaRPr lang="en-GB" dirty="0"/>
          </a:p>
        </p:txBody>
      </p:sp>
      <p:sp>
        <p:nvSpPr>
          <p:cNvPr id="3" name="2 İçerik Yer Tutucusu"/>
          <p:cNvSpPr>
            <a:spLocks noGrp="1"/>
          </p:cNvSpPr>
          <p:nvPr>
            <p:ph idx="1"/>
          </p:nvPr>
        </p:nvSpPr>
        <p:spPr/>
        <p:txBody>
          <a:bodyPr>
            <a:normAutofit lnSpcReduction="10000"/>
          </a:bodyPr>
          <a:lstStyle/>
          <a:p>
            <a:pPr>
              <a:defRPr/>
            </a:pPr>
            <a:r>
              <a:rPr lang="en-GB" i="1" dirty="0" err="1" smtClean="0"/>
              <a:t>Ordo</a:t>
            </a:r>
            <a:r>
              <a:rPr lang="en-GB" dirty="0" smtClean="0"/>
              <a:t>-liberalism refers to a conception </a:t>
            </a:r>
            <a:r>
              <a:rPr lang="en-GB" dirty="0" smtClean="0"/>
              <a:t>of the market and </a:t>
            </a:r>
            <a:r>
              <a:rPr lang="en-GB" dirty="0" smtClean="0"/>
              <a:t>competition against the emphasis on the natural economic proceedings and balance (price, wage, rent, interest).</a:t>
            </a:r>
            <a:endParaRPr lang="en-GB" dirty="0" smtClean="0"/>
          </a:p>
          <a:p>
            <a:pPr>
              <a:buNone/>
              <a:defRPr/>
            </a:pPr>
            <a:endParaRPr lang="en-GB" sz="700" dirty="0" smtClean="0"/>
          </a:p>
          <a:p>
            <a:pPr>
              <a:defRPr/>
            </a:pPr>
            <a:r>
              <a:rPr lang="en-GB" dirty="0" smtClean="0"/>
              <a:t>The state and the market </a:t>
            </a:r>
            <a:r>
              <a:rPr lang="en-GB" dirty="0" smtClean="0"/>
              <a:t>economy presume </a:t>
            </a:r>
            <a:r>
              <a:rPr lang="en-GB" dirty="0" smtClean="0"/>
              <a:t>the existence of </a:t>
            </a:r>
            <a:r>
              <a:rPr lang="en-GB" dirty="0" smtClean="0"/>
              <a:t>each other</a:t>
            </a:r>
            <a:endParaRPr lang="en-GB" dirty="0" smtClean="0"/>
          </a:p>
          <a:p>
            <a:pPr>
              <a:buFont typeface="Arial" charset="0"/>
              <a:buNone/>
              <a:defRPr/>
            </a:pPr>
            <a:endParaRPr lang="en-GB" sz="700" dirty="0" smtClean="0"/>
          </a:p>
          <a:p>
            <a:pPr>
              <a:defRPr/>
            </a:pPr>
            <a:r>
              <a:rPr lang="en-GB" dirty="0" smtClean="0"/>
              <a:t>The irrationalities and </a:t>
            </a:r>
            <a:r>
              <a:rPr lang="en-GB" dirty="0" smtClean="0"/>
              <a:t>illicit workings </a:t>
            </a:r>
            <a:r>
              <a:rPr lang="en-GB" dirty="0" smtClean="0"/>
              <a:t>of capitalist </a:t>
            </a:r>
            <a:r>
              <a:rPr lang="en-GB" dirty="0" smtClean="0"/>
              <a:t>social formation </a:t>
            </a:r>
            <a:r>
              <a:rPr lang="en-GB" dirty="0" smtClean="0"/>
              <a:t>are not </a:t>
            </a:r>
            <a:r>
              <a:rPr lang="en-GB" dirty="0" smtClean="0"/>
              <a:t>inherent in </a:t>
            </a:r>
            <a:r>
              <a:rPr lang="en-GB" dirty="0" smtClean="0"/>
              <a:t>the logic of </a:t>
            </a:r>
            <a:r>
              <a:rPr lang="en-GB" dirty="0" smtClean="0"/>
              <a:t>capitalism. Rather they are part of a historical </a:t>
            </a:r>
            <a:r>
              <a:rPr lang="en-GB" dirty="0" err="1" smtClean="0"/>
              <a:t>contigency</a:t>
            </a:r>
            <a:r>
              <a:rPr lang="en-GB" dirty="0" smtClean="0"/>
              <a:t>.</a:t>
            </a:r>
            <a:endParaRPr lang="en-GB" dirty="0" smtClean="0"/>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r>
              <a:rPr lang="en-GB" dirty="0" smtClean="0"/>
              <a:t>The birth of politics</a:t>
            </a:r>
          </a:p>
          <a:p>
            <a:pPr>
              <a:buFontTx/>
              <a:buChar char="-"/>
            </a:pPr>
            <a:r>
              <a:rPr lang="en-GB" dirty="0" smtClean="0"/>
              <a:t>The transition from discipline to </a:t>
            </a:r>
            <a:r>
              <a:rPr lang="en-GB" dirty="0" err="1" smtClean="0"/>
              <a:t>biopolitics</a:t>
            </a:r>
            <a:endParaRPr lang="en-GB" dirty="0" smtClean="0"/>
          </a:p>
          <a:p>
            <a:pPr>
              <a:buFontTx/>
              <a:buChar char="-"/>
            </a:pPr>
            <a:r>
              <a:rPr lang="en-GB" dirty="0" smtClean="0"/>
              <a:t>Regulative regimes of bodies</a:t>
            </a:r>
          </a:p>
          <a:p>
            <a:pPr>
              <a:buFontTx/>
              <a:buChar char="-"/>
            </a:pPr>
            <a:r>
              <a:rPr lang="en-GB" dirty="0" smtClean="0"/>
              <a:t>Birth and dead, health, disease and so forth under the control effort of government.</a:t>
            </a:r>
          </a:p>
          <a:p>
            <a:pPr>
              <a:buFontTx/>
              <a:buChar char="-"/>
            </a:pPr>
            <a:r>
              <a:rPr lang="en-GB" dirty="0" smtClean="0"/>
              <a:t>Body &amp; population at the heart of governing art</a:t>
            </a:r>
          </a:p>
          <a:p>
            <a:pPr>
              <a:buFontTx/>
              <a:buChar char="-"/>
            </a:pPr>
            <a:r>
              <a:rPr lang="en-GB" dirty="0" smtClean="0"/>
              <a:t>Social policy = Part of technologies of self, Technologies of governmental power</a:t>
            </a:r>
            <a:endParaRPr lang="en-GB" dirty="0"/>
          </a:p>
        </p:txBody>
      </p:sp>
    </p:spTree>
    <p:extLst>
      <p:ext uri="{BB962C8B-B14F-4D97-AF65-F5344CB8AC3E}">
        <p14:creationId xmlns:p14="http://schemas.microsoft.com/office/powerpoint/2010/main" xmlns="" val="182372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GB" dirty="0" smtClean="0"/>
              <a:t>Michel Foucault (</a:t>
            </a:r>
            <a:r>
              <a:rPr lang="en-GB" smtClean="0"/>
              <a:t>1926-1984): Governmentality and Rationalisation of Modern Politics</a:t>
            </a:r>
            <a:endParaRPr lang="en-GB" dirty="0"/>
          </a:p>
        </p:txBody>
      </p:sp>
      <p:pic>
        <p:nvPicPr>
          <p:cNvPr id="4" name="3 İçerik Yer Tutucusu" descr="Image result"/>
          <p:cNvPicPr>
            <a:picLocks noGrp="1"/>
          </p:cNvPicPr>
          <p:nvPr>
            <p:ph idx="1"/>
          </p:nvPr>
        </p:nvPicPr>
        <p:blipFill>
          <a:blip r:embed="rId2" cstate="print"/>
          <a:srcRect/>
          <a:stretch>
            <a:fillRect/>
          </a:stretch>
        </p:blipFill>
        <p:spPr bwMode="auto">
          <a:xfrm>
            <a:off x="3487783" y="2049325"/>
            <a:ext cx="4441371" cy="418165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GB" b="1" dirty="0"/>
              <a:t>Foucault: Governmentality and </a:t>
            </a:r>
            <a:r>
              <a:rPr lang="en-GB" b="1" dirty="0" err="1"/>
              <a:t>Biopolitics</a:t>
            </a:r>
            <a:r>
              <a:rPr lang="en-GB" dirty="0"/>
              <a:t/>
            </a:r>
            <a:br>
              <a:rPr lang="en-GB" dirty="0"/>
            </a:br>
            <a:endParaRPr lang="en-GB" dirty="0"/>
          </a:p>
        </p:txBody>
      </p:sp>
      <p:sp>
        <p:nvSpPr>
          <p:cNvPr id="3" name="İçerik Yer Tutucusu 2"/>
          <p:cNvSpPr>
            <a:spLocks noGrp="1"/>
          </p:cNvSpPr>
          <p:nvPr>
            <p:ph idx="1"/>
          </p:nvPr>
        </p:nvSpPr>
        <p:spPr/>
        <p:txBody>
          <a:bodyPr/>
          <a:lstStyle/>
          <a:p>
            <a:r>
              <a:rPr lang="en-GB" dirty="0" smtClean="0"/>
              <a:t>What is government?</a:t>
            </a:r>
          </a:p>
          <a:p>
            <a:r>
              <a:rPr lang="en-GB" dirty="0" smtClean="0"/>
              <a:t>Reason of the state</a:t>
            </a:r>
          </a:p>
          <a:p>
            <a:r>
              <a:rPr lang="en-GB" dirty="0" smtClean="0"/>
              <a:t>Rationality</a:t>
            </a:r>
          </a:p>
          <a:p>
            <a:r>
              <a:rPr lang="en-GB" dirty="0" smtClean="0"/>
              <a:t>Calculation</a:t>
            </a:r>
          </a:p>
          <a:p>
            <a:r>
              <a:rPr lang="en-GB" dirty="0" smtClean="0"/>
              <a:t>Preservation and maintenance of the state (in accordance with necessities of conditions)</a:t>
            </a:r>
          </a:p>
          <a:p>
            <a:r>
              <a:rPr lang="en-GB" dirty="0" smtClean="0"/>
              <a:t>Going back to the 16th and 17th centuries</a:t>
            </a:r>
          </a:p>
          <a:p>
            <a:r>
              <a:rPr lang="en-GB" i="1" dirty="0" smtClean="0"/>
              <a:t>Foucault’s courses taught in 1977 and 1978</a:t>
            </a:r>
            <a:endParaRPr lang="en-GB" i="1" dirty="0"/>
          </a:p>
        </p:txBody>
      </p:sp>
    </p:spTree>
    <p:extLst>
      <p:ext uri="{BB962C8B-B14F-4D97-AF65-F5344CB8AC3E}">
        <p14:creationId xmlns:p14="http://schemas.microsoft.com/office/powerpoint/2010/main" xmlns="" val="578145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dirty="0" err="1" smtClean="0"/>
              <a:t>Governmentality</a:t>
            </a:r>
            <a:endParaRPr lang="en-GB" dirty="0"/>
          </a:p>
        </p:txBody>
      </p:sp>
      <p:pic>
        <p:nvPicPr>
          <p:cNvPr id="4" name="Picture 6" descr="C:\Documents and Settings\ubsecek\Desktop\798px-Leonardo_da_vinci,_Town_plan_of_Imola.jpg"/>
          <p:cNvPicPr>
            <a:picLocks noGrp="1" noChangeAspect="1" noChangeArrowheads="1"/>
          </p:cNvPicPr>
          <p:nvPr>
            <p:ph idx="1"/>
          </p:nvPr>
        </p:nvPicPr>
        <p:blipFill>
          <a:blip r:embed="rId2" cstate="print"/>
          <a:srcRect/>
          <a:stretch>
            <a:fillRect/>
          </a:stretch>
        </p:blipFill>
        <p:spPr bwMode="auto">
          <a:xfrm>
            <a:off x="2325188" y="1739082"/>
            <a:ext cx="6596743" cy="495995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dirty="0"/>
          </a:p>
        </p:txBody>
      </p:sp>
      <p:sp>
        <p:nvSpPr>
          <p:cNvPr id="3" name="2 İçerik Yer Tutucusu"/>
          <p:cNvSpPr>
            <a:spLocks noGrp="1"/>
          </p:cNvSpPr>
          <p:nvPr>
            <p:ph idx="1"/>
          </p:nvPr>
        </p:nvSpPr>
        <p:spPr/>
        <p:txBody>
          <a:bodyPr>
            <a:normAutofit fontScale="92500" lnSpcReduction="20000"/>
          </a:bodyPr>
          <a:lstStyle/>
          <a:p>
            <a:pPr>
              <a:defRPr/>
            </a:pPr>
            <a:r>
              <a:rPr lang="en-GB" sz="3200" dirty="0" smtClean="0"/>
              <a:t>Government as “</a:t>
            </a:r>
            <a:r>
              <a:rPr lang="en-GB" sz="3200" i="1" dirty="0" smtClean="0"/>
              <a:t>the conduct</a:t>
            </a:r>
            <a:r>
              <a:rPr lang="en-GB" sz="3200" dirty="0" smtClean="0"/>
              <a:t> [to lead or guide] </a:t>
            </a:r>
            <a:r>
              <a:rPr lang="en-GB" sz="3200" i="1" dirty="0" smtClean="0"/>
              <a:t>of conduct</a:t>
            </a:r>
            <a:r>
              <a:rPr lang="en-GB" sz="3200" dirty="0" smtClean="0"/>
              <a:t> [behaviour or action]” </a:t>
            </a:r>
            <a:r>
              <a:rPr lang="en-GB" sz="2800" dirty="0" smtClean="0"/>
              <a:t>(Gordon, 1991; Foucault, 1982)</a:t>
            </a:r>
          </a:p>
          <a:p>
            <a:pPr>
              <a:buNone/>
              <a:defRPr/>
            </a:pPr>
            <a:endParaRPr lang="en-GB" sz="900" dirty="0" smtClean="0"/>
          </a:p>
          <a:p>
            <a:pPr>
              <a:defRPr/>
            </a:pPr>
            <a:r>
              <a:rPr lang="en-GB" sz="3200" dirty="0" smtClean="0"/>
              <a:t>“</a:t>
            </a:r>
            <a:r>
              <a:rPr lang="en-GB" sz="3200" i="1" dirty="0" smtClean="0"/>
              <a:t>Government is any more or less calculated and rational activity, undertaken by a multiplicity of authorities and agencies, employing a variety of techniques and forms of knowledge, that seeks to shape conduct by working through our desires, aspirations, interests and beliefs, for definite but shifting ends and with a diverse set of relatively unpredictable consequences, effects and outcomes</a:t>
            </a:r>
            <a:r>
              <a:rPr lang="en-GB" sz="3200" dirty="0" smtClean="0"/>
              <a:t>.” </a:t>
            </a:r>
            <a:r>
              <a:rPr lang="en-GB" sz="2800" dirty="0" smtClean="0"/>
              <a:t>(Dean, 1999)</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lstStyle/>
          <a:p>
            <a:r>
              <a:rPr lang="en-GB" dirty="0" smtClean="0"/>
              <a:t>The analysis of political reason or of “the mentalities of politics that have shaped our present, the devices invented to give effect to rule, and the ways in which these have impacted upon those who have been the subjects of these practices of government.”</a:t>
            </a:r>
          </a:p>
          <a:p>
            <a:pPr>
              <a:buNone/>
            </a:pPr>
            <a:r>
              <a:rPr lang="en-GB" dirty="0" smtClean="0"/>
              <a:t>(</a:t>
            </a:r>
            <a:r>
              <a:rPr lang="en-GB" dirty="0" smtClean="0"/>
              <a:t>Barry, Osborne &amp; Rose, Foucault and Political Reason) </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lstStyle/>
          <a:p>
            <a:pPr algn="ctr">
              <a:buNone/>
              <a:defRPr/>
            </a:pPr>
            <a:r>
              <a:rPr lang="en-GB" dirty="0" smtClean="0">
                <a:solidFill>
                  <a:schemeClr val="tx2">
                    <a:lumMod val="75000"/>
                  </a:schemeClr>
                </a:solidFill>
              </a:rPr>
              <a:t>	</a:t>
            </a:r>
            <a:r>
              <a:rPr lang="en-GB" dirty="0" smtClean="0"/>
              <a:t>“</a:t>
            </a:r>
            <a:r>
              <a:rPr lang="en-GB" i="1" dirty="0" smtClean="0"/>
              <a:t>Is it possible to move outside [the state]? Is it possible to place the modern state in a general technology of power that assured its mutations, development and functioning? Can we talk of something like a ‘</a:t>
            </a:r>
            <a:r>
              <a:rPr lang="en-GB" i="1" dirty="0" err="1" smtClean="0"/>
              <a:t>governmentality</a:t>
            </a:r>
            <a:r>
              <a:rPr lang="en-GB" i="1" dirty="0" smtClean="0"/>
              <a:t>’ that would be to the state…what techniques of discipline were to the penal system…?”</a:t>
            </a:r>
          </a:p>
          <a:p>
            <a:pPr algn="ctr">
              <a:buNone/>
              <a:defRPr/>
            </a:pPr>
            <a:r>
              <a:rPr lang="en-GB" sz="2000" dirty="0" smtClean="0"/>
              <a:t>(Foucault</a:t>
            </a:r>
            <a:r>
              <a:rPr lang="en-GB" sz="2000" i="1" dirty="0" smtClean="0"/>
              <a:t>, Security, Territory, Population</a:t>
            </a:r>
            <a:r>
              <a:rPr lang="en-GB" sz="2000" dirty="0" smtClean="0"/>
              <a:t>)</a:t>
            </a:r>
            <a:r>
              <a:rPr lang="en-GB" sz="2000" i="1" dirty="0" smtClean="0"/>
              <a:t> </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r>
              <a:rPr lang="en-GB" dirty="0" smtClean="0"/>
              <a:t>Social question</a:t>
            </a:r>
          </a:p>
          <a:p>
            <a:r>
              <a:rPr lang="en-GB" dirty="0" smtClean="0"/>
              <a:t>Governing masses</a:t>
            </a:r>
          </a:p>
          <a:p>
            <a:r>
              <a:rPr lang="en-GB" dirty="0" smtClean="0"/>
              <a:t>Masses prone to disorder (poverty, deprivation, crime)</a:t>
            </a:r>
          </a:p>
          <a:p>
            <a:r>
              <a:rPr lang="en-GB" dirty="0" err="1" smtClean="0"/>
              <a:t>Governmentality</a:t>
            </a:r>
            <a:r>
              <a:rPr lang="en-GB" dirty="0" smtClean="0"/>
              <a:t> = conduct of conduct</a:t>
            </a:r>
          </a:p>
          <a:p>
            <a:r>
              <a:rPr lang="en-GB" dirty="0" smtClean="0"/>
              <a:t>How to steer the governing of large masses without falling into chaos and disorder</a:t>
            </a:r>
          </a:p>
          <a:p>
            <a:pPr marL="0" indent="0">
              <a:buNone/>
            </a:pPr>
            <a:r>
              <a:rPr lang="en-GB" dirty="0" smtClean="0"/>
              <a:t>- The role of rational calculation and decision-making</a:t>
            </a:r>
            <a:endParaRPr lang="en-GB" dirty="0" smtClean="0"/>
          </a:p>
        </p:txBody>
      </p:sp>
    </p:spTree>
    <p:extLst>
      <p:ext uri="{BB962C8B-B14F-4D97-AF65-F5344CB8AC3E}">
        <p14:creationId xmlns:p14="http://schemas.microsoft.com/office/powerpoint/2010/main" xmlns="" val="4264561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GB" dirty="0" smtClean="0"/>
              <a:t>Pastoral Power</a:t>
            </a:r>
            <a:endParaRPr lang="en-GB" dirty="0"/>
          </a:p>
        </p:txBody>
      </p:sp>
      <p:sp>
        <p:nvSpPr>
          <p:cNvPr id="3" name="2 İçerik Yer Tutucusu"/>
          <p:cNvSpPr>
            <a:spLocks noGrp="1"/>
          </p:cNvSpPr>
          <p:nvPr>
            <p:ph idx="1"/>
          </p:nvPr>
        </p:nvSpPr>
        <p:spPr/>
        <p:txBody>
          <a:bodyPr/>
          <a:lstStyle/>
          <a:p>
            <a:pPr>
              <a:defRPr/>
            </a:pPr>
            <a:r>
              <a:rPr lang="en-GB" dirty="0" smtClean="0"/>
              <a:t>The metaphor of the shepherd and the theme of </a:t>
            </a:r>
            <a:r>
              <a:rPr lang="en-GB" dirty="0" err="1" smtClean="0"/>
              <a:t>pastorship</a:t>
            </a:r>
            <a:r>
              <a:rPr lang="en-GB" dirty="0" smtClean="0"/>
              <a:t> (</a:t>
            </a:r>
            <a:r>
              <a:rPr lang="en-GB" u="sng" dirty="0" smtClean="0"/>
              <a:t>the shepherd-flock relationship</a:t>
            </a:r>
            <a:r>
              <a:rPr lang="en-GB" dirty="0" smtClean="0"/>
              <a:t>)</a:t>
            </a:r>
          </a:p>
          <a:p>
            <a:pPr>
              <a:buNone/>
              <a:defRPr/>
            </a:pPr>
            <a:endParaRPr lang="en-GB" sz="700" dirty="0" smtClean="0"/>
          </a:p>
          <a:p>
            <a:pPr>
              <a:defRPr/>
            </a:pPr>
            <a:r>
              <a:rPr lang="en-GB" dirty="0" smtClean="0"/>
              <a:t>Pastoral power is not exercised over a territory, but over a </a:t>
            </a:r>
            <a:r>
              <a:rPr lang="en-GB" u="sng" dirty="0" smtClean="0"/>
              <a:t>multiplicity</a:t>
            </a:r>
            <a:r>
              <a:rPr lang="en-GB" dirty="0" smtClean="0"/>
              <a:t> in movement</a:t>
            </a:r>
          </a:p>
          <a:p>
            <a:pPr>
              <a:buNone/>
              <a:defRPr/>
            </a:pPr>
            <a:endParaRPr lang="en-GB" sz="700" dirty="0" smtClean="0"/>
          </a:p>
          <a:p>
            <a:pPr>
              <a:defRPr/>
            </a:pPr>
            <a:r>
              <a:rPr lang="en-GB" dirty="0" smtClean="0"/>
              <a:t>The essential objective of pastoral power is </a:t>
            </a:r>
            <a:r>
              <a:rPr lang="en-GB" u="sng" dirty="0" smtClean="0"/>
              <a:t>salvation</a:t>
            </a:r>
            <a:r>
              <a:rPr lang="en-GB" dirty="0" smtClean="0"/>
              <a:t> (“Pastoral power is the power of care.”)</a:t>
            </a:r>
          </a:p>
          <a:p>
            <a:pPr>
              <a:buNone/>
              <a:defRPr/>
            </a:pPr>
            <a:endParaRPr lang="en-GB" sz="700" dirty="0" smtClean="0"/>
          </a:p>
          <a:p>
            <a:pPr>
              <a:defRPr/>
            </a:pPr>
            <a:r>
              <a:rPr lang="en-GB" dirty="0" smtClean="0"/>
              <a:t>Pastoral power is an </a:t>
            </a:r>
            <a:r>
              <a:rPr lang="en-GB" u="sng" dirty="0" smtClean="0"/>
              <a:t>individualising</a:t>
            </a:r>
            <a:r>
              <a:rPr lang="en-GB" dirty="0" smtClean="0"/>
              <a:t> power – </a:t>
            </a:r>
            <a:r>
              <a:rPr lang="en-GB" i="1" dirty="0" err="1" smtClean="0"/>
              <a:t>omnes</a:t>
            </a:r>
            <a:r>
              <a:rPr lang="en-GB" i="1" dirty="0" smtClean="0"/>
              <a:t> et </a:t>
            </a:r>
            <a:r>
              <a:rPr lang="en-GB" i="1" dirty="0" err="1" smtClean="0"/>
              <a:t>singulatim</a:t>
            </a:r>
            <a:r>
              <a:rPr lang="en-GB" i="1" dirty="0" smtClean="0"/>
              <a:t> </a:t>
            </a:r>
            <a:r>
              <a:rPr lang="en-GB" dirty="0" smtClean="0"/>
              <a:t>(all and each) </a:t>
            </a:r>
          </a:p>
          <a:p>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21</TotalTime>
  <Words>737</Words>
  <Application>Microsoft Office PowerPoint</Application>
  <PresentationFormat>Özel</PresentationFormat>
  <Paragraphs>85</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Canlı</vt:lpstr>
      <vt:lpstr>Crime and Social Policy</vt:lpstr>
      <vt:lpstr>Michel Foucault (1926-1984): Governmentality and Rationalisation of Modern Politics</vt:lpstr>
      <vt:lpstr>Foucault: Governmentality and Biopolitics </vt:lpstr>
      <vt:lpstr>Governmentality</vt:lpstr>
      <vt:lpstr>Slayt 5</vt:lpstr>
      <vt:lpstr>Slayt 6</vt:lpstr>
      <vt:lpstr>Slayt 7</vt:lpstr>
      <vt:lpstr>Slayt 8</vt:lpstr>
      <vt:lpstr>Pastoral Power</vt:lpstr>
      <vt:lpstr>Slayt 10</vt:lpstr>
      <vt:lpstr>Raison d’État</vt:lpstr>
      <vt:lpstr>Police </vt:lpstr>
      <vt:lpstr>Police</vt:lpstr>
      <vt:lpstr>Slayt 14</vt:lpstr>
      <vt:lpstr>Liberalism</vt:lpstr>
      <vt:lpstr>Slayt 16</vt:lpstr>
      <vt:lpstr>Ordo-liberalism</vt:lpstr>
      <vt:lpstr>Slayt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and Social Policy</dc:title>
  <dc:creator>BORAN ALI MERCAN</dc:creator>
  <cp:lastModifiedBy>Boran Mercan</cp:lastModifiedBy>
  <cp:revision>12</cp:revision>
  <dcterms:created xsi:type="dcterms:W3CDTF">2018-01-30T12:09:25Z</dcterms:created>
  <dcterms:modified xsi:type="dcterms:W3CDTF">2018-05-13T15:46:36Z</dcterms:modified>
</cp:coreProperties>
</file>