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7" r:id="rId3"/>
    <p:sldId id="393" r:id="rId4"/>
    <p:sldId id="394" r:id="rId5"/>
    <p:sldId id="370" r:id="rId6"/>
    <p:sldId id="368" r:id="rId7"/>
    <p:sldId id="369" r:id="rId8"/>
    <p:sldId id="371" r:id="rId9"/>
    <p:sldId id="406" r:id="rId10"/>
    <p:sldId id="408" r:id="rId11"/>
    <p:sldId id="372" r:id="rId12"/>
    <p:sldId id="409" r:id="rId13"/>
    <p:sldId id="410" r:id="rId14"/>
    <p:sldId id="411" r:id="rId15"/>
    <p:sldId id="373" r:id="rId16"/>
    <p:sldId id="412" r:id="rId17"/>
    <p:sldId id="397" r:id="rId18"/>
    <p:sldId id="395" r:id="rId19"/>
    <p:sldId id="400" r:id="rId20"/>
    <p:sldId id="396" r:id="rId21"/>
    <p:sldId id="401" r:id="rId22"/>
    <p:sldId id="376" r:id="rId23"/>
    <p:sldId id="377" r:id="rId24"/>
    <p:sldId id="381" r:id="rId25"/>
    <p:sldId id="415" r:id="rId26"/>
    <p:sldId id="392" r:id="rId27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1E598E"/>
    <a:srgbClr val="83B6E5"/>
    <a:srgbClr val="9A97D1"/>
    <a:srgbClr val="FF6986"/>
    <a:srgbClr val="D6E2E0"/>
    <a:srgbClr val="800000"/>
    <a:srgbClr val="A40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0000" autoAdjust="0"/>
  </p:normalViewPr>
  <p:slideViewPr>
    <p:cSldViewPr>
      <p:cViewPr varScale="1">
        <p:scale>
          <a:sx n="25" d="100"/>
          <a:sy n="25" d="100"/>
        </p:scale>
        <p:origin x="-1880" y="-120"/>
      </p:cViewPr>
      <p:guideLst>
        <p:guide orient="horz" pos="33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notesViewPr>
    <p:cSldViewPr>
      <p:cViewPr>
        <p:scale>
          <a:sx n="100" d="100"/>
          <a:sy n="100" d="100"/>
        </p:scale>
        <p:origin x="-936" y="2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F2315-6CAE-4C77-9FA4-B79BB11E5C6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DAD13E1-FB28-4426-B2AE-5090CC703DD0}">
      <dgm:prSet phldrT="[Metin]"/>
      <dgm:spPr/>
      <dgm:t>
        <a:bodyPr/>
        <a:lstStyle/>
        <a:p>
          <a:r>
            <a:rPr lang="tr-TR" dirty="0" err="1" smtClean="0"/>
            <a:t>Koagülopati</a:t>
          </a:r>
          <a:r>
            <a:rPr lang="tr-TR" dirty="0" smtClean="0"/>
            <a:t>  </a:t>
          </a:r>
          <a:endParaRPr lang="tr-TR" dirty="0"/>
        </a:p>
      </dgm:t>
    </dgm:pt>
    <dgm:pt modelId="{99A96BC4-7539-4F77-AD20-BBFB78F27652}" type="parTrans" cxnId="{F950E798-BAA1-4D61-BEF1-F26A3EE79AE8}">
      <dgm:prSet/>
      <dgm:spPr/>
      <dgm:t>
        <a:bodyPr/>
        <a:lstStyle/>
        <a:p>
          <a:endParaRPr lang="tr-TR"/>
        </a:p>
      </dgm:t>
    </dgm:pt>
    <dgm:pt modelId="{E6DBB1E0-FE24-478F-ADC1-BEE4FFB35061}" type="sibTrans" cxnId="{F950E798-BAA1-4D61-BEF1-F26A3EE79AE8}">
      <dgm:prSet/>
      <dgm:spPr/>
      <dgm:t>
        <a:bodyPr/>
        <a:lstStyle/>
        <a:p>
          <a:endParaRPr lang="tr-TR"/>
        </a:p>
      </dgm:t>
    </dgm:pt>
    <dgm:pt modelId="{02A3854B-988A-46FF-82C1-2D829C139966}">
      <dgm:prSet phldrT="[Metin]"/>
      <dgm:spPr/>
      <dgm:t>
        <a:bodyPr/>
        <a:lstStyle/>
        <a:p>
          <a:r>
            <a:rPr lang="tr-TR" dirty="0" err="1" smtClean="0"/>
            <a:t>Asidoz</a:t>
          </a:r>
          <a:r>
            <a:rPr lang="tr-TR" dirty="0" smtClean="0"/>
            <a:t> </a:t>
          </a:r>
          <a:endParaRPr lang="tr-TR" dirty="0"/>
        </a:p>
      </dgm:t>
    </dgm:pt>
    <dgm:pt modelId="{5BD3BA04-9E55-4DED-A7BB-30AAD955DADF}" type="parTrans" cxnId="{1ABDD28A-253F-4685-BF19-A19F45EEF646}">
      <dgm:prSet/>
      <dgm:spPr/>
      <dgm:t>
        <a:bodyPr/>
        <a:lstStyle/>
        <a:p>
          <a:endParaRPr lang="tr-TR"/>
        </a:p>
      </dgm:t>
    </dgm:pt>
    <dgm:pt modelId="{3E5F43B4-E09E-42F0-9C66-70334870F0A9}" type="sibTrans" cxnId="{1ABDD28A-253F-4685-BF19-A19F45EEF646}">
      <dgm:prSet/>
      <dgm:spPr/>
      <dgm:t>
        <a:bodyPr/>
        <a:lstStyle/>
        <a:p>
          <a:endParaRPr lang="tr-TR"/>
        </a:p>
      </dgm:t>
    </dgm:pt>
    <dgm:pt modelId="{9CE46B7A-67C4-45DA-8A48-93844A4E156E}">
      <dgm:prSet phldrT="[Metin]"/>
      <dgm:spPr/>
      <dgm:t>
        <a:bodyPr/>
        <a:lstStyle/>
        <a:p>
          <a:r>
            <a:rPr lang="tr-TR" dirty="0" err="1" smtClean="0"/>
            <a:t>Hipotermi</a:t>
          </a:r>
          <a:r>
            <a:rPr lang="tr-TR" dirty="0" smtClean="0"/>
            <a:t> </a:t>
          </a:r>
          <a:endParaRPr lang="tr-TR" dirty="0"/>
        </a:p>
      </dgm:t>
    </dgm:pt>
    <dgm:pt modelId="{8207A891-786E-4E1D-B0A3-EB3F188DBD80}" type="parTrans" cxnId="{B89BA20A-31A5-41FF-9989-4EA734425F77}">
      <dgm:prSet/>
      <dgm:spPr/>
      <dgm:t>
        <a:bodyPr/>
        <a:lstStyle/>
        <a:p>
          <a:endParaRPr lang="tr-TR"/>
        </a:p>
      </dgm:t>
    </dgm:pt>
    <dgm:pt modelId="{96DC4A6D-0B47-4C09-AAA9-33654B7D807E}" type="sibTrans" cxnId="{B89BA20A-31A5-41FF-9989-4EA734425F77}">
      <dgm:prSet/>
      <dgm:spPr/>
      <dgm:t>
        <a:bodyPr/>
        <a:lstStyle/>
        <a:p>
          <a:endParaRPr lang="tr-TR"/>
        </a:p>
      </dgm:t>
    </dgm:pt>
    <dgm:pt modelId="{CB91E95B-3D6B-464C-A39B-0939DEB937F5}" type="pres">
      <dgm:prSet presAssocID="{84DF2315-6CAE-4C77-9FA4-B79BB11E5C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19C0CF4-9618-493C-8A40-6903D581DEF9}" type="pres">
      <dgm:prSet presAssocID="{ADAD13E1-FB28-4426-B2AE-5090CC703D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33A0D9-4B46-4CF0-8D45-A39FBCB568F4}" type="pres">
      <dgm:prSet presAssocID="{E6DBB1E0-FE24-478F-ADC1-BEE4FFB35061}" presName="sibTrans" presStyleLbl="sibTrans2D1" presStyleIdx="0" presStyleCnt="3"/>
      <dgm:spPr/>
      <dgm:t>
        <a:bodyPr/>
        <a:lstStyle/>
        <a:p>
          <a:endParaRPr lang="tr-TR"/>
        </a:p>
      </dgm:t>
    </dgm:pt>
    <dgm:pt modelId="{EC2B30E7-27A1-40A5-8F8B-87F17080D7A6}" type="pres">
      <dgm:prSet presAssocID="{E6DBB1E0-FE24-478F-ADC1-BEE4FFB35061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5C6D492A-55B7-4D96-BCFE-E3A30027CAC9}" type="pres">
      <dgm:prSet presAssocID="{02A3854B-988A-46FF-82C1-2D829C1399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B43ADC-FE66-4B44-9B5F-D84E3F02E538}" type="pres">
      <dgm:prSet presAssocID="{3E5F43B4-E09E-42F0-9C66-70334870F0A9}" presName="sibTrans" presStyleLbl="sibTrans2D1" presStyleIdx="1" presStyleCnt="3"/>
      <dgm:spPr/>
      <dgm:t>
        <a:bodyPr/>
        <a:lstStyle/>
        <a:p>
          <a:endParaRPr lang="tr-TR"/>
        </a:p>
      </dgm:t>
    </dgm:pt>
    <dgm:pt modelId="{3B735DBC-D4DA-49F2-88EA-EE38389D14AB}" type="pres">
      <dgm:prSet presAssocID="{3E5F43B4-E09E-42F0-9C66-70334870F0A9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244F5F9E-6184-43B7-86B8-DD238CDBA7BB}" type="pres">
      <dgm:prSet presAssocID="{9CE46B7A-67C4-45DA-8A48-93844A4E15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CB698D-0975-4978-ADEE-AB94297F8629}" type="pres">
      <dgm:prSet presAssocID="{96DC4A6D-0B47-4C09-AAA9-33654B7D807E}" presName="sibTrans" presStyleLbl="sibTrans2D1" presStyleIdx="2" presStyleCnt="3"/>
      <dgm:spPr/>
      <dgm:t>
        <a:bodyPr/>
        <a:lstStyle/>
        <a:p>
          <a:endParaRPr lang="tr-TR"/>
        </a:p>
      </dgm:t>
    </dgm:pt>
    <dgm:pt modelId="{BA028BD4-0795-4350-841C-A34329684589}" type="pres">
      <dgm:prSet presAssocID="{96DC4A6D-0B47-4C09-AAA9-33654B7D807E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0C74CF5A-5DAA-4CD3-AA56-88C058F9DECF}" type="presOf" srcId="{3E5F43B4-E09E-42F0-9C66-70334870F0A9}" destId="{3B735DBC-D4DA-49F2-88EA-EE38389D14AB}" srcOrd="1" destOrd="0" presId="urn:microsoft.com/office/officeart/2005/8/layout/cycle7"/>
    <dgm:cxn modelId="{8BECC3D9-EAD6-448A-86CD-6848C2D4F79C}" type="presOf" srcId="{3E5F43B4-E09E-42F0-9C66-70334870F0A9}" destId="{8AB43ADC-FE66-4B44-9B5F-D84E3F02E538}" srcOrd="0" destOrd="0" presId="urn:microsoft.com/office/officeart/2005/8/layout/cycle7"/>
    <dgm:cxn modelId="{1ABDD28A-253F-4685-BF19-A19F45EEF646}" srcId="{84DF2315-6CAE-4C77-9FA4-B79BB11E5C63}" destId="{02A3854B-988A-46FF-82C1-2D829C139966}" srcOrd="1" destOrd="0" parTransId="{5BD3BA04-9E55-4DED-A7BB-30AAD955DADF}" sibTransId="{3E5F43B4-E09E-42F0-9C66-70334870F0A9}"/>
    <dgm:cxn modelId="{27F24635-6C2E-4CA6-BEBB-139680AEC9D3}" type="presOf" srcId="{E6DBB1E0-FE24-478F-ADC1-BEE4FFB35061}" destId="{E933A0D9-4B46-4CF0-8D45-A39FBCB568F4}" srcOrd="0" destOrd="0" presId="urn:microsoft.com/office/officeart/2005/8/layout/cycle7"/>
    <dgm:cxn modelId="{A54E8958-2E32-4B65-973B-B5718F45F5EA}" type="presOf" srcId="{9CE46B7A-67C4-45DA-8A48-93844A4E156E}" destId="{244F5F9E-6184-43B7-86B8-DD238CDBA7BB}" srcOrd="0" destOrd="0" presId="urn:microsoft.com/office/officeart/2005/8/layout/cycle7"/>
    <dgm:cxn modelId="{1DDA48F7-69E4-4120-9A23-E3BEEF462FE9}" type="presOf" srcId="{96DC4A6D-0B47-4C09-AAA9-33654B7D807E}" destId="{BA028BD4-0795-4350-841C-A34329684589}" srcOrd="1" destOrd="0" presId="urn:microsoft.com/office/officeart/2005/8/layout/cycle7"/>
    <dgm:cxn modelId="{E17C5112-A2F6-48C5-9DD2-E244775AAA22}" type="presOf" srcId="{E6DBB1E0-FE24-478F-ADC1-BEE4FFB35061}" destId="{EC2B30E7-27A1-40A5-8F8B-87F17080D7A6}" srcOrd="1" destOrd="0" presId="urn:microsoft.com/office/officeart/2005/8/layout/cycle7"/>
    <dgm:cxn modelId="{0CF68E38-0A3F-4666-8462-38B8A75EBBAD}" type="presOf" srcId="{96DC4A6D-0B47-4C09-AAA9-33654B7D807E}" destId="{9FCB698D-0975-4978-ADEE-AB94297F8629}" srcOrd="0" destOrd="0" presId="urn:microsoft.com/office/officeart/2005/8/layout/cycle7"/>
    <dgm:cxn modelId="{C4145C0C-0082-4D72-B959-934B75096AFD}" type="presOf" srcId="{02A3854B-988A-46FF-82C1-2D829C139966}" destId="{5C6D492A-55B7-4D96-BCFE-E3A30027CAC9}" srcOrd="0" destOrd="0" presId="urn:microsoft.com/office/officeart/2005/8/layout/cycle7"/>
    <dgm:cxn modelId="{BEA6FE89-466B-4DD5-85D8-B11170EB9EFB}" type="presOf" srcId="{84DF2315-6CAE-4C77-9FA4-B79BB11E5C63}" destId="{CB91E95B-3D6B-464C-A39B-0939DEB937F5}" srcOrd="0" destOrd="0" presId="urn:microsoft.com/office/officeart/2005/8/layout/cycle7"/>
    <dgm:cxn modelId="{FF1CF4AC-3E4C-4E8D-9702-C4736E8BE5C8}" type="presOf" srcId="{ADAD13E1-FB28-4426-B2AE-5090CC703DD0}" destId="{E19C0CF4-9618-493C-8A40-6903D581DEF9}" srcOrd="0" destOrd="0" presId="urn:microsoft.com/office/officeart/2005/8/layout/cycle7"/>
    <dgm:cxn modelId="{B89BA20A-31A5-41FF-9989-4EA734425F77}" srcId="{84DF2315-6CAE-4C77-9FA4-B79BB11E5C63}" destId="{9CE46B7A-67C4-45DA-8A48-93844A4E156E}" srcOrd="2" destOrd="0" parTransId="{8207A891-786E-4E1D-B0A3-EB3F188DBD80}" sibTransId="{96DC4A6D-0B47-4C09-AAA9-33654B7D807E}"/>
    <dgm:cxn modelId="{F950E798-BAA1-4D61-BEF1-F26A3EE79AE8}" srcId="{84DF2315-6CAE-4C77-9FA4-B79BB11E5C63}" destId="{ADAD13E1-FB28-4426-B2AE-5090CC703DD0}" srcOrd="0" destOrd="0" parTransId="{99A96BC4-7539-4F77-AD20-BBFB78F27652}" sibTransId="{E6DBB1E0-FE24-478F-ADC1-BEE4FFB35061}"/>
    <dgm:cxn modelId="{958C54D1-93DE-483E-8449-B99E4B8A66CA}" type="presParOf" srcId="{CB91E95B-3D6B-464C-A39B-0939DEB937F5}" destId="{E19C0CF4-9618-493C-8A40-6903D581DEF9}" srcOrd="0" destOrd="0" presId="urn:microsoft.com/office/officeart/2005/8/layout/cycle7"/>
    <dgm:cxn modelId="{B89018CD-CFC4-4B97-9217-2BE0EBDEA26F}" type="presParOf" srcId="{CB91E95B-3D6B-464C-A39B-0939DEB937F5}" destId="{E933A0D9-4B46-4CF0-8D45-A39FBCB568F4}" srcOrd="1" destOrd="0" presId="urn:microsoft.com/office/officeart/2005/8/layout/cycle7"/>
    <dgm:cxn modelId="{EA33020D-F230-4D40-9581-79A29C34A7C1}" type="presParOf" srcId="{E933A0D9-4B46-4CF0-8D45-A39FBCB568F4}" destId="{EC2B30E7-27A1-40A5-8F8B-87F17080D7A6}" srcOrd="0" destOrd="0" presId="urn:microsoft.com/office/officeart/2005/8/layout/cycle7"/>
    <dgm:cxn modelId="{E5B67BC3-01C1-4D8E-A6E8-04651B3CFF11}" type="presParOf" srcId="{CB91E95B-3D6B-464C-A39B-0939DEB937F5}" destId="{5C6D492A-55B7-4D96-BCFE-E3A30027CAC9}" srcOrd="2" destOrd="0" presId="urn:microsoft.com/office/officeart/2005/8/layout/cycle7"/>
    <dgm:cxn modelId="{2666F02C-7784-49CA-88E5-18632C09953B}" type="presParOf" srcId="{CB91E95B-3D6B-464C-A39B-0939DEB937F5}" destId="{8AB43ADC-FE66-4B44-9B5F-D84E3F02E538}" srcOrd="3" destOrd="0" presId="urn:microsoft.com/office/officeart/2005/8/layout/cycle7"/>
    <dgm:cxn modelId="{395DD3D1-A527-4AEE-8D75-B4C7B202B59E}" type="presParOf" srcId="{8AB43ADC-FE66-4B44-9B5F-D84E3F02E538}" destId="{3B735DBC-D4DA-49F2-88EA-EE38389D14AB}" srcOrd="0" destOrd="0" presId="urn:microsoft.com/office/officeart/2005/8/layout/cycle7"/>
    <dgm:cxn modelId="{974CCDD5-63F4-4DFB-AC0E-A041FE7F4F8B}" type="presParOf" srcId="{CB91E95B-3D6B-464C-A39B-0939DEB937F5}" destId="{244F5F9E-6184-43B7-86B8-DD238CDBA7BB}" srcOrd="4" destOrd="0" presId="urn:microsoft.com/office/officeart/2005/8/layout/cycle7"/>
    <dgm:cxn modelId="{18854DE1-F7E1-41FF-8D43-69857FE8C727}" type="presParOf" srcId="{CB91E95B-3D6B-464C-A39B-0939DEB937F5}" destId="{9FCB698D-0975-4978-ADEE-AB94297F8629}" srcOrd="5" destOrd="0" presId="urn:microsoft.com/office/officeart/2005/8/layout/cycle7"/>
    <dgm:cxn modelId="{F6452807-6BEB-4051-81E5-EB186F6EF344}" type="presParOf" srcId="{9FCB698D-0975-4978-ADEE-AB94297F8629}" destId="{BA028BD4-0795-4350-841C-A3432968458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44BFFE5-F806-4684-AC3B-86699EB99CC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44491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0F54B65-2AB3-47F6-AE6D-DBC3D1AC38F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02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57AB3-8A1B-4C34-B1D4-E168F501396A}" type="slidenum">
              <a:rPr lang="tr-TR" altLang="tr-TR" smtClean="0">
                <a:latin typeface="Arial" pitchFamily="34" charset="0"/>
              </a:rPr>
              <a:pPr/>
              <a:t>1</a:t>
            </a:fld>
            <a:endParaRPr lang="tr-TR" altLang="tr-TR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409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CD2C6-A54A-448F-9FCA-AAE218631338}" type="slidenum">
              <a:rPr lang="tr-TR" smtClean="0">
                <a:latin typeface="Arial" pitchFamily="34" charset="0"/>
              </a:rPr>
              <a:pPr/>
              <a:t>22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  <a:p>
            <a:endParaRPr lang="tr-TR" smtClean="0">
              <a:latin typeface="Arial" pitchFamily="34" charset="0"/>
            </a:endParaRPr>
          </a:p>
          <a:p>
            <a:endParaRPr lang="tr-TR" smtClean="0">
              <a:latin typeface="Arial" pitchFamily="34" charset="0"/>
            </a:endParaRPr>
          </a:p>
          <a:p>
            <a:endParaRPr lang="tr-TR" baseline="30000" smtClean="0">
              <a:latin typeface="Arial" pitchFamily="34" charset="0"/>
            </a:endParaRPr>
          </a:p>
        </p:txBody>
      </p:sp>
      <p:sp>
        <p:nvSpPr>
          <p:cNvPr id="419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AB8F4-BE19-4640-896A-5C80E8F8791B}" type="slidenum">
              <a:rPr lang="tr-TR" smtClean="0">
                <a:latin typeface="Arial" pitchFamily="34" charset="0"/>
              </a:rPr>
              <a:pPr/>
              <a:t>23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430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ACC07-6A0E-4BF8-9E6D-D3C8A00EDE2A}" type="slidenum">
              <a:rPr lang="tr-TR" smtClean="0">
                <a:latin typeface="Arial" pitchFamily="34" charset="0"/>
              </a:rPr>
              <a:pPr/>
              <a:t>25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Travmaya bağlı ölümlerin %40’ı kanama nedeniyle ortaya çıkmaktadır. İkinci en sık neden ise ortaya çıkan santral sinir sistemi hasarıdır. </a:t>
            </a:r>
          </a:p>
          <a:p>
            <a:r>
              <a:rPr lang="tr-TR" smtClean="0">
                <a:latin typeface="Arial" pitchFamily="34" charset="0"/>
              </a:rPr>
              <a:t>Masif kanaması olan hastalarda mortalite oranı %60 ile 70 gibi oldukça yüksek rakamlar arasında seyretmektedir. </a:t>
            </a:r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3B3A1-B595-4771-B622-07C2B2048730}" type="slidenum">
              <a:rPr lang="tr-TR" smtClean="0">
                <a:latin typeface="Arial" pitchFamily="34" charset="0"/>
              </a:rPr>
              <a:pPr/>
              <a:t>2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07AF3-283E-401C-9C34-398C4F75BD8B}" type="slidenum">
              <a:rPr lang="tr-TR" altLang="tr-TR" smtClean="0">
                <a:latin typeface="Arial" pitchFamily="34" charset="0"/>
              </a:rPr>
              <a:pPr/>
              <a:t>3</a:t>
            </a:fld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Bu nedenledir ki travmalı bir hastanın acilen değerlendirilmesi ve tedavisinin başlatılması şarttır.</a:t>
            </a:r>
          </a:p>
          <a:p>
            <a:r>
              <a:rPr lang="tr-TR" smtClean="0">
                <a:latin typeface="Arial" pitchFamily="34" charset="0"/>
              </a:rPr>
              <a:t>Hastalar klasik ABCDE sıralamasına göre hızlıca değerlendirilir.</a:t>
            </a:r>
          </a:p>
          <a:p>
            <a:r>
              <a:rPr lang="tr-TR" smtClean="0">
                <a:latin typeface="Arial" pitchFamily="34" charset="0"/>
              </a:rPr>
              <a:t>Travma kurbanlarının tedavilerine ise mevcut hasarın ağırlık derecesine ve mekanizmasına ve hastanın vital bulgularına göre en kısa sürede başlanması gerekir.</a:t>
            </a:r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615BE-9BCD-4DAD-9C84-B3248527BCA6}" type="slidenum">
              <a:rPr lang="tr-TR" smtClean="0">
                <a:latin typeface="Arial" pitchFamily="34" charset="0"/>
              </a:rPr>
              <a:pPr/>
              <a:t>6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  <a:p>
            <a:endParaRPr lang="tr-TR" smtClean="0">
              <a:latin typeface="Arial" pitchFamily="34" charset="0"/>
            </a:endParaRPr>
          </a:p>
          <a:p>
            <a:endParaRPr lang="tr-TR" smtClean="0">
              <a:latin typeface="Arial" pitchFamily="34" charset="0"/>
            </a:endParaRPr>
          </a:p>
          <a:p>
            <a:r>
              <a:rPr lang="tr-TR" smtClean="0">
                <a:latin typeface="Arial" pitchFamily="34" charset="0"/>
              </a:rPr>
              <a:t> </a:t>
            </a:r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ACD4A-CEFE-4809-96AD-13A7D2656591}" type="slidenum">
              <a:rPr lang="tr-TR" smtClean="0">
                <a:latin typeface="Arial" pitchFamily="34" charset="0"/>
              </a:rPr>
              <a:pPr/>
              <a:t>7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556F7-3486-4E6A-9704-347DD959ED70}" type="slidenum">
              <a:rPr lang="tr-TR" smtClean="0">
                <a:latin typeface="Arial" pitchFamily="34" charset="0"/>
              </a:rPr>
              <a:pPr/>
              <a:t>8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Hemen her zaman hipotansif bir travma hastası aksi ispatlanana kadar hemorajik şokta olarak kabul edilmelidir. Hastanın hemodinamik statusu hakkında fikir sahibi olunduktan sonra monitörizasyon dahil gerekli girişimler uygulanmalıdır. </a:t>
            </a:r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36C6F-959E-49B0-ADC6-7AAB743CD051}" type="slidenum">
              <a:rPr lang="tr-TR" smtClean="0">
                <a:latin typeface="Arial" pitchFamily="34" charset="0"/>
              </a:rPr>
              <a:pPr/>
              <a:t>11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Travma hastasında mutlak surette kısa ve hızlı bir nörolojik muayene yapılmalı, spinal hasara ve kafa içi basınç artışına dair gerekli araştırmalar ve tedaviler yapılmalıdır. </a:t>
            </a:r>
          </a:p>
        </p:txBody>
      </p:sp>
      <p:sp>
        <p:nvSpPr>
          <p:cNvPr id="389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CE60A-2586-41B4-96C6-29A51DC8F269}" type="slidenum">
              <a:rPr lang="tr-TR" smtClean="0">
                <a:latin typeface="Arial" pitchFamily="34" charset="0"/>
              </a:rPr>
              <a:pPr/>
              <a:t>15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399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3205E-1E08-46C3-A22C-134737D80D21}" type="slidenum">
              <a:rPr lang="tr-TR" altLang="tr-TR" smtClean="0">
                <a:latin typeface="Arial" pitchFamily="34" charset="0"/>
              </a:rPr>
              <a:pPr/>
              <a:t>20</a:t>
            </a:fld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-6350" y="6381750"/>
            <a:ext cx="9155113" cy="431800"/>
            <a:chOff x="-4" y="4020"/>
            <a:chExt cx="5767" cy="272"/>
          </a:xfrm>
        </p:grpSpPr>
        <p:sp>
          <p:nvSpPr>
            <p:cNvPr id="5" name="Line 10"/>
            <p:cNvSpPr>
              <a:spLocks noChangeShapeType="1"/>
            </p:cNvSpPr>
            <p:nvPr userDrawn="1"/>
          </p:nvSpPr>
          <p:spPr bwMode="auto">
            <a:xfrm rot="5400000">
              <a:off x="2875" y="1202"/>
              <a:ext cx="0" cy="5755"/>
            </a:xfrm>
            <a:prstGeom prst="line">
              <a:avLst/>
            </a:prstGeom>
            <a:noFill/>
            <a:ln w="38100" cmpd="dbl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Line 11"/>
            <p:cNvSpPr>
              <a:spLocks noChangeShapeType="1"/>
            </p:cNvSpPr>
            <p:nvPr userDrawn="1"/>
          </p:nvSpPr>
          <p:spPr bwMode="auto">
            <a:xfrm rot="5400000">
              <a:off x="2874" y="1142"/>
              <a:ext cx="0" cy="5755"/>
            </a:xfrm>
            <a:prstGeom prst="line">
              <a:avLst/>
            </a:prstGeom>
            <a:noFill/>
            <a:ln w="762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rot="5400000">
              <a:off x="2874" y="1353"/>
              <a:ext cx="0" cy="5755"/>
            </a:xfrm>
            <a:prstGeom prst="line">
              <a:avLst/>
            </a:prstGeom>
            <a:noFill/>
            <a:ln w="76200" cmpd="tri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rot="5400000">
              <a:off x="2877" y="1293"/>
              <a:ext cx="0" cy="5755"/>
            </a:xfrm>
            <a:prstGeom prst="line">
              <a:avLst/>
            </a:prstGeom>
            <a:noFill/>
            <a:ln w="76200" cmpd="tri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Line 14"/>
            <p:cNvSpPr>
              <a:spLocks noChangeShapeType="1"/>
            </p:cNvSpPr>
            <p:nvPr userDrawn="1"/>
          </p:nvSpPr>
          <p:spPr bwMode="auto">
            <a:xfrm rot="5400000">
              <a:off x="2886" y="1232"/>
              <a:ext cx="0" cy="5755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Line 15"/>
            <p:cNvSpPr>
              <a:spLocks noChangeShapeType="1"/>
            </p:cNvSpPr>
            <p:nvPr userDrawn="1"/>
          </p:nvSpPr>
          <p:spPr bwMode="auto">
            <a:xfrm rot="5400000">
              <a:off x="2874" y="1262"/>
              <a:ext cx="0" cy="5755"/>
            </a:xfrm>
            <a:prstGeom prst="line">
              <a:avLst/>
            </a:prstGeom>
            <a:noFill/>
            <a:ln w="76200" cmpd="tri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Line 16"/>
            <p:cNvSpPr>
              <a:spLocks noChangeShapeType="1"/>
            </p:cNvSpPr>
            <p:nvPr userDrawn="1"/>
          </p:nvSpPr>
          <p:spPr bwMode="auto">
            <a:xfrm rot="5400000">
              <a:off x="2877" y="1414"/>
              <a:ext cx="0" cy="5755"/>
            </a:xfrm>
            <a:prstGeom prst="line">
              <a:avLst/>
            </a:prstGeom>
            <a:noFill/>
            <a:ln w="1524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Line 17"/>
            <p:cNvSpPr>
              <a:spLocks noChangeShapeType="1"/>
            </p:cNvSpPr>
            <p:nvPr userDrawn="1"/>
          </p:nvSpPr>
          <p:spPr bwMode="auto">
            <a:xfrm rot="5400000">
              <a:off x="2886" y="1353"/>
              <a:ext cx="0" cy="5755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3" name="Group 18"/>
          <p:cNvGrpSpPr>
            <a:grpSpLocks/>
          </p:cNvGrpSpPr>
          <p:nvPr userDrawn="1"/>
        </p:nvGrpSpPr>
        <p:grpSpPr bwMode="auto">
          <a:xfrm>
            <a:off x="-6350" y="44450"/>
            <a:ext cx="9155113" cy="190500"/>
            <a:chOff x="-4" y="28"/>
            <a:chExt cx="5767" cy="120"/>
          </a:xfrm>
        </p:grpSpPr>
        <p:sp>
          <p:nvSpPr>
            <p:cNvPr id="14" name="Line 19"/>
            <p:cNvSpPr>
              <a:spLocks noChangeShapeType="1"/>
            </p:cNvSpPr>
            <p:nvPr userDrawn="1"/>
          </p:nvSpPr>
          <p:spPr bwMode="auto">
            <a:xfrm rot="5400000">
              <a:off x="2875" y="-2790"/>
              <a:ext cx="0" cy="5755"/>
            </a:xfrm>
            <a:prstGeom prst="line">
              <a:avLst/>
            </a:prstGeom>
            <a:noFill/>
            <a:ln w="38100" cmpd="dbl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Line 20"/>
            <p:cNvSpPr>
              <a:spLocks noChangeShapeType="1"/>
            </p:cNvSpPr>
            <p:nvPr userDrawn="1"/>
          </p:nvSpPr>
          <p:spPr bwMode="auto">
            <a:xfrm rot="5400000">
              <a:off x="2874" y="-2850"/>
              <a:ext cx="0" cy="5755"/>
            </a:xfrm>
            <a:prstGeom prst="line">
              <a:avLst/>
            </a:prstGeom>
            <a:noFill/>
            <a:ln w="762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Line 21"/>
            <p:cNvSpPr>
              <a:spLocks noChangeShapeType="1"/>
            </p:cNvSpPr>
            <p:nvPr userDrawn="1"/>
          </p:nvSpPr>
          <p:spPr bwMode="auto">
            <a:xfrm rot="5400000">
              <a:off x="2886" y="-2760"/>
              <a:ext cx="0" cy="5755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Line 22"/>
            <p:cNvSpPr>
              <a:spLocks noChangeShapeType="1"/>
            </p:cNvSpPr>
            <p:nvPr userDrawn="1"/>
          </p:nvSpPr>
          <p:spPr bwMode="auto">
            <a:xfrm rot="5400000">
              <a:off x="2874" y="-2730"/>
              <a:ext cx="0" cy="5755"/>
            </a:xfrm>
            <a:prstGeom prst="line">
              <a:avLst/>
            </a:prstGeom>
            <a:noFill/>
            <a:ln w="76200" cmpd="tri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8" name="Group 23"/>
          <p:cNvGrpSpPr>
            <a:grpSpLocks/>
          </p:cNvGrpSpPr>
          <p:nvPr userDrawn="1"/>
        </p:nvGrpSpPr>
        <p:grpSpPr bwMode="auto">
          <a:xfrm>
            <a:off x="1144588" y="4281488"/>
            <a:ext cx="6953250" cy="58737"/>
            <a:chOff x="827" y="2198"/>
            <a:chExt cx="4380" cy="37"/>
          </a:xfrm>
        </p:grpSpPr>
        <p:sp>
          <p:nvSpPr>
            <p:cNvPr id="19" name="Line 24"/>
            <p:cNvSpPr>
              <a:spLocks noChangeShapeType="1"/>
            </p:cNvSpPr>
            <p:nvPr userDrawn="1"/>
          </p:nvSpPr>
          <p:spPr bwMode="auto">
            <a:xfrm rot="5400000">
              <a:off x="3014" y="12"/>
              <a:ext cx="0" cy="4371"/>
            </a:xfrm>
            <a:prstGeom prst="line">
              <a:avLst/>
            </a:prstGeom>
            <a:noFill/>
            <a:ln w="38100" cmpd="dbl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Line 25"/>
            <p:cNvSpPr>
              <a:spLocks noChangeShapeType="1"/>
            </p:cNvSpPr>
            <p:nvPr userDrawn="1"/>
          </p:nvSpPr>
          <p:spPr bwMode="auto">
            <a:xfrm rot="5400000">
              <a:off x="3022" y="30"/>
              <a:ext cx="0" cy="437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Line 26"/>
            <p:cNvSpPr>
              <a:spLocks noChangeShapeType="1"/>
            </p:cNvSpPr>
            <p:nvPr userDrawn="1"/>
          </p:nvSpPr>
          <p:spPr bwMode="auto">
            <a:xfrm rot="5400000">
              <a:off x="3012" y="50"/>
              <a:ext cx="0" cy="4371"/>
            </a:xfrm>
            <a:prstGeom prst="line">
              <a:avLst/>
            </a:prstGeom>
            <a:noFill/>
            <a:ln w="76200" cmpd="tri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175" y="1524000"/>
            <a:ext cx="7623175" cy="1752600"/>
          </a:xfrm>
        </p:spPr>
        <p:txBody>
          <a:bodyPr/>
          <a:lstStyle>
            <a:lvl1pPr algn="ctr">
              <a:defRPr sz="3400" b="0"/>
            </a:lvl1pPr>
          </a:lstStyle>
          <a:p>
            <a:r>
              <a:rPr lang="tr-TR" altLang="en-US"/>
              <a:t>ASIL BAŞLIK STİLİ İÇİN TIKLATIN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508500"/>
            <a:ext cx="6840538" cy="1206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tr-TR" altLang="en-US"/>
              <a:t>Asıl alt başlık stilini düzenlemek için tıklatın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965950" y="277813"/>
            <a:ext cx="2070100" cy="61753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55650" y="277813"/>
            <a:ext cx="6057900" cy="61753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650" y="277813"/>
            <a:ext cx="8280400" cy="7747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755650" y="1341438"/>
            <a:ext cx="8280400" cy="5111750"/>
          </a:xfrm>
        </p:spPr>
        <p:txBody>
          <a:bodyPr/>
          <a:lstStyle/>
          <a:p>
            <a:pPr lvl="0"/>
            <a:endParaRPr lang="tr-TR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55650" y="1341438"/>
            <a:ext cx="40640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72050" y="1341438"/>
            <a:ext cx="40640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7813"/>
            <a:ext cx="8280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41438"/>
            <a:ext cx="8280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1028" name="Line 10"/>
          <p:cNvSpPr>
            <a:spLocks noChangeShapeType="1"/>
          </p:cNvSpPr>
          <p:nvPr userDrawn="1"/>
        </p:nvSpPr>
        <p:spPr bwMode="auto">
          <a:xfrm>
            <a:off x="130175" y="0"/>
            <a:ext cx="0" cy="6858000"/>
          </a:xfrm>
          <a:prstGeom prst="line">
            <a:avLst/>
          </a:prstGeom>
          <a:noFill/>
          <a:ln w="38100" cmpd="dbl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29" name="Line 11"/>
          <p:cNvSpPr>
            <a:spLocks noChangeShapeType="1"/>
          </p:cNvSpPr>
          <p:nvPr userDrawn="1"/>
        </p:nvSpPr>
        <p:spPr bwMode="auto">
          <a:xfrm>
            <a:off x="34925" y="1588"/>
            <a:ext cx="0" cy="68580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30" name="Line 12"/>
          <p:cNvSpPr>
            <a:spLocks noChangeShapeType="1"/>
          </p:cNvSpPr>
          <p:nvPr userDrawn="1"/>
        </p:nvSpPr>
        <p:spPr bwMode="auto">
          <a:xfrm>
            <a:off x="369888" y="1588"/>
            <a:ext cx="0" cy="6858000"/>
          </a:xfrm>
          <a:prstGeom prst="line">
            <a:avLst/>
          </a:prstGeom>
          <a:noFill/>
          <a:ln w="76200" cmpd="tri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31" name="Line 13"/>
          <p:cNvSpPr>
            <a:spLocks noChangeShapeType="1"/>
          </p:cNvSpPr>
          <p:nvPr userDrawn="1"/>
        </p:nvSpPr>
        <p:spPr bwMode="auto">
          <a:xfrm>
            <a:off x="274638" y="-1588"/>
            <a:ext cx="0" cy="6858001"/>
          </a:xfrm>
          <a:prstGeom prst="line">
            <a:avLst/>
          </a:prstGeom>
          <a:noFill/>
          <a:ln w="76200" cmpd="tri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32" name="Line 14"/>
          <p:cNvSpPr>
            <a:spLocks noChangeShapeType="1"/>
          </p:cNvSpPr>
          <p:nvPr userDrawn="1"/>
        </p:nvSpPr>
        <p:spPr bwMode="auto">
          <a:xfrm>
            <a:off x="177800" y="-12700"/>
            <a:ext cx="0" cy="68580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33" name="Line 15"/>
          <p:cNvSpPr>
            <a:spLocks noChangeShapeType="1"/>
          </p:cNvSpPr>
          <p:nvPr userDrawn="1"/>
        </p:nvSpPr>
        <p:spPr bwMode="auto">
          <a:xfrm>
            <a:off x="225425" y="1588"/>
            <a:ext cx="0" cy="6858000"/>
          </a:xfrm>
          <a:prstGeom prst="line">
            <a:avLst/>
          </a:prstGeom>
          <a:noFill/>
          <a:ln w="76200" cmpd="tri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34" name="Line 16"/>
          <p:cNvSpPr>
            <a:spLocks noChangeShapeType="1"/>
          </p:cNvSpPr>
          <p:nvPr userDrawn="1"/>
        </p:nvSpPr>
        <p:spPr bwMode="auto">
          <a:xfrm>
            <a:off x="468313" y="-14288"/>
            <a:ext cx="0" cy="6858001"/>
          </a:xfrm>
          <a:prstGeom prst="line">
            <a:avLst/>
          </a:prstGeom>
          <a:noFill/>
          <a:ln w="1143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35" name="Line 17"/>
          <p:cNvSpPr>
            <a:spLocks noChangeShapeType="1"/>
          </p:cNvSpPr>
          <p:nvPr userDrawn="1"/>
        </p:nvSpPr>
        <p:spPr bwMode="auto">
          <a:xfrm>
            <a:off x="369888" y="-12700"/>
            <a:ext cx="0" cy="68580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36" name="Line 18"/>
          <p:cNvSpPr>
            <a:spLocks noChangeShapeType="1"/>
          </p:cNvSpPr>
          <p:nvPr userDrawn="1"/>
        </p:nvSpPr>
        <p:spPr bwMode="auto">
          <a:xfrm>
            <a:off x="527050" y="-14288"/>
            <a:ext cx="0" cy="6858001"/>
          </a:xfrm>
          <a:prstGeom prst="line">
            <a:avLst/>
          </a:prstGeom>
          <a:noFill/>
          <a:ln w="76200" cmpd="tri">
            <a:solidFill>
              <a:srgbClr val="FF758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37" name="Rectangle 19"/>
          <p:cNvSpPr>
            <a:spLocks noChangeArrowheads="1"/>
          </p:cNvSpPr>
          <p:nvPr userDrawn="1"/>
        </p:nvSpPr>
        <p:spPr bwMode="auto">
          <a:xfrm>
            <a:off x="-11113" y="6669088"/>
            <a:ext cx="576263" cy="215900"/>
          </a:xfrm>
          <a:prstGeom prst="rect">
            <a:avLst/>
          </a:prstGeom>
          <a:solidFill>
            <a:srgbClr val="A50021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endParaRPr lang="tr-TR" altLang="tr-T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0413" y="1963738"/>
            <a:ext cx="7623175" cy="1752600"/>
          </a:xfrm>
        </p:spPr>
        <p:txBody>
          <a:bodyPr/>
          <a:lstStyle/>
          <a:p>
            <a:pPr eaLnBrk="1" hangingPunct="1"/>
            <a:r>
              <a:rPr lang="tr-TR" altLang="tr-TR" sz="4200" b="1" smtClean="0"/>
              <a:t>TRAVMALI  HASTANIN DEĞERLENDİRİLMESİ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4652963"/>
            <a:ext cx="5791200" cy="1087437"/>
          </a:xfrm>
        </p:spPr>
        <p:txBody>
          <a:bodyPr/>
          <a:lstStyle/>
          <a:p>
            <a:pPr eaLnBrk="1" hangingPunct="1"/>
            <a:endParaRPr lang="tr-TR" altLang="tr-TR" sz="1600" smtClean="0"/>
          </a:p>
          <a:p>
            <a:pPr eaLnBrk="1" hangingPunct="1"/>
            <a:r>
              <a:rPr lang="tr-TR" altLang="tr-TR" sz="3200" b="1" smtClean="0"/>
              <a:t>Doç. Dr. Sanem Turhan</a:t>
            </a:r>
            <a:endParaRPr lang="tr-TR" altLang="tr-TR" sz="2400" b="1" smtClean="0"/>
          </a:p>
          <a:p>
            <a:pPr eaLnBrk="1" hangingPunct="1"/>
            <a:endParaRPr lang="tr-TR" altLang="tr-TR" sz="1800" b="1" smtClean="0"/>
          </a:p>
        </p:txBody>
      </p:sp>
      <p:pic>
        <p:nvPicPr>
          <p:cNvPr id="4100" name="Picture 9" descr="1067241519ti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86238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1067240118au_amblem_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86238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1187450" y="5899150"/>
            <a:ext cx="673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altLang="tr-TR" sz="1800" b="1"/>
              <a:t>Ankara Üniversitesi Anesteziyoloji ve Reanimasyon Ana Bilim Dalı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57"/>
          <p:cNvGraphicFramePr/>
          <p:nvPr/>
        </p:nvGraphicFramePr>
        <p:xfrm>
          <a:off x="2484438" y="1773238"/>
          <a:ext cx="3645545" cy="4570113"/>
        </p:xfrm>
        <a:graphic>
          <a:graphicData uri="http://schemas.openxmlformats.org/drawingml/2006/table">
            <a:tbl>
              <a:tblPr/>
              <a:tblGrid>
                <a:gridCol w="1781473"/>
                <a:gridCol w="1864072"/>
              </a:tblGrid>
              <a:tr h="842739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 sz="13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3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Havayolu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3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Korunması</a:t>
                      </a:r>
                      <a:endParaRPr sz="13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45953" marR="45953" marT="45953" marB="45953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8250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Ventilasyon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/ </a:t>
                      </a:r>
                      <a:r>
                        <a:rPr sz="13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Oksijenasyon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3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gereksinimi</a:t>
                      </a:r>
                      <a:endParaRPr sz="13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45953" marR="45953" marT="45953" marB="45953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82506"/>
                    </a:solidFill>
                  </a:tcPr>
                </a:tc>
              </a:tr>
              <a:tr h="791393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Bilinç kaybı</a:t>
                      </a:r>
                    </a:p>
                  </a:txBody>
                  <a:tcPr marL="45953" marR="45953" marT="45953" marB="45953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Apne: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Nöromuskülerparalizi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Koma </a:t>
                      </a:r>
                    </a:p>
                  </a:txBody>
                  <a:tcPr marL="45953" marR="45953" marT="45953" marB="45953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1260202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Ciddi Maksillofasiyal yaralanma</a:t>
                      </a:r>
                    </a:p>
                  </a:txBody>
                  <a:tcPr marL="45953" marR="45953" marT="45953" marB="45953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Toraks travmaları: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Tansiyon pnomötoraks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Yelken göğüs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Hemotoraks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Pulmoner kontüzyon</a:t>
                      </a:r>
                    </a:p>
                  </a:txBody>
                  <a:tcPr marL="45953" marR="45953" marT="45953" marB="45953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791393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Aspirasyon riski: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Kanama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Kusma</a:t>
                      </a:r>
                    </a:p>
                  </a:txBody>
                  <a:tcPr marL="45953" marR="45953" marT="45953" marB="45953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Ciddi kapalı kafa travması (GKS&lt;8)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Ani bilinç kaybı</a:t>
                      </a:r>
                    </a:p>
                  </a:txBody>
                  <a:tcPr marL="45953" marR="45953" marT="45953" marB="45953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870645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Obstrüksiyon riski: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Boyunda hematom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Laringeal yırtık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Trakeal yırtık</a:t>
                      </a:r>
                    </a:p>
                  </a:txBody>
                  <a:tcPr marL="45953" marR="45953" marT="45953" marB="45953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Masif</a:t>
                      </a:r>
                      <a:r>
                        <a:rPr sz="13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3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kan</a:t>
                      </a:r>
                      <a:r>
                        <a:rPr sz="13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3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kaybı</a:t>
                      </a:r>
                      <a:r>
                        <a:rPr sz="13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3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</a:t>
                      </a:r>
                      <a:r>
                        <a:rPr sz="13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3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volum</a:t>
                      </a:r>
                      <a:r>
                        <a:rPr sz="13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3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resüsitasyonu</a:t>
                      </a:r>
                      <a:r>
                        <a:rPr sz="13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3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gereksinimi</a:t>
                      </a:r>
                      <a:endParaRPr sz="13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45953" marR="45953" marT="45953" marB="45953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33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Endotrakeal entübasyon</a:t>
            </a:r>
          </a:p>
        </p:txBody>
      </p:sp>
      <p:sp>
        <p:nvSpPr>
          <p:cNvPr id="13335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Hipotansif hasta = Hemorajik şoklu hasta</a:t>
            </a:r>
          </a:p>
          <a:p>
            <a:r>
              <a:rPr lang="tr-TR" smtClean="0"/>
              <a:t>Hemodinamik durum</a:t>
            </a:r>
          </a:p>
          <a:p>
            <a:pPr lvl="2"/>
            <a:r>
              <a:rPr lang="tr-TR" smtClean="0"/>
              <a:t>Bilinç </a:t>
            </a:r>
          </a:p>
          <a:p>
            <a:pPr lvl="2"/>
            <a:r>
              <a:rPr lang="tr-TR" smtClean="0"/>
              <a:t>Cilt rengi</a:t>
            </a:r>
          </a:p>
          <a:p>
            <a:pPr lvl="2"/>
            <a:r>
              <a:rPr lang="tr-TR" smtClean="0"/>
              <a:t>Dört ekstremite nabzı</a:t>
            </a:r>
          </a:p>
          <a:p>
            <a:pPr lvl="2"/>
            <a:r>
              <a:rPr lang="tr-TR" smtClean="0"/>
              <a:t>Kan basıncı ve nabız basıncı</a:t>
            </a:r>
          </a:p>
          <a:p>
            <a:r>
              <a:rPr lang="tr-TR" smtClean="0"/>
              <a:t>Girişimler</a:t>
            </a:r>
          </a:p>
          <a:p>
            <a:pPr lvl="2"/>
            <a:r>
              <a:rPr lang="tr-TR" smtClean="0"/>
              <a:t>Monitörizasyon</a:t>
            </a:r>
          </a:p>
          <a:p>
            <a:pPr lvl="2"/>
            <a:r>
              <a:rPr lang="tr-TR" smtClean="0"/>
              <a:t>Turnike uygulaması (endikasyonu varsa)</a:t>
            </a:r>
          </a:p>
          <a:p>
            <a:pPr lvl="2"/>
            <a:r>
              <a:rPr lang="tr-TR" smtClean="0"/>
              <a:t>İntravenöz erişim</a:t>
            </a: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144463" y="604838"/>
            <a:ext cx="3059112" cy="576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İlk İnceleme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5651500" y="585788"/>
            <a:ext cx="2520950" cy="57626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tr-TR" sz="3200" dirty="0" smtClean="0"/>
              <a:t>Dolaşım 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Table 242"/>
          <p:cNvGraphicFramePr/>
          <p:nvPr/>
        </p:nvGraphicFramePr>
        <p:xfrm>
          <a:off x="219075" y="5186363"/>
          <a:ext cx="8707561" cy="1215553"/>
        </p:xfrm>
        <a:graphic>
          <a:graphicData uri="http://schemas.openxmlformats.org/drawingml/2006/table">
            <a:tbl>
              <a:tblPr/>
              <a:tblGrid>
                <a:gridCol w="3055069"/>
                <a:gridCol w="2750344"/>
                <a:gridCol w="2902148"/>
              </a:tblGrid>
              <a:tr h="1215553">
                <a:tc>
                  <a:txBody>
                    <a:bodyPr/>
                    <a:lstStyle/>
                    <a:p>
                      <a:pPr lvl="0">
                        <a:buClr>
                          <a:srgbClr val="000000"/>
                        </a:buClr>
                        <a:buSzPct val="100000"/>
                        <a:buFont typeface="Wingdings"/>
                        <a:buChar char="▪"/>
                        <a:defRPr sz="1800" b="0" i="0"/>
                      </a:pPr>
                      <a:r>
                        <a:rPr sz="17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Havayolunu açınız</a:t>
                      </a:r>
                    </a:p>
                    <a:p>
                      <a:pPr lvl="0">
                        <a:buClr>
                          <a:srgbClr val="000000"/>
                        </a:buClr>
                        <a:buSzPct val="100000"/>
                        <a:buFont typeface="Wingdings"/>
                        <a:buChar char="▪"/>
                        <a:defRPr sz="1800" b="0" i="0"/>
                      </a:pPr>
                      <a:r>
                        <a:rPr sz="17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Yaşam belirtilerini 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7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kontrol ediniz</a:t>
                      </a:r>
                    </a:p>
                  </a:txBody>
                  <a:tcPr marL="96441" marR="96441" marT="96441" marB="96441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Clr>
                          <a:srgbClr val="000000"/>
                        </a:buClr>
                        <a:buSzPct val="100000"/>
                        <a:buFont typeface="Wingdings"/>
                        <a:buChar char="▪"/>
                        <a:defRPr sz="1800" b="0" i="0"/>
                      </a:pPr>
                      <a:r>
                        <a:rPr sz="17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CPR 30:2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7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Defibrilatör / monitör bağlanıncaya kadar</a:t>
                      </a:r>
                    </a:p>
                  </a:txBody>
                  <a:tcPr marL="96441" marR="96441" marT="96441" marB="96441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Clr>
                          <a:srgbClr val="000000"/>
                        </a:buClr>
                        <a:buSzPct val="100000"/>
                        <a:buFont typeface="Wingdings"/>
                        <a:buChar char="▪"/>
                        <a:defRPr sz="1800" b="0" i="0"/>
                      </a:pPr>
                      <a:r>
                        <a:rPr sz="17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Göğüs kafesinin ortasına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7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5-6 cm çöktürünüz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7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100-120 atım/dak</a:t>
                      </a:r>
                    </a:p>
                  </a:txBody>
                  <a:tcPr marL="96441" marR="96441" marT="96441" marB="96441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372" name="Shape 243"/>
          <p:cNvSpPr>
            <a:spLocks noChangeArrowheads="1"/>
          </p:cNvSpPr>
          <p:nvPr/>
        </p:nvSpPr>
        <p:spPr bwMode="auto">
          <a:xfrm>
            <a:off x="0" y="506413"/>
            <a:ext cx="9112250" cy="307975"/>
          </a:xfrm>
          <a:prstGeom prst="rect">
            <a:avLst/>
          </a:prstGeom>
          <a:solidFill>
            <a:srgbClr val="C82506"/>
          </a:solidFill>
          <a:ln w="9525">
            <a:solidFill>
              <a:srgbClr val="C82506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tr-TR" sz="20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lang="tr-TR" sz="2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C: DOLAŞIM-GÖĞÜS  KOMPRESYONU-</a:t>
            </a:r>
          </a:p>
        </p:txBody>
      </p:sp>
      <p:sp>
        <p:nvSpPr>
          <p:cNvPr id="15373" name="Shape 244"/>
          <p:cNvSpPr>
            <a:spLocks/>
          </p:cNvSpPr>
          <p:nvPr/>
        </p:nvSpPr>
        <p:spPr bwMode="auto">
          <a:xfrm>
            <a:off x="6900863" y="169863"/>
            <a:ext cx="2025650" cy="177323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rgbClr val="B5200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grpSp>
        <p:nvGrpSpPr>
          <p:cNvPr id="15374" name="Group 247" descr="C:\Users\Baskent\Pictures\Resim1.png"/>
          <p:cNvGrpSpPr>
            <a:grpSpLocks/>
          </p:cNvGrpSpPr>
          <p:nvPr/>
        </p:nvGrpSpPr>
        <p:grpSpPr bwMode="auto">
          <a:xfrm>
            <a:off x="227013" y="2073275"/>
            <a:ext cx="8682037" cy="3189288"/>
            <a:chOff x="0" y="0"/>
            <a:chExt cx="12347575" cy="4535487"/>
          </a:xfrm>
        </p:grpSpPr>
        <p:sp>
          <p:nvSpPr>
            <p:cNvPr id="15375" name="Shape 245"/>
            <p:cNvSpPr>
              <a:spLocks noChangeArrowheads="1"/>
            </p:cNvSpPr>
            <p:nvPr/>
          </p:nvSpPr>
          <p:spPr bwMode="auto">
            <a:xfrm>
              <a:off x="0" y="0"/>
              <a:ext cx="12347575" cy="45354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0" tIns="0" rIns="0" bIns="0"/>
            <a:lstStyle/>
            <a:p>
              <a:endParaRPr lang="tr-TR"/>
            </a:p>
          </p:txBody>
        </p:sp>
        <p:pic>
          <p:nvPicPr>
            <p:cNvPr id="246" name="Resim1.png"/>
            <p:cNvPicPr/>
            <p:nvPr/>
          </p:nvPicPr>
          <p:blipFill>
            <a:blip r:embed="rId3" cstate="print"/>
            <a:srcRect t="17320" r="50679" b="19706"/>
            <a:stretch>
              <a:fillRect/>
            </a:stretch>
          </p:blipFill>
          <p:spPr>
            <a:xfrm>
              <a:off x="0" y="0"/>
              <a:ext cx="12347575" cy="453548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round/>
            </a:ln>
            <a:effectLst>
              <a:outerShdw blurRad="63500" dist="38100" dir="2700000" rotWithShape="0">
                <a:srgbClr val="000000">
                  <a:alpha val="42999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Table 249"/>
          <p:cNvGraphicFramePr/>
          <p:nvPr/>
        </p:nvGraphicFramePr>
        <p:xfrm>
          <a:off x="252413" y="5186363"/>
          <a:ext cx="8657332" cy="936501"/>
        </p:xfrm>
        <a:graphic>
          <a:graphicData uri="http://schemas.openxmlformats.org/drawingml/2006/table">
            <a:tbl>
              <a:tblPr/>
              <a:tblGrid>
                <a:gridCol w="4354339"/>
                <a:gridCol w="4302993"/>
              </a:tblGrid>
              <a:tr h="93650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Kanama</a:t>
                      </a:r>
                      <a:r>
                        <a:rPr sz="20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20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kontrolü</a:t>
                      </a:r>
                      <a:r>
                        <a:rPr sz="20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20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için</a:t>
                      </a:r>
                      <a:r>
                        <a:rPr sz="20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20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bası</a:t>
                      </a:r>
                      <a:r>
                        <a:rPr sz="20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20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uygulayınız</a:t>
                      </a:r>
                      <a:endParaRPr sz="20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“</a:t>
                      </a:r>
                      <a:r>
                        <a:rPr sz="20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Otomatik</a:t>
                      </a:r>
                      <a:r>
                        <a:rPr sz="20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20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Eksternal</a:t>
                      </a:r>
                      <a:r>
                        <a:rPr sz="20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 </a:t>
                      </a:r>
                      <a:r>
                        <a:rPr sz="20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Defibrilatör</a:t>
                      </a:r>
                      <a:r>
                        <a:rPr sz="20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”  </a:t>
                      </a:r>
                      <a:r>
                        <a:rPr sz="20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varsa</a:t>
                      </a:r>
                      <a:r>
                        <a:rPr sz="20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20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uygulayınız</a:t>
                      </a:r>
                      <a:endParaRPr sz="20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394" name="Shape 250"/>
          <p:cNvSpPr>
            <a:spLocks noChangeArrowheads="1"/>
          </p:cNvSpPr>
          <p:nvPr/>
        </p:nvSpPr>
        <p:spPr bwMode="auto">
          <a:xfrm>
            <a:off x="0" y="506413"/>
            <a:ext cx="9112250" cy="307975"/>
          </a:xfrm>
          <a:prstGeom prst="rect">
            <a:avLst/>
          </a:prstGeom>
          <a:solidFill>
            <a:srgbClr val="C82506"/>
          </a:solidFill>
          <a:ln w="9525">
            <a:solidFill>
              <a:srgbClr val="C82506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tr-TR" sz="20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lang="tr-TR" sz="2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C: DOLAŞIM-GÖĞÜS  KOMPRESYONU-</a:t>
            </a:r>
          </a:p>
        </p:txBody>
      </p:sp>
      <p:sp>
        <p:nvSpPr>
          <p:cNvPr id="16395" name="Shape 251"/>
          <p:cNvSpPr>
            <a:spLocks/>
          </p:cNvSpPr>
          <p:nvPr/>
        </p:nvSpPr>
        <p:spPr bwMode="auto">
          <a:xfrm>
            <a:off x="6883400" y="138113"/>
            <a:ext cx="2025650" cy="17716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rgbClr val="B5200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pic>
        <p:nvPicPr>
          <p:cNvPr id="16396" name="dol.jpeg" descr="C:\Users\Baskent\Desktop\dol.jpg"/>
          <p:cNvPicPr>
            <a:picLocks noChangeAspect="1" noChangeArrowheads="1"/>
          </p:cNvPicPr>
          <p:nvPr/>
        </p:nvPicPr>
        <p:blipFill>
          <a:blip r:embed="rId3" cstate="print"/>
          <a:srcRect l="3310" t="43945" r="4382" b="17969"/>
          <a:stretch>
            <a:fillRect/>
          </a:stretch>
        </p:blipFill>
        <p:spPr bwMode="auto">
          <a:xfrm>
            <a:off x="252413" y="2273300"/>
            <a:ext cx="8656637" cy="2962275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ıv.jpeg" descr="C:\Users\Baskent\Pictures\ıv.jpg"/>
          <p:cNvPicPr/>
          <p:nvPr/>
        </p:nvPicPr>
        <p:blipFill>
          <a:blip r:embed="rId2" cstate="print"/>
          <a:srcRect l="2450" t="23437" b="22285"/>
          <a:stretch>
            <a:fillRect/>
          </a:stretch>
        </p:blipFill>
        <p:spPr>
          <a:xfrm>
            <a:off x="257175" y="1138238"/>
            <a:ext cx="5314950" cy="2101850"/>
          </a:xfrm>
          <a:prstGeom prst="rect">
            <a:avLst/>
          </a:prstGeom>
          <a:ln w="57150" cap="sq">
            <a:solidFill>
              <a:srgbClr val="C82506"/>
            </a:solidFill>
            <a:rou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255" name="ıv1.jpeg" descr="C:\Users\Baskent\Pictures\ıv1.jpg"/>
          <p:cNvPicPr/>
          <p:nvPr/>
        </p:nvPicPr>
        <p:blipFill>
          <a:blip r:embed="rId3" cstate="print"/>
          <a:srcRect t="22155" r="1289" b="24917"/>
          <a:stretch>
            <a:fillRect/>
          </a:stretch>
        </p:blipFill>
        <p:spPr>
          <a:xfrm>
            <a:off x="254000" y="4132263"/>
            <a:ext cx="5314950" cy="2100262"/>
          </a:xfrm>
          <a:prstGeom prst="rect">
            <a:avLst/>
          </a:prstGeom>
          <a:ln w="57150" cap="sq">
            <a:solidFill>
              <a:srgbClr val="C82506"/>
            </a:solidFill>
            <a:rou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sp>
        <p:nvSpPr>
          <p:cNvPr id="17412" name="Shape 256"/>
          <p:cNvSpPr>
            <a:spLocks noChangeArrowheads="1"/>
          </p:cNvSpPr>
          <p:nvPr/>
        </p:nvSpPr>
        <p:spPr bwMode="auto">
          <a:xfrm>
            <a:off x="1381125" y="3429000"/>
            <a:ext cx="5999163" cy="4111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32145" tIns="32146" rIns="32145" bIns="32146">
            <a:spAutoFit/>
          </a:bodyPr>
          <a:lstStyle/>
          <a:p>
            <a:pPr marL="342900" indent="-342900" algn="ctr">
              <a:spcBef>
                <a:spcPts val="800"/>
              </a:spcBef>
              <a:buClr>
                <a:srgbClr val="FFFFFF"/>
              </a:buClr>
              <a:buSzPct val="100000"/>
              <a:buFontTx/>
              <a:buChar char="•"/>
            </a:pPr>
            <a:r>
              <a:rPr lang="tr-TR" sz="2200" b="1">
                <a:latin typeface="Arial Bold"/>
                <a:ea typeface="Arial Bold"/>
                <a:cs typeface="Arial Bold"/>
                <a:sym typeface="Arial Bold"/>
              </a:rPr>
              <a:t>DAMAR YOLLARI – İNTRAVENÖZ ERİŞİM</a:t>
            </a:r>
          </a:p>
        </p:txBody>
      </p:sp>
      <p:grpSp>
        <p:nvGrpSpPr>
          <p:cNvPr id="17413" name="Group 259"/>
          <p:cNvGrpSpPr>
            <a:grpSpLocks/>
          </p:cNvGrpSpPr>
          <p:nvPr/>
        </p:nvGrpSpPr>
        <p:grpSpPr bwMode="auto">
          <a:xfrm>
            <a:off x="295275" y="5880100"/>
            <a:ext cx="2044700" cy="363538"/>
            <a:chOff x="0" y="0"/>
            <a:chExt cx="2908300" cy="517671"/>
          </a:xfrm>
        </p:grpSpPr>
        <p:pic>
          <p:nvPicPr>
            <p:cNvPr id="17431" name="imag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908300" cy="48895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17432" name="Shape 258"/>
            <p:cNvSpPr>
              <a:spLocks noChangeArrowheads="1"/>
            </p:cNvSpPr>
            <p:nvPr/>
          </p:nvSpPr>
          <p:spPr bwMode="auto">
            <a:xfrm>
              <a:off x="128094" y="14288"/>
              <a:ext cx="2650524" cy="50338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9" tIns="45719" rIns="45719" bIns="45719">
              <a:spAutoFit/>
            </a:bodyPr>
            <a:lstStyle/>
            <a:p>
              <a:pPr algn="ctr"/>
              <a:r>
                <a:rPr lang="tr-TR" sz="1700">
                  <a:latin typeface="Arial Bold"/>
                  <a:ea typeface="Arial Bold"/>
                  <a:cs typeface="Arial Bold"/>
                  <a:sym typeface="Arial Bold"/>
                </a:rPr>
                <a:t>İntraosseoz erişim</a:t>
              </a:r>
            </a:p>
          </p:txBody>
        </p:sp>
      </p:grpSp>
      <p:graphicFrame>
        <p:nvGraphicFramePr>
          <p:cNvPr id="260" name="Table 260"/>
          <p:cNvGraphicFramePr/>
          <p:nvPr/>
        </p:nvGraphicFramePr>
        <p:xfrm>
          <a:off x="5588000" y="1131888"/>
          <a:ext cx="3189014" cy="2116049"/>
        </p:xfrm>
        <a:graphic>
          <a:graphicData uri="http://schemas.openxmlformats.org/drawingml/2006/table">
            <a:tbl>
              <a:tblPr/>
              <a:tblGrid>
                <a:gridCol w="3189014"/>
              </a:tblGrid>
              <a:tr h="2116049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Clr>
                          <a:srgbClr val="FFFFFF"/>
                        </a:buClr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EN KOLAY PERİFERİK DAMARYOLUNU YOLUNU SEÇİNİZ</a:t>
                      </a:r>
                      <a:endParaRPr sz="1300" baseline="51999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Clr>
                          <a:srgbClr val="FFFFFF"/>
                        </a:buClr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SANTRAL VENÖZ KATETERDE ÖNCELİK </a:t>
                      </a:r>
                      <a:r>
                        <a:rPr sz="1300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FEMORAL VENLERDİR</a:t>
                      </a:r>
                    </a:p>
                    <a:p>
                      <a:pPr lvl="0">
                        <a:lnSpc>
                          <a:spcPct val="150000"/>
                        </a:lnSpc>
                        <a:buClr>
                          <a:srgbClr val="FFFFFF"/>
                        </a:buClr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TRAKEAL YOL ARTIK  ÖNERİLMEMEKTEDİR </a:t>
                      </a:r>
                    </a:p>
                  </a:txBody>
                  <a:tcPr marL="96441" marR="96441" marT="96441" marB="96441" anchor="ctr" horzOverflow="overflow">
                    <a:lnL w="57150">
                      <a:solidFill>
                        <a:srgbClr val="C82506"/>
                      </a:solidFill>
                      <a:round/>
                    </a:lnL>
                    <a:lnR w="57150">
                      <a:solidFill>
                        <a:srgbClr val="C82506"/>
                      </a:solidFill>
                      <a:round/>
                    </a:lnR>
                    <a:lnT w="57150">
                      <a:solidFill>
                        <a:srgbClr val="C82506"/>
                      </a:solidFill>
                      <a:round/>
                    </a:lnT>
                    <a:lnB w="57150">
                      <a:solidFill>
                        <a:srgbClr val="C82506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" name="Table 261"/>
          <p:cNvGraphicFramePr/>
          <p:nvPr/>
        </p:nvGraphicFramePr>
        <p:xfrm>
          <a:off x="5575300" y="4119563"/>
          <a:ext cx="3214688" cy="2126381"/>
        </p:xfrm>
        <a:graphic>
          <a:graphicData uri="http://schemas.openxmlformats.org/drawingml/2006/table">
            <a:tbl>
              <a:tblPr/>
              <a:tblGrid>
                <a:gridCol w="3214688"/>
              </a:tblGrid>
              <a:tr h="2126381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Clr>
                          <a:srgbClr val="FFFFFF"/>
                        </a:buClr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SANTRAL VEN KATETER İLE KARŞILAŞTIRILDIĞINDA </a:t>
                      </a:r>
                    </a:p>
                    <a:p>
                      <a:pPr lvl="0">
                        <a:lnSpc>
                          <a:spcPct val="150000"/>
                        </a:lnSpc>
                        <a:buClr>
                          <a:srgbClr val="FFFFFF"/>
                        </a:buClr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13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İNTRAOSSEOZ ERİŞİM YETERLİ PLAZMA KONSANTRASYONU SAĞLAR    </a:t>
                      </a:r>
                    </a:p>
                  </a:txBody>
                  <a:tcPr marL="96441" marR="96441" marT="96441" marB="96441" anchor="ctr" horzOverflow="overflow">
                    <a:lnL w="57150">
                      <a:solidFill>
                        <a:srgbClr val="C82506"/>
                      </a:solidFill>
                      <a:round/>
                    </a:lnL>
                    <a:lnR w="57150">
                      <a:solidFill>
                        <a:srgbClr val="C82506"/>
                      </a:solidFill>
                      <a:round/>
                    </a:lnR>
                    <a:lnT w="57150">
                      <a:solidFill>
                        <a:srgbClr val="C82506"/>
                      </a:solidFill>
                      <a:round/>
                    </a:lnT>
                    <a:lnB w="57150">
                      <a:solidFill>
                        <a:srgbClr val="C82506"/>
                      </a:solidFill>
                      <a:round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pSp>
        <p:nvGrpSpPr>
          <p:cNvPr id="17426" name="Group 264"/>
          <p:cNvGrpSpPr>
            <a:grpSpLocks/>
          </p:cNvGrpSpPr>
          <p:nvPr/>
        </p:nvGrpSpPr>
        <p:grpSpPr bwMode="auto">
          <a:xfrm>
            <a:off x="295275" y="2759075"/>
            <a:ext cx="3305175" cy="365125"/>
            <a:chOff x="0" y="-13717"/>
            <a:chExt cx="4700588" cy="517975"/>
          </a:xfrm>
        </p:grpSpPr>
        <p:pic>
          <p:nvPicPr>
            <p:cNvPr id="17429" name="imag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4700588" cy="49371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17430" name="Shape 263"/>
            <p:cNvSpPr>
              <a:spLocks noChangeArrowheads="1"/>
            </p:cNvSpPr>
            <p:nvPr/>
          </p:nvSpPr>
          <p:spPr bwMode="auto">
            <a:xfrm>
              <a:off x="9525" y="-13717"/>
              <a:ext cx="4679951" cy="51797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>
              <a:spAutoFit/>
            </a:bodyPr>
            <a:lstStyle/>
            <a:p>
              <a:pPr algn="ctr"/>
              <a:r>
                <a:rPr lang="tr-TR" sz="1700">
                  <a:latin typeface="Arial Bold"/>
                  <a:ea typeface="Arial Bold"/>
                  <a:cs typeface="Arial Bold"/>
                  <a:sym typeface="Arial Bold"/>
                </a:rPr>
                <a:t>Periferik ve santral venöz yollar</a:t>
              </a:r>
            </a:p>
          </p:txBody>
        </p:sp>
      </p:grpSp>
      <p:sp>
        <p:nvSpPr>
          <p:cNvPr id="17427" name="Shape 265"/>
          <p:cNvSpPr>
            <a:spLocks noChangeArrowheads="1"/>
          </p:cNvSpPr>
          <p:nvPr/>
        </p:nvSpPr>
        <p:spPr bwMode="auto">
          <a:xfrm>
            <a:off x="3835400" y="2320925"/>
            <a:ext cx="546100" cy="544513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algn="ctr"/>
            <a:endParaRPr lang="tr-TR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74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25" y="290513"/>
            <a:ext cx="91217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Kısa bir nörolojik muayene</a:t>
            </a:r>
          </a:p>
          <a:p>
            <a:pPr lvl="2"/>
            <a:r>
              <a:rPr lang="tr-TR" smtClean="0"/>
              <a:t>Bilinç düzeyi</a:t>
            </a:r>
          </a:p>
          <a:p>
            <a:pPr lvl="2"/>
            <a:r>
              <a:rPr lang="tr-TR" smtClean="0"/>
              <a:t>Pupil büyüklüğü ve reaktivitesi</a:t>
            </a:r>
          </a:p>
          <a:p>
            <a:pPr lvl="2"/>
            <a:r>
              <a:rPr lang="tr-TR" smtClean="0"/>
              <a:t>Motor fonksiyon</a:t>
            </a:r>
          </a:p>
          <a:p>
            <a:pPr lvl="2"/>
            <a:r>
              <a:rPr lang="tr-TR" smtClean="0"/>
              <a:t>GKS</a:t>
            </a:r>
          </a:p>
          <a:p>
            <a:r>
              <a:rPr lang="tr-TR" smtClean="0"/>
              <a:t>Spinal hasarlanma</a:t>
            </a:r>
          </a:p>
          <a:p>
            <a:pPr lvl="2"/>
            <a:r>
              <a:rPr lang="tr-TR" smtClean="0"/>
              <a:t>Yüksek doz steroid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44463" y="604838"/>
            <a:ext cx="3059112" cy="576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İlk İnceleme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932363" y="585788"/>
            <a:ext cx="3240087" cy="57626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tr-TR" sz="3200" dirty="0" smtClean="0"/>
              <a:t>Nörolojik durum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tr-TR" smtClean="0"/>
              <a:t>TRAVMATİK KARDİYAK ARREST</a:t>
            </a:r>
          </a:p>
          <a:p>
            <a:pPr fontAlgn="t"/>
            <a:r>
              <a:rPr lang="tr-TR" b="1" u="sng" smtClean="0"/>
              <a:t>SOLUNUM</a:t>
            </a:r>
          </a:p>
          <a:p>
            <a:pPr fontAlgn="t"/>
            <a:r>
              <a:rPr lang="tr-TR" b="1" smtClean="0"/>
              <a:t>HAVAYOLU OBSTÜRİKSİYONU</a:t>
            </a:r>
            <a:endParaRPr lang="tr-TR" smtClean="0"/>
          </a:p>
          <a:p>
            <a:pPr fontAlgn="t"/>
            <a:r>
              <a:rPr lang="tr-TR" b="1" smtClean="0"/>
              <a:t>TANSİYON PNÖMOTORAKS</a:t>
            </a:r>
            <a:endParaRPr lang="tr-TR" smtClean="0"/>
          </a:p>
          <a:p>
            <a:pPr fontAlgn="t"/>
            <a:r>
              <a:rPr lang="tr-TR" b="1" smtClean="0"/>
              <a:t>MASİF HEMOTORAKS</a:t>
            </a:r>
            <a:endParaRPr lang="tr-TR" smtClean="0"/>
          </a:p>
          <a:p>
            <a:pPr fontAlgn="t"/>
            <a:endParaRPr lang="tr-TR" smtClean="0"/>
          </a:p>
          <a:p>
            <a:pPr fontAlgn="t"/>
            <a:r>
              <a:rPr lang="tr-TR" b="1" u="sng" smtClean="0"/>
              <a:t>DOLAŞIM</a:t>
            </a:r>
            <a:endParaRPr lang="tr-TR" smtClean="0"/>
          </a:p>
          <a:p>
            <a:pPr fontAlgn="t"/>
            <a:r>
              <a:rPr lang="tr-TR" b="1" smtClean="0"/>
              <a:t>KALP TAMPONATI</a:t>
            </a:r>
            <a:endParaRPr lang="tr-TR" smtClean="0"/>
          </a:p>
          <a:p>
            <a:pPr fontAlgn="t"/>
            <a:r>
              <a:rPr lang="tr-TR" b="1" smtClean="0"/>
              <a:t>HEMORAJİK ŞOK</a:t>
            </a:r>
            <a:endParaRPr lang="tr-TR" smtClean="0"/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" name="nea.jpeg" descr="C:\Users\Baskent\Pictures\nea.jpg"/>
          <p:cNvPicPr>
            <a:picLocks noGrp="1"/>
          </p:cNvPicPr>
          <p:nvPr>
            <p:ph idx="1"/>
          </p:nvPr>
        </p:nvPicPr>
        <p:blipFill>
          <a:blip r:embed="rId2" cstate="print"/>
          <a:srcRect t="22862" b="19160"/>
          <a:stretch>
            <a:fillRect/>
          </a:stretch>
        </p:blipFill>
        <p:spPr>
          <a:xfrm>
            <a:off x="684213" y="1341438"/>
            <a:ext cx="8280400" cy="2132012"/>
          </a:xfrm>
          <a:ln w="38100" cap="sq">
            <a:solidFill/>
            <a:rou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20484" name="indir (1).jpeg" descr="C:\Users\Baskent\Desktop\indir (1).jpg"/>
          <p:cNvPicPr>
            <a:picLocks noChangeAspect="1" noChangeArrowheads="1"/>
          </p:cNvPicPr>
          <p:nvPr/>
        </p:nvPicPr>
        <p:blipFill>
          <a:blip r:embed="rId3" cstate="print"/>
          <a:srcRect r="12837" b="5220"/>
          <a:stretch>
            <a:fillRect/>
          </a:stretch>
        </p:blipFill>
        <p:spPr bwMode="auto">
          <a:xfrm>
            <a:off x="755650" y="1304925"/>
            <a:ext cx="1871663" cy="7556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0485" name="images (4).jpeg" descr="C:\Users\Baskent\Desktop\images (4).jpg"/>
          <p:cNvPicPr>
            <a:picLocks noChangeAspect="1" noChangeArrowheads="1"/>
          </p:cNvPicPr>
          <p:nvPr/>
        </p:nvPicPr>
        <p:blipFill>
          <a:blip r:embed="rId4" cstate="print"/>
          <a:srcRect l="50703"/>
          <a:stretch>
            <a:fillRect/>
          </a:stretch>
        </p:blipFill>
        <p:spPr bwMode="auto">
          <a:xfrm>
            <a:off x="2700338" y="1304925"/>
            <a:ext cx="1943100" cy="68421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graphicFrame>
        <p:nvGraphicFramePr>
          <p:cNvPr id="7" name="Table 269"/>
          <p:cNvGraphicFramePr/>
          <p:nvPr/>
        </p:nvGraphicFramePr>
        <p:xfrm>
          <a:off x="755650" y="3716338"/>
          <a:ext cx="8208912" cy="1963985"/>
        </p:xfrm>
        <a:graphic>
          <a:graphicData uri="http://schemas.openxmlformats.org/drawingml/2006/table">
            <a:tbl>
              <a:tblPr/>
              <a:tblGrid>
                <a:gridCol w="2051964"/>
                <a:gridCol w="1863605"/>
                <a:gridCol w="1886756"/>
                <a:gridCol w="2406587"/>
              </a:tblGrid>
              <a:tr h="1963985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(NEA)</a:t>
                      </a:r>
                    </a:p>
                    <a:p>
                      <a:pPr lvl="0">
                        <a:defRPr sz="1800" b="0" i="0"/>
                      </a:pPr>
                      <a:r>
                        <a:rPr sz="20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Nabızsız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20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Elektriksel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20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Aktivite</a:t>
                      </a:r>
                      <a:endParaRPr sz="20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38100">
                      <a:solidFill>
                        <a:srgbClr val="000000"/>
                      </a:solidFill>
                      <a:round/>
                    </a:lnB>
                    <a:solidFill>
                      <a:srgbClr val="C8250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Asistoli</a:t>
                      </a:r>
                      <a:endParaRPr sz="20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endParaRPr sz="20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20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Bradiasistoli</a:t>
                      </a:r>
                      <a:endParaRPr sz="20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38100">
                      <a:solidFill>
                        <a:srgbClr val="000000"/>
                      </a:solidFill>
                      <a:round/>
                    </a:lnB>
                    <a:solidFill>
                      <a:srgbClr val="C8250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(</a:t>
                      </a:r>
                      <a:r>
                        <a:rPr sz="20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Nabızsız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VT ) </a:t>
                      </a:r>
                      <a:r>
                        <a:rPr sz="20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Ventriküler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20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Taşikardi</a:t>
                      </a:r>
                      <a:endParaRPr sz="20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38100">
                      <a:solidFill>
                        <a:srgbClr val="000000"/>
                      </a:solidFill>
                      <a:round/>
                    </a:lnB>
                    <a:solidFill>
                      <a:srgbClr val="C8250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(VF)</a:t>
                      </a:r>
                    </a:p>
                    <a:p>
                      <a:pPr lvl="0">
                        <a:defRPr sz="1800" b="0" i="0"/>
                      </a:pPr>
                      <a:r>
                        <a:rPr sz="20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Ventriküler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  </a:t>
                      </a:r>
                      <a:r>
                        <a:rPr sz="2000" dirty="0" err="1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Fibrilasyon</a:t>
                      </a:r>
                      <a:endParaRPr sz="2000" dirty="0">
                        <a:solidFill>
                          <a:srgbClr val="FFFFFF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38100">
                      <a:solidFill>
                        <a:srgbClr val="000000"/>
                      </a:solidFill>
                      <a:round/>
                    </a:lnB>
                    <a:solidFill>
                      <a:srgbClr val="C8250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836613"/>
            <a:ext cx="3455987" cy="5707062"/>
          </a:xfrm>
          <a:prstGeom prst="rect">
            <a:avLst/>
          </a:prstGeom>
          <a:noFill/>
          <a:ln w="57150" cap="sq">
            <a:solidFill>
              <a:srgbClr val="C82506"/>
            </a:solidFill>
            <a:round/>
            <a:headEnd/>
            <a:tailEnd/>
          </a:ln>
        </p:spPr>
      </p:pic>
      <p:pic>
        <p:nvPicPr>
          <p:cNvPr id="21507" name="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788" y="615950"/>
            <a:ext cx="3565525" cy="3000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1508" name="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87775"/>
            <a:ext cx="3613150" cy="27606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77" name="Shape 277"/>
          <p:cNvSpPr/>
          <p:nvPr/>
        </p:nvSpPr>
        <p:spPr>
          <a:xfrm>
            <a:off x="2562225" y="5186363"/>
            <a:ext cx="1708150" cy="1255712"/>
          </a:xfrm>
          <a:prstGeom prst="roundRect">
            <a:avLst>
              <a:gd name="adj" fmla="val 16667"/>
            </a:avLst>
          </a:prstGeom>
          <a:ln w="57150">
            <a:solidFill>
              <a:srgbClr val="C82506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/>
          <p:nvPr/>
        </p:nvSpPr>
        <p:spPr>
          <a:xfrm rot="19705455">
            <a:off x="2495550" y="4662488"/>
            <a:ext cx="347663" cy="576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090"/>
                </a:moveTo>
                <a:lnTo>
                  <a:pt x="5400" y="13090"/>
                </a:lnTo>
                <a:lnTo>
                  <a:pt x="5400" y="0"/>
                </a:lnTo>
                <a:lnTo>
                  <a:pt x="16200" y="0"/>
                </a:lnTo>
                <a:lnTo>
                  <a:pt x="16200" y="13090"/>
                </a:lnTo>
                <a:lnTo>
                  <a:pt x="21600" y="1309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82506"/>
          </a:solidFill>
          <a:ln w="25400">
            <a:solidFill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7438" y="474663"/>
            <a:ext cx="519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0788" y="3395663"/>
            <a:ext cx="519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smtClean="0">
                <a:solidFill>
                  <a:schemeClr val="tx1"/>
                </a:solidFill>
              </a:rPr>
              <a:t>TANSİYON PNÖMOTORAKS</a:t>
            </a: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Akciğer veya göğüs duvarı yaralanması sonucu plevra boşluğuna tek yönlü hava birikmesi ile oluşur</a:t>
            </a:r>
          </a:p>
          <a:p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Sıklıkla;</a:t>
            </a:r>
          </a:p>
          <a:p>
            <a:pPr>
              <a:buFont typeface="Wingdings" pitchFamily="2" charset="2"/>
              <a:buNone/>
            </a:pPr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Künt göğüs Travması</a:t>
            </a:r>
          </a:p>
          <a:p>
            <a:pPr>
              <a:buFont typeface="Wingdings" pitchFamily="2" charset="2"/>
              <a:buNone/>
            </a:pPr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Yelken göğüs</a:t>
            </a:r>
          </a:p>
          <a:p>
            <a:pPr>
              <a:buFont typeface="Wingdings" pitchFamily="2" charset="2"/>
              <a:buNone/>
            </a:pPr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Mekanik ventilasyon uygulaması</a:t>
            </a:r>
          </a:p>
          <a:p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Semptomlar;</a:t>
            </a:r>
          </a:p>
          <a:p>
            <a:pPr>
              <a:buFont typeface="Wingdings" pitchFamily="2" charset="2"/>
              <a:buNone/>
            </a:pPr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Solunum sıkıntısı</a:t>
            </a:r>
          </a:p>
          <a:p>
            <a:pPr>
              <a:buFont typeface="Wingdings" pitchFamily="2" charset="2"/>
              <a:buNone/>
            </a:pPr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Takipne</a:t>
            </a:r>
          </a:p>
          <a:p>
            <a:pPr>
              <a:buFont typeface="Wingdings" pitchFamily="2" charset="2"/>
              <a:buNone/>
            </a:pPr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Taşikardi</a:t>
            </a:r>
          </a:p>
          <a:p>
            <a:pPr>
              <a:buFont typeface="Wingdings" pitchFamily="2" charset="2"/>
              <a:buNone/>
            </a:pPr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Hipotansiyon</a:t>
            </a:r>
          </a:p>
          <a:p>
            <a:pPr>
              <a:buFont typeface="Wingdings" pitchFamily="2" charset="2"/>
              <a:buNone/>
            </a:pPr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Juguler venöz dolgunluk</a:t>
            </a:r>
          </a:p>
          <a:p>
            <a:pPr>
              <a:buFont typeface="Wingdings" pitchFamily="2" charset="2"/>
              <a:buNone/>
            </a:pPr>
            <a:r>
              <a:rPr lang="tr-TR" sz="1800" smtClean="0">
                <a:latin typeface="Arial Bold"/>
                <a:ea typeface="Arial Bold"/>
                <a:cs typeface="Arial Bold"/>
                <a:sym typeface="Arial Bold"/>
              </a:rPr>
              <a:t>Siyanoz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tr-TR" dirty="0" smtClean="0"/>
              <a:t>40 yaş altı ölümlerin en sık nedeni</a:t>
            </a:r>
          </a:p>
          <a:p>
            <a:pPr>
              <a:defRPr/>
            </a:pPr>
            <a:r>
              <a:rPr lang="tr-TR" dirty="0" smtClean="0"/>
              <a:t>Ölümlerin %34-76’sı olay yerinde 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 smtClean="0"/>
              <a:t>Travmaya bağlı ölümler</a:t>
            </a:r>
          </a:p>
          <a:p>
            <a:pPr lvl="1">
              <a:defRPr/>
            </a:pPr>
            <a:r>
              <a:rPr lang="tr-TR" dirty="0" smtClean="0"/>
              <a:t>Kanama</a:t>
            </a:r>
          </a:p>
          <a:p>
            <a:pPr lvl="1">
              <a:defRPr/>
            </a:pPr>
            <a:r>
              <a:rPr lang="tr-TR" dirty="0" smtClean="0"/>
              <a:t>Santral sinir sistemi hasarı 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3000" dirty="0" smtClean="0">
                <a:ea typeface="Arial Bold"/>
                <a:cs typeface="Arial Bold"/>
                <a:sym typeface="Arial Bold"/>
              </a:rPr>
              <a:t>Travmaya bağlı kardiyak </a:t>
            </a:r>
            <a:r>
              <a:rPr lang="tr-TR" sz="3000" dirty="0" err="1" smtClean="0">
                <a:ea typeface="Arial Bold"/>
                <a:cs typeface="Arial Bold"/>
                <a:sym typeface="Arial Bold"/>
              </a:rPr>
              <a:t>arrest</a:t>
            </a:r>
            <a:r>
              <a:rPr lang="tr-TR" sz="3000" dirty="0" smtClean="0">
                <a:ea typeface="Arial Bold"/>
                <a:cs typeface="Arial Bold"/>
                <a:sym typeface="Arial Bold"/>
              </a:rPr>
              <a:t>; diğer nedenlerle oluşan  kalp durmalarından çok daha ölümcül  seyreder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35600" y="625475"/>
            <a:ext cx="2711450" cy="50958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dirty="0" err="1" smtClean="0"/>
              <a:t>Mortalite</a:t>
            </a:r>
            <a:endParaRPr lang="tr-TR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144463" y="595313"/>
            <a:ext cx="3059112" cy="576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Epidemiyoloji 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9563" y="4797425"/>
            <a:ext cx="2220912" cy="64611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sz="3600" b="1" dirty="0">
                <a:solidFill>
                  <a:prstClr val="black"/>
                </a:solidFill>
              </a:rPr>
              <a:t>%60-70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49825" y="1412776"/>
            <a:ext cx="0" cy="3312368"/>
          </a:xfrm>
          <a:prstGeom prst="straightConnector1">
            <a:avLst/>
          </a:prstGeom>
          <a:ln w="57150" cap="rnd">
            <a:solidFill>
              <a:schemeClr val="tx1"/>
            </a:solidFill>
            <a:tailEnd type="arrow"/>
          </a:ln>
          <a:effectLst>
            <a:reflection stA="74000" endPos="33000" dist="304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4" name="Table 504"/>
          <p:cNvGraphicFramePr/>
          <p:nvPr/>
        </p:nvGraphicFramePr>
        <p:xfrm>
          <a:off x="971550" y="765175"/>
          <a:ext cx="2746498" cy="3249626"/>
        </p:xfrm>
        <a:graphic>
          <a:graphicData uri="http://schemas.openxmlformats.org/drawingml/2006/table">
            <a:tbl>
              <a:tblPr/>
              <a:tblGrid>
                <a:gridCol w="2746498"/>
              </a:tblGrid>
              <a:tr h="948500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Perikardial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boşlukta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kan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toplanmasıdır</a:t>
                      </a:r>
                      <a:endParaRPr sz="14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Kalbin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en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sık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gelişen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penetran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yaralanmasıdır</a:t>
                      </a:r>
                      <a:endParaRPr sz="14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32147" marR="32147" marT="32147" marB="32147" horzOverflow="overflow">
                    <a:lnL w="57150">
                      <a:solidFill>
                        <a:srgbClr val="C82506"/>
                      </a:solidFill>
                      <a:round/>
                    </a:lnL>
                    <a:lnR w="57150">
                      <a:solidFill>
                        <a:srgbClr val="C82506"/>
                      </a:solidFill>
                      <a:round/>
                    </a:lnR>
                    <a:lnT w="57150">
                      <a:solidFill>
                        <a:srgbClr val="C82506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191170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Etiyoloji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;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Penetran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toraks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yaralanmaları</a:t>
                      </a:r>
                      <a:endParaRPr sz="14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(3.-4.-5 .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interkosta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l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aralıklar</a:t>
                      </a:r>
                      <a:endParaRPr sz="14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Künt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travma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(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Kalp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-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perikard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-aorta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damar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yaralanması</a:t>
                      </a:r>
                      <a:endParaRPr sz="14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32147" marR="32147" marT="32147" marB="32147" horzOverflow="overflow">
                    <a:lnL w="57150">
                      <a:solidFill>
                        <a:srgbClr val="C82506"/>
                      </a:solidFill>
                      <a:round/>
                    </a:lnL>
                    <a:lnR w="57150">
                      <a:solidFill>
                        <a:srgbClr val="C82506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956672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Hipotansiyon</a:t>
                      </a:r>
                      <a:endParaRPr sz="14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Dispne</a:t>
                      </a:r>
                      <a:endParaRPr sz="14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Siyanoz</a:t>
                      </a:r>
                      <a:endParaRPr sz="14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Kardiyojenik</a:t>
                      </a: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4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Şok</a:t>
                      </a:r>
                      <a:endParaRPr sz="14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32147" marR="32147" marT="32147" marB="32147" horzOverflow="overflow">
                    <a:lnL w="57150">
                      <a:solidFill>
                        <a:srgbClr val="C82506"/>
                      </a:solidFill>
                      <a:round/>
                    </a:lnL>
                    <a:lnR w="57150">
                      <a:solidFill>
                        <a:srgbClr val="C82506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57150">
                      <a:solidFill>
                        <a:srgbClr val="C82506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07" name="Shape 507"/>
          <p:cNvSpPr/>
          <p:nvPr/>
        </p:nvSpPr>
        <p:spPr>
          <a:xfrm>
            <a:off x="0" y="263525"/>
            <a:ext cx="9144000" cy="463550"/>
          </a:xfrm>
          <a:prstGeom prst="rect">
            <a:avLst/>
          </a:prstGeom>
          <a:solidFill>
            <a:srgbClr val="C82506"/>
          </a:solidFill>
          <a:ln w="38100">
            <a:solidFill>
              <a:srgbClr val="C82506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/>
        </p:spPr>
        <p:txBody>
          <a:bodyPr lIns="35717" tIns="35717" rIns="35717" bIns="35717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500" b="1" dirty="0">
                <a:solidFill>
                  <a:srgbClr val="000000"/>
                </a:solidFill>
              </a:rPr>
              <a:t>KARDİYAK TAMPONAD</a:t>
            </a:r>
          </a:p>
        </p:txBody>
      </p:sp>
      <p:graphicFrame>
        <p:nvGraphicFramePr>
          <p:cNvPr id="6" name="Table 509"/>
          <p:cNvGraphicFramePr/>
          <p:nvPr/>
        </p:nvGraphicFramePr>
        <p:xfrm>
          <a:off x="3851275" y="981075"/>
          <a:ext cx="4608513" cy="3083024"/>
        </p:xfrm>
        <a:graphic>
          <a:graphicData uri="http://schemas.openxmlformats.org/drawingml/2006/table">
            <a:tbl>
              <a:tblPr/>
              <a:tblGrid>
                <a:gridCol w="4608513"/>
              </a:tblGrid>
              <a:tr h="1008112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600" u="sng" dirty="0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Beck’s </a:t>
                      </a:r>
                      <a:r>
                        <a:rPr sz="1600" u="sng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Triadı</a:t>
                      </a:r>
                      <a:endParaRPr sz="1600" u="sng" dirty="0">
                        <a:solidFill>
                          <a:srgbClr val="C82506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Hipotansiyon</a:t>
                      </a:r>
                      <a:endParaRPr sz="16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Juguler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Venöz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dolgunluk</a:t>
                      </a:r>
                      <a:endParaRPr sz="16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Kalp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Seslerinin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derinden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gelmesi</a:t>
                      </a:r>
                      <a:endParaRPr sz="16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45720" marR="45720" horzOverflow="overflow">
                    <a:lnL w="57150">
                      <a:solidFill>
                        <a:srgbClr val="C82506"/>
                      </a:solidFill>
                      <a:round/>
                    </a:lnL>
                    <a:lnR w="57150">
                      <a:solidFill>
                        <a:srgbClr val="C82506"/>
                      </a:solidFill>
                      <a:round/>
                    </a:lnR>
                    <a:lnT w="57150">
                      <a:solidFill>
                        <a:srgbClr val="C82506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600" u="sng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Pulsus</a:t>
                      </a:r>
                      <a:r>
                        <a:rPr sz="1600" u="sng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u="sng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Paradoks</a:t>
                      </a:r>
                      <a:r>
                        <a:rPr sz="1600" u="sng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</a:p>
                    <a:p>
                      <a:pPr lvl="0">
                        <a:defRPr sz="1800" b="0" i="0"/>
                      </a:pPr>
                      <a:endParaRPr sz="16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İnspiyumda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sistolik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arter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basınc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farkı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&gt;10 mmHg </a:t>
                      </a:r>
                    </a:p>
                  </a:txBody>
                  <a:tcPr marL="45720" marR="45720" horzOverflow="overflow">
                    <a:lnL w="57150">
                      <a:solidFill>
                        <a:srgbClr val="C82506"/>
                      </a:solidFill>
                      <a:round/>
                    </a:lnL>
                    <a:lnR w="57150">
                      <a:solidFill>
                        <a:srgbClr val="C82506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600" u="sng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Kussmaul</a:t>
                      </a:r>
                      <a:r>
                        <a:rPr sz="1600" u="sng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u="sng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Belirtisi</a:t>
                      </a:r>
                      <a:endParaRPr sz="1600" u="sng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endParaRPr sz="16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İnspiryumda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juguler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venöz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basıncın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yükselmesi</a:t>
                      </a:r>
                      <a:endParaRPr sz="16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45720" marR="45720" anchor="ctr" horzOverflow="overflow">
                    <a:lnL w="57150">
                      <a:solidFill>
                        <a:srgbClr val="C82506"/>
                      </a:solidFill>
                      <a:round/>
                    </a:lnL>
                    <a:lnR w="57150">
                      <a:solidFill>
                        <a:srgbClr val="C82506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57150">
                      <a:solidFill>
                        <a:srgbClr val="C82506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524"/>
          <p:cNvGraphicFramePr/>
          <p:nvPr/>
        </p:nvGraphicFramePr>
        <p:xfrm>
          <a:off x="2484438" y="4114800"/>
          <a:ext cx="4896544" cy="2743200"/>
        </p:xfrm>
        <a:graphic>
          <a:graphicData uri="http://schemas.openxmlformats.org/drawingml/2006/table">
            <a:tbl>
              <a:tblPr/>
              <a:tblGrid>
                <a:gridCol w="4896544"/>
              </a:tblGrid>
              <a:tr h="1245558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Acil</a:t>
                      </a:r>
                      <a:r>
                        <a:rPr sz="1600" dirty="0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perikardiyo</a:t>
                      </a:r>
                      <a:r>
                        <a:rPr sz="1600" dirty="0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sentez</a:t>
                      </a:r>
                      <a:endParaRPr sz="1600" dirty="0">
                        <a:solidFill>
                          <a:srgbClr val="C82506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Substernal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yaklaşım</a:t>
                      </a:r>
                      <a:endParaRPr sz="16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Parasternal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yaklaşım</a:t>
                      </a:r>
                      <a:endParaRPr sz="16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Kör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yöntem</a:t>
                      </a:r>
                      <a:endParaRPr sz="16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Tanısal</a:t>
                      </a:r>
                      <a:r>
                        <a:rPr sz="1600" dirty="0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</a:t>
                      </a:r>
                      <a:r>
                        <a:rPr sz="1600" dirty="0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hayat</a:t>
                      </a:r>
                      <a:r>
                        <a:rPr sz="1600" dirty="0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kurtarıcı</a:t>
                      </a:r>
                      <a:r>
                        <a:rPr sz="1600" dirty="0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girişimdir</a:t>
                      </a:r>
                      <a:endParaRPr sz="1600" dirty="0">
                        <a:solidFill>
                          <a:srgbClr val="C82506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Kesin</a:t>
                      </a:r>
                      <a:r>
                        <a:rPr sz="1600" dirty="0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tedavi</a:t>
                      </a:r>
                      <a:r>
                        <a:rPr sz="1600" dirty="0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değildir</a:t>
                      </a:r>
                      <a:endParaRPr sz="1600" dirty="0">
                        <a:solidFill>
                          <a:srgbClr val="C82506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137160" marR="137160" marT="137160" marB="137160" horzOverflow="overflow">
                    <a:lnL w="57150">
                      <a:solidFill>
                        <a:srgbClr val="C82506"/>
                      </a:solidFill>
                      <a:round/>
                    </a:lnL>
                    <a:lnR w="57150">
                      <a:solidFill>
                        <a:srgbClr val="C82506"/>
                      </a:solidFill>
                      <a:round/>
                    </a:lnR>
                    <a:lnT w="57150">
                      <a:solidFill>
                        <a:srgbClr val="C82506"/>
                      </a:solidFill>
                      <a:round/>
                    </a:lnT>
                    <a:lnB w="57150">
                      <a:solidFill>
                        <a:srgbClr val="C82506"/>
                      </a:solidFill>
                      <a:round/>
                    </a:lnB>
                    <a:noFill/>
                  </a:tcPr>
                </a:tc>
              </a:tr>
              <a:tr h="986690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600" dirty="0" err="1">
                          <a:solidFill>
                            <a:srgbClr val="C82506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Cerrahi</a:t>
                      </a:r>
                      <a:endParaRPr sz="1600" dirty="0">
                        <a:solidFill>
                          <a:srgbClr val="C82506"/>
                        </a:solidFill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Torakotomi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ile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 smtClean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perikardiyotomi</a:t>
                      </a:r>
                      <a:r>
                        <a:rPr sz="1600" dirty="0" smtClean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endParaRPr sz="16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Subksifoid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Perikardial</a:t>
                      </a:r>
                      <a:r>
                        <a:rPr sz="16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sz="1600" dirty="0" err="1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Pencere</a:t>
                      </a:r>
                      <a:endParaRPr sz="16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137160" marR="137160" marT="137160" marB="137160" horzOverflow="overflow">
                    <a:lnL w="57150">
                      <a:solidFill>
                        <a:srgbClr val="C82506"/>
                      </a:solidFill>
                      <a:round/>
                    </a:lnL>
                    <a:lnR w="57150">
                      <a:solidFill>
                        <a:srgbClr val="C82506"/>
                      </a:solidFill>
                      <a:round/>
                    </a:lnR>
                    <a:lnT w="57150">
                      <a:solidFill>
                        <a:srgbClr val="C82506"/>
                      </a:solidFill>
                      <a:round/>
                    </a:lnT>
                    <a:lnB w="57150">
                      <a:solidFill>
                        <a:srgbClr val="C82506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asted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İçerik Yer Tutucusu"/>
          <p:cNvSpPr>
            <a:spLocks noGrp="1"/>
          </p:cNvSpPr>
          <p:nvPr>
            <p:ph idx="1"/>
          </p:nvPr>
        </p:nvSpPr>
        <p:spPr>
          <a:xfrm>
            <a:off x="250825" y="1149350"/>
            <a:ext cx="8642350" cy="4968875"/>
          </a:xfrm>
        </p:spPr>
        <p:txBody>
          <a:bodyPr/>
          <a:lstStyle/>
          <a:p>
            <a:r>
              <a:rPr lang="tr-TR" smtClean="0"/>
              <a:t>Hipoperfüzyon</a:t>
            </a:r>
          </a:p>
          <a:p>
            <a:pPr lvl="1"/>
            <a:r>
              <a:rPr lang="tr-TR" sz="2200" smtClean="0"/>
              <a:t>Anaerobik metabolizma artışı               Laktat artışı</a:t>
            </a:r>
          </a:p>
          <a:p>
            <a:r>
              <a:rPr lang="tr-TR" smtClean="0"/>
              <a:t>Masif transfüzyon ve sıvı resüsitasyonu ile derinleşir</a:t>
            </a:r>
          </a:p>
          <a:p>
            <a:r>
              <a:rPr lang="tr-TR" smtClean="0"/>
              <a:t>Koagülopati</a:t>
            </a:r>
          </a:p>
          <a:p>
            <a:pPr lvl="1"/>
            <a:r>
              <a:rPr lang="tr-TR" sz="2400" smtClean="0"/>
              <a:t>Pıhtılaşma faktörlerinin aktiviteleri azalır</a:t>
            </a:r>
          </a:p>
          <a:p>
            <a:pPr lvl="1"/>
            <a:r>
              <a:rPr lang="tr-TR" sz="2400" smtClean="0"/>
              <a:t>Trombin oluşumu bozulur</a:t>
            </a:r>
          </a:p>
          <a:p>
            <a:pPr lvl="1"/>
            <a:r>
              <a:rPr lang="tr-TR" sz="2400" smtClean="0"/>
              <a:t>Tromboelastogramda pıhtı oluşum ve polimerizasyon hızında bozukluk</a:t>
            </a:r>
          </a:p>
          <a:p>
            <a:pPr lvl="1"/>
            <a:r>
              <a:rPr lang="tr-TR" sz="2400" smtClean="0"/>
              <a:t>Trombomodülin aracılı doğal antikoagülan sistem aktive olur</a:t>
            </a:r>
          </a:p>
          <a:p>
            <a:pPr lvl="1"/>
            <a:r>
              <a:rPr lang="tr-TR" sz="2400" smtClean="0"/>
              <a:t>Trombosit agregasyonu bozulur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950913" y="6165850"/>
            <a:ext cx="8229600" cy="719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tr-TR" dirty="0">
              <a:latin typeface="+mj-lt"/>
              <a:ea typeface="+mj-ea"/>
              <a:cs typeface="+mj-cs"/>
            </a:endParaRPr>
          </a:p>
        </p:txBody>
      </p:sp>
      <p:sp>
        <p:nvSpPr>
          <p:cNvPr id="5" name="4 Sağ Ok"/>
          <p:cNvSpPr/>
          <p:nvPr/>
        </p:nvSpPr>
        <p:spPr>
          <a:xfrm>
            <a:off x="4505325" y="1778000"/>
            <a:ext cx="7207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5724525" y="585788"/>
            <a:ext cx="2447925" cy="57626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tr-TR" sz="3200" dirty="0" smtClean="0"/>
              <a:t>Asidoz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dirty="0" err="1" smtClean="0"/>
              <a:t>Mortaliteyi</a:t>
            </a:r>
            <a:r>
              <a:rPr lang="tr-TR" dirty="0" smtClean="0"/>
              <a:t> ve kanamayı arttırır</a:t>
            </a:r>
          </a:p>
          <a:p>
            <a:pPr>
              <a:defRPr/>
            </a:pPr>
            <a:r>
              <a:rPr lang="tr-TR" dirty="0" smtClean="0"/>
              <a:t>Masif transfüzyon sırasında hızla gelişir</a:t>
            </a:r>
          </a:p>
          <a:p>
            <a:pPr>
              <a:defRPr/>
            </a:pPr>
            <a:r>
              <a:rPr lang="tr-TR" dirty="0" smtClean="0"/>
              <a:t>Sonuçları</a:t>
            </a:r>
          </a:p>
          <a:p>
            <a:pPr lvl="2">
              <a:defRPr/>
            </a:pPr>
            <a:r>
              <a:rPr lang="tr-TR" dirty="0" err="1" smtClean="0"/>
              <a:t>Oksihemoglobin</a:t>
            </a:r>
            <a:r>
              <a:rPr lang="tr-TR" dirty="0" smtClean="0"/>
              <a:t> </a:t>
            </a:r>
            <a:r>
              <a:rPr lang="tr-TR" dirty="0" err="1" smtClean="0"/>
              <a:t>disosiasyon</a:t>
            </a:r>
            <a:r>
              <a:rPr lang="tr-TR" dirty="0" smtClean="0"/>
              <a:t> eğrisini sola kayar</a:t>
            </a:r>
          </a:p>
          <a:p>
            <a:pPr lvl="2">
              <a:defRPr/>
            </a:pPr>
            <a:r>
              <a:rPr lang="tr-TR" dirty="0" smtClean="0"/>
              <a:t>Kardiyak </a:t>
            </a:r>
            <a:r>
              <a:rPr lang="tr-TR" dirty="0" err="1" smtClean="0"/>
              <a:t>output</a:t>
            </a:r>
            <a:r>
              <a:rPr lang="tr-TR" dirty="0" smtClean="0"/>
              <a:t> azalır</a:t>
            </a:r>
          </a:p>
          <a:p>
            <a:pPr lvl="2">
              <a:defRPr/>
            </a:pPr>
            <a:r>
              <a:rPr lang="tr-TR" dirty="0" smtClean="0"/>
              <a:t>Aritmiler</a:t>
            </a:r>
          </a:p>
          <a:p>
            <a:pPr lvl="2">
              <a:defRPr/>
            </a:pPr>
            <a:r>
              <a:rPr lang="tr-TR" dirty="0" err="1" smtClean="0"/>
              <a:t>Koagülopati</a:t>
            </a:r>
            <a:r>
              <a:rPr lang="tr-TR" dirty="0" smtClean="0"/>
              <a:t> </a:t>
            </a:r>
          </a:p>
          <a:p>
            <a:pPr lvl="2">
              <a:defRPr/>
            </a:pPr>
            <a:r>
              <a:rPr lang="tr-TR" dirty="0" err="1" smtClean="0"/>
              <a:t>Trombosit</a:t>
            </a:r>
            <a:r>
              <a:rPr lang="tr-TR" dirty="0" smtClean="0"/>
              <a:t> </a:t>
            </a:r>
            <a:r>
              <a:rPr lang="tr-TR" dirty="0" err="1" smtClean="0"/>
              <a:t>disfonksiyonu</a:t>
            </a:r>
            <a:endParaRPr lang="tr-TR" dirty="0" smtClean="0"/>
          </a:p>
          <a:p>
            <a:pPr>
              <a:defRPr/>
            </a:pPr>
            <a:r>
              <a:rPr lang="tr-TR" dirty="0" smtClean="0"/>
              <a:t>Tedavisi</a:t>
            </a:r>
          </a:p>
          <a:p>
            <a:pPr lvl="2">
              <a:defRPr/>
            </a:pPr>
            <a:r>
              <a:rPr lang="tr-TR" dirty="0" smtClean="0"/>
              <a:t>Yüksek kapasiteli sıvı ısıtıcıları</a:t>
            </a:r>
          </a:p>
          <a:p>
            <a:pPr lvl="2">
              <a:defRPr/>
            </a:pPr>
            <a:r>
              <a:rPr lang="tr-TR" dirty="0" smtClean="0"/>
              <a:t>Isıtıcı battaniyeler ve örtüler</a:t>
            </a:r>
          </a:p>
          <a:p>
            <a:pPr lvl="2">
              <a:defRPr/>
            </a:pPr>
            <a:r>
              <a:rPr lang="tr-TR" dirty="0" smtClean="0"/>
              <a:t>Isıtılmış travma üniteleri, ameliyathaneler</a:t>
            </a:r>
          </a:p>
          <a:p>
            <a:pPr lvl="2">
              <a:defRPr/>
            </a:pPr>
            <a:r>
              <a:rPr lang="tr-TR" dirty="0" smtClean="0"/>
              <a:t>Isıtılmış, nemlendirilmiş oksijen</a:t>
            </a:r>
          </a:p>
          <a:p>
            <a:pPr lvl="2">
              <a:defRPr/>
            </a:pPr>
            <a:r>
              <a:rPr lang="tr-TR" dirty="0" err="1" smtClean="0"/>
              <a:t>Ekstrakorporeal</a:t>
            </a:r>
            <a:r>
              <a:rPr lang="tr-TR" dirty="0" smtClean="0"/>
              <a:t> veya </a:t>
            </a:r>
            <a:r>
              <a:rPr lang="tr-TR" dirty="0" err="1" smtClean="0"/>
              <a:t>endovasküler</a:t>
            </a:r>
            <a:r>
              <a:rPr lang="tr-TR" dirty="0" smtClean="0"/>
              <a:t> ısıtıcı cihazlar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950913" y="6165850"/>
            <a:ext cx="8229600" cy="7191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tr-TR" dirty="0">
              <a:latin typeface="+mj-lt"/>
              <a:ea typeface="+mj-ea"/>
              <a:cs typeface="+mj-cs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5724525" y="585788"/>
            <a:ext cx="2447925" cy="57626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tr-TR" sz="3200" dirty="0" smtClean="0"/>
              <a:t>Hipotermi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“</a:t>
            </a:r>
            <a:r>
              <a:rPr lang="tr-TR" dirty="0" err="1" smtClean="0"/>
              <a:t>Advanced</a:t>
            </a:r>
            <a:r>
              <a:rPr lang="tr-TR" dirty="0" smtClean="0"/>
              <a:t> </a:t>
            </a:r>
            <a:r>
              <a:rPr lang="tr-TR" dirty="0" err="1" smtClean="0"/>
              <a:t>Trauma</a:t>
            </a:r>
            <a:r>
              <a:rPr lang="tr-TR" dirty="0" smtClean="0"/>
              <a:t> Life </a:t>
            </a:r>
            <a:r>
              <a:rPr lang="tr-TR" dirty="0" err="1" smtClean="0"/>
              <a:t>Support</a:t>
            </a:r>
            <a:r>
              <a:rPr lang="tr-TR" dirty="0" smtClean="0"/>
              <a:t> (ATLS)”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dirty="0" smtClean="0"/>
              <a:t>Temel hedef hastanın yaşamasıdır</a:t>
            </a:r>
          </a:p>
          <a:p>
            <a:pPr>
              <a:defRPr/>
            </a:pPr>
            <a:r>
              <a:rPr lang="tr-TR" sz="3900" b="1" dirty="0" smtClean="0">
                <a:solidFill>
                  <a:srgbClr val="FF0000"/>
                </a:solidFill>
              </a:rPr>
              <a:t>Altın saatler </a:t>
            </a:r>
            <a:endParaRPr lang="tr-TR" dirty="0" smtClean="0"/>
          </a:p>
          <a:p>
            <a:pPr>
              <a:defRPr/>
            </a:pPr>
            <a:r>
              <a:rPr lang="tr-TR" dirty="0" smtClean="0"/>
              <a:t>Başarının anahtarı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tr-TR" dirty="0" smtClean="0"/>
              <a:t>“Hasar kontrol cerrahisi” </a:t>
            </a:r>
          </a:p>
          <a:p>
            <a:pPr lvl="2">
              <a:defRPr/>
            </a:pPr>
            <a:r>
              <a:rPr lang="tr-TR" dirty="0" smtClean="0"/>
              <a:t>Erken dönemde agresif hayat kurtarıcı girişimler</a:t>
            </a:r>
          </a:p>
          <a:p>
            <a:pPr lvl="2">
              <a:defRPr/>
            </a:pPr>
            <a:r>
              <a:rPr lang="tr-TR" dirty="0" smtClean="0"/>
              <a:t>Kanamanın cerrahi olarak hızla kontrol altına alınması</a:t>
            </a:r>
          </a:p>
          <a:p>
            <a:pPr lvl="2">
              <a:defRPr/>
            </a:pPr>
            <a:r>
              <a:rPr lang="tr-TR" dirty="0" smtClean="0"/>
              <a:t>Geç dönemde tamir cerrahileri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tr-TR" dirty="0" smtClean="0"/>
              <a:t>“Hasar kontrol </a:t>
            </a:r>
            <a:r>
              <a:rPr lang="tr-TR" dirty="0" err="1" smtClean="0"/>
              <a:t>resüsitasyonu</a:t>
            </a:r>
            <a:r>
              <a:rPr lang="tr-TR" dirty="0" smtClean="0"/>
              <a:t>”</a:t>
            </a:r>
          </a:p>
          <a:p>
            <a:pPr lvl="2">
              <a:defRPr/>
            </a:pPr>
            <a:r>
              <a:rPr lang="tr-TR" dirty="0" err="1" smtClean="0"/>
              <a:t>Hipotermi</a:t>
            </a:r>
            <a:r>
              <a:rPr lang="tr-TR" dirty="0" smtClean="0"/>
              <a:t> ve </a:t>
            </a:r>
            <a:r>
              <a:rPr lang="tr-TR" dirty="0" err="1" smtClean="0"/>
              <a:t>asidozun</a:t>
            </a:r>
            <a:r>
              <a:rPr lang="tr-TR" dirty="0" smtClean="0"/>
              <a:t> hızla düzeltilmesi</a:t>
            </a:r>
          </a:p>
          <a:p>
            <a:pPr lvl="2">
              <a:defRPr/>
            </a:pPr>
            <a:r>
              <a:rPr lang="tr-TR" dirty="0" err="1" smtClean="0"/>
              <a:t>Koagülopatinin</a:t>
            </a:r>
            <a:r>
              <a:rPr lang="tr-TR" dirty="0" smtClean="0"/>
              <a:t> hızla düzeltilmesi</a:t>
            </a:r>
          </a:p>
          <a:p>
            <a:pPr lvl="2">
              <a:defRPr/>
            </a:pPr>
            <a:r>
              <a:rPr lang="tr-TR" dirty="0" smtClean="0"/>
              <a:t>Erken transfüzyon kararı</a:t>
            </a:r>
          </a:p>
          <a:p>
            <a:pPr lvl="2">
              <a:defRPr/>
            </a:pPr>
            <a:r>
              <a:rPr lang="tr-TR" dirty="0" smtClean="0"/>
              <a:t>Kontrollü hipotansiyon</a:t>
            </a:r>
          </a:p>
          <a:p>
            <a:pPr lvl="2">
              <a:defRPr/>
            </a:pPr>
            <a:r>
              <a:rPr lang="tr-TR" dirty="0" smtClean="0"/>
              <a:t>Sıvı kısıtlaması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>
          <a:xfrm>
            <a:off x="5724525" y="260350"/>
            <a:ext cx="2663825" cy="129698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tr-TR" sz="2800" smtClean="0"/>
              <a:t>Resüsitasyonu sonlandırma kriterleri</a:t>
            </a:r>
          </a:p>
        </p:txBody>
      </p:sp>
      <p:sp>
        <p:nvSpPr>
          <p:cNvPr id="29699" name="2 İçerik Yer Tutucusu"/>
          <p:cNvSpPr>
            <a:spLocks noGrp="1"/>
          </p:cNvSpPr>
          <p:nvPr>
            <p:ph idx="1"/>
          </p:nvPr>
        </p:nvSpPr>
        <p:spPr>
          <a:xfrm>
            <a:off x="501650" y="1557338"/>
            <a:ext cx="8642350" cy="4537075"/>
          </a:xfrm>
        </p:spPr>
        <p:txBody>
          <a:bodyPr/>
          <a:lstStyle/>
          <a:p>
            <a:r>
              <a:rPr lang="tr-TR" sz="2800" b="1" smtClean="0"/>
              <a:t>Stabil hemodinami</a:t>
            </a:r>
          </a:p>
          <a:p>
            <a:pPr lvl="2"/>
            <a:r>
              <a:rPr lang="tr-TR" sz="2000" smtClean="0"/>
              <a:t>İnotrop desteği olmaksızın</a:t>
            </a:r>
          </a:p>
          <a:p>
            <a:r>
              <a:rPr lang="tr-TR" sz="2800" b="1" smtClean="0"/>
              <a:t>Normoksi ve normokarbi</a:t>
            </a:r>
          </a:p>
          <a:p>
            <a:r>
              <a:rPr lang="tr-TR" sz="2800" b="1" smtClean="0"/>
              <a:t>Serum laktat düzeyi ≤ 2.5 mmol/L</a:t>
            </a:r>
          </a:p>
          <a:p>
            <a:r>
              <a:rPr lang="tr-TR" sz="2800" b="1" smtClean="0"/>
              <a:t>Normal koagülasyon</a:t>
            </a:r>
          </a:p>
          <a:p>
            <a:r>
              <a:rPr lang="tr-TR" sz="2800" b="1" smtClean="0"/>
              <a:t>Normotermi</a:t>
            </a:r>
          </a:p>
          <a:p>
            <a:r>
              <a:rPr lang="tr-TR" sz="2800" b="1" smtClean="0"/>
              <a:t>İdrar debisi &gt; 1 mL/kg/st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76375" y="6119813"/>
            <a:ext cx="7400925" cy="73818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tr-TR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107950" y="620713"/>
            <a:ext cx="4378325" cy="576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Hemodinamik Hedefler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5"/>
          <p:cNvGraphicFramePr/>
          <p:nvPr/>
        </p:nvGraphicFramePr>
        <p:xfrm>
          <a:off x="611188" y="4652963"/>
          <a:ext cx="8134179" cy="1240110"/>
        </p:xfrm>
        <a:graphic>
          <a:graphicData uri="http://schemas.openxmlformats.org/drawingml/2006/table">
            <a:tbl>
              <a:tblPr/>
              <a:tblGrid>
                <a:gridCol w="2071688"/>
                <a:gridCol w="2071688"/>
                <a:gridCol w="2071688"/>
                <a:gridCol w="1919115"/>
              </a:tblGrid>
              <a:tr h="1240110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ÖLÜM/ KURTARILMAYACAK DURUMDA OLANLAR 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C82506"/>
                      </a:solidFill>
                    </a:lnL>
                    <a:lnR w="12700">
                      <a:solidFill>
                        <a:srgbClr val="C82506"/>
                      </a:solidFill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5400">
                      <a:solidFill>
                        <a:srgbClr val="C8250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4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AYAKTAN TEDAVİ GEREKENLER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C82506"/>
                      </a:solidFill>
                    </a:lnL>
                    <a:lnR w="12700">
                      <a:solidFill>
                        <a:srgbClr val="C82506"/>
                      </a:solidFill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5400">
                      <a:solidFill>
                        <a:srgbClr val="C8250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4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HASTANEDE YATARAK TEDAVİSİ  GEREKENLER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C82506"/>
                      </a:solidFill>
                    </a:lnL>
                    <a:lnR w="12700">
                      <a:solidFill>
                        <a:srgbClr val="C82506"/>
                      </a:solidFill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5400">
                      <a:solidFill>
                        <a:srgbClr val="C8250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İLERİ YAŞAM</a:t>
                      </a:r>
                    </a:p>
                    <a:p>
                      <a:pPr lvl="0">
                        <a:lnSpc>
                          <a:spcPct val="150000"/>
                        </a:lnSpc>
                        <a:defRPr sz="1800" b="0" i="0"/>
                      </a:pPr>
                      <a:r>
                        <a:rPr sz="14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DESTEĞİ GEREKEN HASTALAR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C82506"/>
                      </a:solidFill>
                    </a:lnL>
                    <a:lnR w="12700">
                      <a:solidFill>
                        <a:srgbClr val="C82506"/>
                      </a:solidFill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5400">
                      <a:solidFill>
                        <a:srgbClr val="C8250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158" name="Shape 56"/>
          <p:cNvSpPr>
            <a:spLocks noChangeArrowheads="1"/>
          </p:cNvSpPr>
          <p:nvPr/>
        </p:nvSpPr>
        <p:spPr bwMode="auto">
          <a:xfrm>
            <a:off x="828675" y="382588"/>
            <a:ext cx="7486650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ctr"/>
            <a:r>
              <a:rPr lang="tr-TR" sz="2500">
                <a:latin typeface="Arial Bold"/>
                <a:ea typeface="Arial Bold"/>
                <a:cs typeface="Arial Bold"/>
                <a:sym typeface="Arial Bold"/>
              </a:rPr>
              <a:t>TRAVMA</a:t>
            </a:r>
          </a:p>
        </p:txBody>
      </p:sp>
      <p:pic>
        <p:nvPicPr>
          <p:cNvPr id="6159" name="Resim5.jpeg" descr="C:\Users\Baskent\Pictures\Resim5.jpg"/>
          <p:cNvPicPr>
            <a:picLocks noChangeAspect="1" noChangeArrowheads="1"/>
          </p:cNvPicPr>
          <p:nvPr/>
        </p:nvPicPr>
        <p:blipFill>
          <a:blip r:embed="rId3" cstate="print"/>
          <a:srcRect t="25510" b="28230"/>
          <a:stretch>
            <a:fillRect/>
          </a:stretch>
        </p:blipFill>
        <p:spPr bwMode="auto">
          <a:xfrm>
            <a:off x="252413" y="1620838"/>
            <a:ext cx="8659812" cy="28670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9"/>
          <p:cNvGraphicFramePr/>
          <p:nvPr/>
        </p:nvGraphicFramePr>
        <p:xfrm>
          <a:off x="201613" y="4433888"/>
          <a:ext cx="8605986" cy="1113979"/>
        </p:xfrm>
        <a:graphic>
          <a:graphicData uri="http://schemas.openxmlformats.org/drawingml/2006/table">
            <a:tbl>
              <a:tblPr/>
              <a:tblGrid>
                <a:gridCol w="2152055"/>
                <a:gridCol w="2150938"/>
                <a:gridCol w="2152055"/>
                <a:gridCol w="2150938"/>
              </a:tblGrid>
              <a:tr h="1113979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TRAVMA YERİ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C82506"/>
                      </a:solidFill>
                    </a:lnL>
                    <a:lnR w="12700">
                      <a:solidFill>
                        <a:srgbClr val="C82506"/>
                      </a:solidFill>
                    </a:lnR>
                    <a:lnT w="12700">
                      <a:solidFill>
                        <a:srgbClr val="C82506"/>
                      </a:solidFill>
                    </a:lnT>
                    <a:lnB w="25400">
                      <a:solidFill>
                        <a:srgbClr val="C8250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dirty="0" smtClean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TRANSFER   </a:t>
                      </a:r>
                      <a:endParaRPr sz="2000" dirty="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C82506"/>
                      </a:solidFill>
                    </a:lnL>
                    <a:lnR w="12700">
                      <a:solidFill>
                        <a:srgbClr val="C82506"/>
                      </a:solidFill>
                    </a:lnR>
                    <a:lnT w="12700">
                      <a:solidFill>
                        <a:srgbClr val="C82506"/>
                      </a:solidFill>
                    </a:lnT>
                    <a:lnB w="25400">
                      <a:solidFill>
                        <a:srgbClr val="C8250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ACİL SERVİS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C82506"/>
                      </a:solidFill>
                    </a:lnL>
                    <a:lnR w="12700">
                      <a:solidFill>
                        <a:srgbClr val="C82506"/>
                      </a:solidFill>
                    </a:lnR>
                    <a:lnT w="12700">
                      <a:solidFill>
                        <a:srgbClr val="C82506"/>
                      </a:solidFill>
                    </a:lnT>
                    <a:lnB w="25400">
                      <a:solidFill>
                        <a:srgbClr val="C8250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AMELİYATHANE</a:t>
                      </a:r>
                    </a:p>
                  </a:txBody>
                  <a:tcPr marL="32147" marR="32147" marT="32147" marB="32147" anchor="ctr" horzOverflow="overflow">
                    <a:lnL w="12700">
                      <a:solidFill>
                        <a:srgbClr val="C82506"/>
                      </a:solidFill>
                    </a:lnL>
                    <a:lnR w="12700">
                      <a:solidFill>
                        <a:srgbClr val="C82506"/>
                      </a:solidFill>
                    </a:lnR>
                    <a:lnT w="12700">
                      <a:solidFill>
                        <a:srgbClr val="C82506"/>
                      </a:solidFill>
                    </a:lnT>
                    <a:lnB w="25400">
                      <a:solidFill>
                        <a:srgbClr val="C8250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182" name="Shape 60"/>
          <p:cNvSpPr>
            <a:spLocks noChangeArrowheads="1"/>
          </p:cNvSpPr>
          <p:nvPr/>
        </p:nvSpPr>
        <p:spPr bwMode="auto">
          <a:xfrm>
            <a:off x="528638" y="576263"/>
            <a:ext cx="808672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ctr"/>
            <a:r>
              <a:rPr lang="tr-TR" sz="2500">
                <a:latin typeface="Arial Bold"/>
                <a:ea typeface="Arial Bold"/>
                <a:cs typeface="Arial Bold"/>
                <a:sym typeface="Arial Bold"/>
              </a:rPr>
              <a:t>TRAVMA</a:t>
            </a:r>
          </a:p>
        </p:txBody>
      </p:sp>
      <p:pic>
        <p:nvPicPr>
          <p:cNvPr id="7183" name="Resim4.jpeg" descr="C:\Users\Baskent\Pictures\Resim4.jpg"/>
          <p:cNvPicPr>
            <a:picLocks noChangeAspect="1" noChangeArrowheads="1"/>
          </p:cNvPicPr>
          <p:nvPr/>
        </p:nvPicPr>
        <p:blipFill>
          <a:blip r:embed="rId2" cstate="print"/>
          <a:srcRect t="24046" b="26044"/>
          <a:stretch>
            <a:fillRect/>
          </a:stretch>
        </p:blipFill>
        <p:spPr bwMode="auto">
          <a:xfrm>
            <a:off x="254000" y="1619250"/>
            <a:ext cx="8478838" cy="278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184" name="Shape 62"/>
          <p:cNvSpPr>
            <a:spLocks noChangeArrowheads="1"/>
          </p:cNvSpPr>
          <p:nvPr/>
        </p:nvSpPr>
        <p:spPr bwMode="auto">
          <a:xfrm>
            <a:off x="252413" y="5738813"/>
            <a:ext cx="8539162" cy="450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2145" tIns="32146" rIns="32145" bIns="32146">
            <a:spAutoFit/>
          </a:bodyPr>
          <a:lstStyle/>
          <a:p>
            <a:pPr algn="ctr"/>
            <a:r>
              <a:rPr lang="tr-TR" sz="25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İLERİ TRAVMA YAŞAM DESTEĞİ UYGULAMASI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tr-TR" altLang="tr-TR" sz="3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280400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smtClean="0"/>
              <a:t>                  </a:t>
            </a:r>
            <a:r>
              <a:rPr lang="tr-TR" altLang="tr-TR" sz="3200" b="1" smtClean="0"/>
              <a:t>Uzamış transport zamanı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3200" b="1" smtClean="0"/>
              <a:t>                 Yetersiz p</a:t>
            </a:r>
            <a:r>
              <a:rPr lang="en-US" altLang="tr-TR" sz="3200" b="1" smtClean="0"/>
              <a:t>r</a:t>
            </a:r>
            <a:r>
              <a:rPr lang="tr-TR" altLang="tr-TR" sz="3200" b="1" smtClean="0"/>
              <a:t>ehospital bakım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63600" y="1341438"/>
            <a:ext cx="8280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altLang="tr-TR" sz="3000">
              <a:latin typeface="Times New Roman" pitchFamily="18" charset="0"/>
            </a:endParaRPr>
          </a:p>
        </p:txBody>
      </p:sp>
      <p:pic>
        <p:nvPicPr>
          <p:cNvPr id="8197" name="Picture 5" descr="aşağ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7188" y="2908300"/>
            <a:ext cx="765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63713" y="4292600"/>
            <a:ext cx="5903912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altLang="tr-TR" sz="4400" b="1">
                <a:solidFill>
                  <a:srgbClr val="800000"/>
                </a:solidFill>
              </a:rPr>
              <a:t>Morbidite ve mortalite</a:t>
            </a:r>
          </a:p>
        </p:txBody>
      </p:sp>
      <p:sp>
        <p:nvSpPr>
          <p:cNvPr id="8199" name="6 Yukarı Ok"/>
          <p:cNvSpPr>
            <a:spLocks noChangeArrowheads="1"/>
          </p:cNvSpPr>
          <p:nvPr/>
        </p:nvSpPr>
        <p:spPr bwMode="auto">
          <a:xfrm>
            <a:off x="7451725" y="4221163"/>
            <a:ext cx="485775" cy="977900"/>
          </a:xfrm>
          <a:prstGeom prst="upArrow">
            <a:avLst>
              <a:gd name="adj1" fmla="val 50000"/>
              <a:gd name="adj2" fmla="val 49861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681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Advanced</a:t>
            </a:r>
            <a:r>
              <a:rPr lang="tr-TR" sz="3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Trauma</a:t>
            </a:r>
            <a:r>
              <a:rPr lang="tr-TR" sz="3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Life </a:t>
            </a:r>
            <a:r>
              <a:rPr lang="tr-TR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Support</a:t>
            </a:r>
            <a:r>
              <a:rPr lang="tr-TR" sz="3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(ATLS)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ABCDE yaklaşımı </a:t>
            </a:r>
          </a:p>
          <a:p>
            <a:pPr marL="914400" lvl="2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A- Havayolu ve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servikal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omurilik stabilizasyonu</a:t>
            </a:r>
          </a:p>
          <a:p>
            <a:pPr marL="914400" lvl="2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B- Solunum ve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ventilasyon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14400" lvl="2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C- Dolaşım ve kanama kontrolü</a:t>
            </a:r>
          </a:p>
          <a:p>
            <a:pPr marL="914400" lvl="2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D- Nörolojik durum</a:t>
            </a:r>
          </a:p>
          <a:p>
            <a:pPr marL="914400" lvl="2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 Tam fizik değerlendirme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Tedavi </a:t>
            </a:r>
          </a:p>
          <a:p>
            <a:pPr lvl="2"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Hasarın ağırlık derecesi</a:t>
            </a:r>
          </a:p>
          <a:p>
            <a:pPr lvl="2"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Hasarın şekli</a:t>
            </a:r>
          </a:p>
          <a:p>
            <a:pPr lvl="2"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Vital bulgular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39750" y="692150"/>
            <a:ext cx="3059113" cy="576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İlk İnceleme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11638" y="617538"/>
            <a:ext cx="3960812" cy="57626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3200" dirty="0" smtClean="0"/>
              <a:t>Havayolu yönetimi</a:t>
            </a:r>
            <a:endParaRPr lang="tr-TR" sz="3200" dirty="0"/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Havayolu bütünlüğü  </a:t>
            </a:r>
          </a:p>
          <a:p>
            <a:r>
              <a:rPr lang="tr-TR" smtClean="0"/>
              <a:t>Servikal omurilik hasarı  </a:t>
            </a:r>
          </a:p>
          <a:p>
            <a:pPr lvl="2"/>
            <a:r>
              <a:rPr lang="tr-TR" smtClean="0"/>
              <a:t>Klinik ve radyolojik açıdan servikal omuriliğin sağlam olduğu ortaya koyulmalıdır</a:t>
            </a:r>
          </a:p>
          <a:p>
            <a:pPr lvl="2"/>
            <a:r>
              <a:rPr lang="tr-TR" smtClean="0"/>
              <a:t> Servikal yakalık</a:t>
            </a:r>
          </a:p>
          <a:p>
            <a:r>
              <a:rPr lang="tr-TR" smtClean="0"/>
              <a:t>İlave oksijen, Oral/nazal airway, Çene öne/ileri</a:t>
            </a:r>
          </a:p>
          <a:p>
            <a:r>
              <a:rPr lang="tr-TR" smtClean="0"/>
              <a:t>ETE gereken olgularda</a:t>
            </a:r>
          </a:p>
          <a:p>
            <a:pPr lvl="2"/>
            <a:r>
              <a:rPr lang="tr-TR" smtClean="0"/>
              <a:t>Manuel in-line stabilizasyon</a:t>
            </a:r>
            <a:endParaRPr lang="tr-TR" smtClean="0">
              <a:solidFill>
                <a:srgbClr val="FF0000"/>
              </a:solidFill>
            </a:endParaRPr>
          </a:p>
          <a:p>
            <a:pPr lvl="2"/>
            <a:r>
              <a:rPr lang="tr-TR" smtClean="0"/>
              <a:t>Hızlı seri anestezi indüksiyonu</a:t>
            </a:r>
          </a:p>
          <a:p>
            <a:pPr>
              <a:buFont typeface="Wingdings" pitchFamily="2" charset="2"/>
              <a:buNone/>
            </a:pPr>
            <a:endParaRPr lang="tr-TR" smtClean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44463" y="604838"/>
            <a:ext cx="3059112" cy="576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İlk İnceleme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45" name="AutoShape 4" descr="data:image/jpeg;base64,/9j/4AAQSkZJRgABAQAAAQABAAD/2wCEAAkGBhISERUUEhQWFBQVFhQUFBcUFxYVFRkUFBQVFRUVFRcZGygeGBolHBQUHy8gJScqLCwsFR4xNTAqNSYrLCkBCQoKDgwOGg8PGiolHCQpLCwsLC8pKSksKSktLCkpKSwpKSwsLCktKSwpLykpKSwpLCwsLCwvKSksKSwsLCwsLP/AABEIAHgAkAMBIgACEQEDEQH/xAAcAAABBQEBAQAAAAAAAAAAAAAAAgMEBQYBBwj/xAA9EAABAwIEAgcFBQYHAAAAAAABAAIDBBEFEiExQVEGIjJhcYGRcqGxwdEHE0JSYhYjQ7Lh8RQVU3OCkvD/xAAZAQADAQEBAAAAAAAAAAAAAAAAAwQCAQX/xAAjEQACAgICAgIDAQAAAAAAAAAAAQIRAyESMQRBE1EiMmEU/9oADAMBAAIRAxEAPwD3FC4uoAEIQgAQhCABJzqNX1eQd5IAHMn5cSqevxJwsGlxaNHOaNzuSlTyU6R1I0IeurLOxKTtWIYDoSRr5KRNiRPE2I24aFY+eu0bjj5OkOz4i8ykNNmg2HlxSK3FHtFgdVEfLrcaFMNBe5SyyS9Psvjjiu0THVEwAfnOoIDQHHUcSR4+5WmB1b5IyZD1sxuCLEDhofVS4wI2AEgAD+5VU3FQZjksS4Na0c9SS48gFfGox2edN29F4hMRVHB1ge43CcdM0bkDzC0pJmaFoUOXFYxxzHk3X+iKSsMh7OUd+6zzjdG+EquiWuri6tmAQhVmP1b442uZ+cB3hY6d1zZAFg6UDx5DdRqmvDe0cvcNXfQKCKxz2gghjSL2Gru/+6Q2heQS1uvNx1P0XGztCZ8UO7G5f1O1coM97sznta24hp42VpJgRIac3XGpv2SfDiFIiwVnaf1375jpwtoEpqT6O2iknDpL5W6NFmgagD6Dc95UOPMAL62WwipGsYWtFhYqvbRmSFmTKDbUu3tfw1S5YG497GY8ijK2UBmvorPC2NYczyBbX6KwjwRvG299AL+qlw4dG03DRfmdSjH4/F3JjcnkclUUUuJVziQS0fduvYPBB03PeCu0leR2Gs13y2HvVzX0YkYQQL26pIvY81l4yQS0tYLaHRzTouZU0/4TolYnWuabbLkdTnj63j5gpisgdJlawBzuTTfTmSdlLh6Oyhti5o07zqbX4JSi2tI3FpSVnY5WgK0wx9wSqr9m5fzN9T9Fa4XROjbZ1vJMxKfLaHZZQcdMnEpo1A704/ZQ3bq5KyCTokidvNcnibI0tdqCLH/3BR0iQG2hse5d4mebHqPDmRtAFzbi7UqWq2mrHcTfxUo1rR2tPeuOLRpTTJCRLJYE8kRzA7Jqt7BHHgsPSGR2xiatcG6Aa8eHpdU7J5gwM2LC4aDQjdpB5ahO09bbqu5qS+aylc3JdligovoVBjrW2bL1XE2BsbE/VTYcSieLh4tfLrp1r2trxVPJWNdoR58dNVWVoYWSMIDhJq4Ha9rAjkRYaoWajjwJ/wANquFYb7L+kUkrJaeZxdJAW5S49YxuuLG+pyuaRfvC3SqTtWSyjxdMQ2IDYAX3sAEtCF0yC4uoQAiQ6KISpU2yhgrcRUzq4V26TxWhZDmOV9+BUqQAjxTFa248Emmm0tyWhd06F00hsW8Rso/+MPHZKMuV9+e6ZqyNQPH1UvlKqkXeFJO4sq62ru+481ZwOJha4da5cD3W2Cq6hjGjmSs/hPSyRmIR0zG54pXZHjjfW8g5ZbeigjbZ6WRfhr0Tcb6SwxOc17sj2i+U9q/K3P6rK/ttM8nKxtvw3vfuJK1nTnoSal+eMtErRbraNe0bAu4OHDuXm9XBLA4xzM+7c3dpFj48iO9dUUEMikhVB0ikoqmKoYbkOP3g/wBSMm8jT46kd4C+jaedr2tc03a4BzTzDhcH0K+V8RlLjpysF9H4TikEFPFEZWkxxxxki5uWMDTw7lXi6ok8lxTTZeoVQ7pTTj8R/wCrvonaXpDTyGzXi/AOu2/hdOJOcX7LJCEINjU+xUIHRTptiq9xsEyInJ2KDlyMpuV9gnIzotC72Nz7EdygwP1KlTu1VfmsVtCZvYqUqJ/m72SZcuYaG2UPuCN+alSjRIfUkNFnEG9jYkX9EjyFcNDfGko5NoflrwRd9OLfqZl+ITOHzUrJC9kDI5HCxe1ouQeFwmxc9rN53PzRDZpOV3ll/qvN5M9BssZ582vNZzpX0bZWxhpdlkZcxvIuNfwP4lp9x1Vu6dIz3WbBOujxObo7PFUCOdhaW2cSeyWg6FjtnA9y0zcVk5r0ioc2WP7t7WuBu0AjnuQdx5LNVfQbKbscXDkdHD5FV4skemT+VjyZKkloq6LEHP0KntjJSqbDRGdte9SsqoPMJWG43PDYB2Zv5X6jyO4WswrHmTaWLX8jqPIrE2V10YbeVA/FklySNZJsqueTVWc50VFNJ1kyCH5nR2pl1ASzUWChyzapvUptEvIemqLploN0sRgbqHX4xFF2ngHlfX03XHJI5V9kmrqQ1pPIE+gusFimMvqHgNu1gN2jY35m3FLxnpG6W7WdVh3vu4fIdyawt0TRme4XSmzjZMo3VI2lePO/xVrHWT2s5wPeRqfFVrsdiG1z5Jh/SQcGepSnBP0dWSa6ZeOnkP4reyAEmB72OvnLtLWcbi3yWdf0ifwACSzEKiTRmZ3sNJ+AR8ceqD5J3dm2p6sZgRy/uraGqDlgIMDxB5uIpfF3U/mIWqw7CqxrLzMAI4tcC4+LRx8FJPDKG47R7PjeSprjNU/v0Wc9E1+4B+PqqmtwN1v3b8p/UMw92o96nQ1nNTY5gViGT6ZRk8eEv2VmHlwmuLsoyG/EFoHnm1C1PRDAKmF5fO5pBGgDs3wFlYmnB2UvCoi0nkqYZZN0yN+JCH5Rsm1I6pWclYbrTvbcLPVnRF8jrmqla38rAG+9UxlRNlxuXRFeWtFyfXZVNZ0rgZoHZjyZr79lfM6AUv8AEMsv+5I4+4WU2n6I0bOzTx/8hm/muuubYpYJHm1Z0ukfpE23f2neg0HvUCPA6uU3EMzydblrhfzdZe1w0rGaMa1o/SAPgnVmzX+f7Z5BT/Z/XO/hhntvaPhdWlN9ls57csbfZDnH5L0tC5ZtYIGJg+y2EduWR3shrfqrKn+z2ibvGXe29x9wIWkQizaxQXorabo7Sx9iCMd+RpPqVYNYBoBYdyUhcNpJdAgoQg6VmIYK2S7m9V/uPj9VRSNfE6zhY/HwPFbBNTU7XizgCO9T5MCltaZRjzuOntGcgqrq8oG6apceHRt2aE+G2XceNx22GTKpaSM5gPTAVFZUU+WzY7/cus794I3mKc3IynLJYdUnRwvqtKhCeTghCEACEIQAIQhAAhCEACEIQAIQhAAhCEACEIQB/9k="/>
          <p:cNvSpPr>
            <a:spLocks noChangeAspect="1" noChangeArrowheads="1"/>
          </p:cNvSpPr>
          <p:nvPr/>
        </p:nvSpPr>
        <p:spPr bwMode="auto">
          <a:xfrm>
            <a:off x="63500" y="-561975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7" name="Picture 5" descr="Basic Airway Technique"/>
          <p:cNvPicPr>
            <a:picLocks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946775" y="4365625"/>
            <a:ext cx="3017838" cy="228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Havayolu açıklığı = Yeterli ventilasyon ??</a:t>
            </a:r>
          </a:p>
          <a:p>
            <a:r>
              <a:rPr lang="tr-TR" smtClean="0"/>
              <a:t>Fizik muayene</a:t>
            </a:r>
          </a:p>
          <a:p>
            <a:pPr marL="914400" lvl="2" indent="0">
              <a:buFont typeface="Wingdings" pitchFamily="2" charset="2"/>
              <a:buNone/>
            </a:pPr>
            <a:r>
              <a:rPr lang="tr-TR" smtClean="0"/>
              <a:t>İnspeksiyon / Palpasyon / Oskültasyon</a:t>
            </a:r>
          </a:p>
          <a:p>
            <a:pPr lvl="1"/>
            <a:r>
              <a:rPr lang="tr-TR" smtClean="0"/>
              <a:t>Maksillofasial yaralanma</a:t>
            </a:r>
          </a:p>
          <a:p>
            <a:pPr lvl="1"/>
            <a:r>
              <a:rPr lang="tr-TR" smtClean="0"/>
              <a:t>Trakea deviasyonu</a:t>
            </a:r>
          </a:p>
          <a:p>
            <a:pPr lvl="1"/>
            <a:r>
              <a:rPr lang="tr-TR" smtClean="0"/>
              <a:t>Krepitasyon</a:t>
            </a:r>
          </a:p>
          <a:p>
            <a:pPr lvl="1"/>
            <a:r>
              <a:rPr lang="tr-TR" smtClean="0"/>
              <a:t>Yelken göğüs</a:t>
            </a:r>
          </a:p>
          <a:p>
            <a:pPr lvl="1"/>
            <a:r>
              <a:rPr lang="tr-TR" smtClean="0"/>
              <a:t>Pnömotoraks</a:t>
            </a:r>
          </a:p>
          <a:p>
            <a:pPr lvl="1"/>
            <a:r>
              <a:rPr lang="tr-TR" smtClean="0"/>
              <a:t>Hemotoraks</a:t>
            </a:r>
          </a:p>
          <a:p>
            <a:r>
              <a:rPr lang="tr-TR" smtClean="0"/>
              <a:t>Radyolojik değerlendirme</a:t>
            </a:r>
          </a:p>
          <a:p>
            <a:pPr lvl="1"/>
            <a:endParaRPr lang="tr-TR" smtClean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44463" y="604838"/>
            <a:ext cx="3059112" cy="576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İlk İnceleme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5580063" y="585788"/>
            <a:ext cx="2592387" cy="57626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tr-TR" sz="3200" dirty="0" smtClean="0"/>
              <a:t>Solunum 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TUP.jpeg" descr="C:\Users\Baskent\Desktop\TUP.jpg"/>
          <p:cNvPicPr>
            <a:picLocks noChangeAspect="1" noChangeArrowheads="1"/>
          </p:cNvPicPr>
          <p:nvPr/>
        </p:nvPicPr>
        <p:blipFill>
          <a:blip r:embed="rId2" cstate="print"/>
          <a:srcRect l="2197" t="11182" r="2747" b="3125"/>
          <a:stretch>
            <a:fillRect/>
          </a:stretch>
        </p:blipFill>
        <p:spPr bwMode="auto">
          <a:xfrm>
            <a:off x="468313" y="908050"/>
            <a:ext cx="8353425" cy="5567363"/>
          </a:xfrm>
          <a:prstGeom prst="rect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pic>
      <p:sp>
        <p:nvSpPr>
          <p:cNvPr id="12291" name="Shape 146"/>
          <p:cNvSpPr>
            <a:spLocks noChangeArrowheads="1"/>
          </p:cNvSpPr>
          <p:nvPr/>
        </p:nvSpPr>
        <p:spPr bwMode="auto">
          <a:xfrm>
            <a:off x="0" y="582613"/>
            <a:ext cx="9144000" cy="307975"/>
          </a:xfrm>
          <a:prstGeom prst="rect">
            <a:avLst/>
          </a:prstGeom>
          <a:solidFill>
            <a:srgbClr val="C82506"/>
          </a:solidFill>
          <a:ln w="9525">
            <a:solidFill>
              <a:srgbClr val="C82506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tr-TR" sz="20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lang="tr-TR" sz="2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A: HAVAYOLU AÇIKLIĞI SAĞLANMASI</a:t>
            </a:r>
          </a:p>
        </p:txBody>
      </p:sp>
      <p:sp>
        <p:nvSpPr>
          <p:cNvPr id="12292" name="Shape 147"/>
          <p:cNvSpPr>
            <a:spLocks noChangeArrowheads="1"/>
          </p:cNvSpPr>
          <p:nvPr/>
        </p:nvSpPr>
        <p:spPr bwMode="auto">
          <a:xfrm>
            <a:off x="0" y="201613"/>
            <a:ext cx="9137650" cy="307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tr-TR" sz="2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İLERİ YAŞAM DESTEĞİ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enar Çizgili">
  <a:themeElements>
    <a:clrScheme name="Kenar Çizgil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enar Çizgili">
      <a:majorFont>
        <a:latin typeface="Garamond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Kenar Çizgil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nar Çizgil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nar Çizgil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1781</TotalTime>
  <Words>940</Words>
  <Application>Microsoft Macintosh PowerPoint</Application>
  <PresentationFormat>On-screen Show (4:3)</PresentationFormat>
  <Paragraphs>272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Kenar Çizgili</vt:lpstr>
      <vt:lpstr>TRAVMALI  HASTANIN DEĞERLENDİRİLMESİ</vt:lpstr>
      <vt:lpstr>Mortalite</vt:lpstr>
      <vt:lpstr>PowerPoint Presentation</vt:lpstr>
      <vt:lpstr>PowerPoint Presentation</vt:lpstr>
      <vt:lpstr>PowerPoint Presentation</vt:lpstr>
      <vt:lpstr>PowerPoint Presentation</vt:lpstr>
      <vt:lpstr>Havayolu yönetimi</vt:lpstr>
      <vt:lpstr>PowerPoint Presentation</vt:lpstr>
      <vt:lpstr>PowerPoint Presentation</vt:lpstr>
      <vt:lpstr>Endotrakeal entübasyon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TANSİYON PNÖMOTORAKS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“Advanced Trauma Life Support (ATLS)”</vt:lpstr>
      <vt:lpstr>Resüsitasyonu sonlandırma kriterleri</vt:lpstr>
    </vt:vector>
  </TitlesOfParts>
  <Company>def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PREOPERATİF ANESTEZİK DEĞERLENDİRME</dc:title>
  <dc:creator>abc</dc:creator>
  <cp:lastModifiedBy>Menekse Özçelik</cp:lastModifiedBy>
  <cp:revision>168</cp:revision>
  <dcterms:created xsi:type="dcterms:W3CDTF">2006-04-30T05:26:58Z</dcterms:created>
  <dcterms:modified xsi:type="dcterms:W3CDTF">2018-05-13T22:50:08Z</dcterms:modified>
</cp:coreProperties>
</file>