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4" r:id="rId4"/>
    <p:sldId id="259" r:id="rId5"/>
    <p:sldId id="275" r:id="rId6"/>
    <p:sldId id="276" r:id="rId7"/>
    <p:sldId id="277" r:id="rId8"/>
    <p:sldId id="260" r:id="rId9"/>
    <p:sldId id="281" r:id="rId10"/>
    <p:sldId id="261" r:id="rId11"/>
    <p:sldId id="278" r:id="rId12"/>
    <p:sldId id="262" r:id="rId13"/>
    <p:sldId id="263" r:id="rId14"/>
    <p:sldId id="28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37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53676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469999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87902A6-693C-4BA2-86FB-C51DD1955805}"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066235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246702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479630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743541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915674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19626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335715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255002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4250366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294294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018340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626379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78361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26241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8C6458D-9B15-45C9-AF83-06587612AF20}" type="datetimeFigureOut">
              <a:rPr lang="tr-TR" smtClean="0"/>
              <a:pPr/>
              <a:t>30.09.2019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388588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19672" y="3501008"/>
            <a:ext cx="6851187" cy="1924446"/>
          </a:xfrm>
        </p:spPr>
        <p:txBody>
          <a:bodyPr>
            <a:normAutofit fontScale="90000"/>
          </a:bodyPr>
          <a:lstStyle/>
          <a:p>
            <a:r>
              <a:rPr lang="tr-TR" b="1" dirty="0" smtClean="0">
                <a:latin typeface="Calibri" panose="020F0502020204030204" pitchFamily="34" charset="0"/>
              </a:rPr>
              <a:t>MADDE KULLANIMINDA RİSK FAKTÖRLERİ</a:t>
            </a:r>
            <a:endParaRPr lang="tr-TR" b="1" dirty="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35696" y="260648"/>
            <a:ext cx="6589199" cy="1280890"/>
          </a:xfrm>
        </p:spPr>
        <p:txBody>
          <a:bodyPr>
            <a:normAutofit/>
          </a:bodyPr>
          <a:lstStyle/>
          <a:p>
            <a:pPr algn="ctr"/>
            <a:r>
              <a:rPr lang="tr-TR" b="1" dirty="0" smtClean="0">
                <a:solidFill>
                  <a:srgbClr val="FF0000"/>
                </a:solidFill>
                <a:latin typeface="Calibri" panose="020F0502020204030204" pitchFamily="34" charset="0"/>
              </a:rPr>
              <a:t>2. Analitik düşünceye dayalı akılcı eğitimden yoksunluk</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475656" y="1541538"/>
            <a:ext cx="7344815" cy="5199830"/>
          </a:xfrm>
        </p:spPr>
        <p:txBody>
          <a:bodyPr>
            <a:normAutofit/>
          </a:bodyPr>
          <a:lstStyle/>
          <a:p>
            <a:pPr marL="0" indent="0">
              <a:lnSpc>
                <a:spcPct val="150000"/>
              </a:lnSpc>
              <a:buNone/>
            </a:pPr>
            <a:r>
              <a:rPr lang="tr-TR" sz="2000" dirty="0" smtClean="0">
                <a:latin typeface="Calibri" panose="020F0502020204030204" pitchFamily="34" charset="0"/>
              </a:rPr>
              <a:t>Analitik düşünce, olayların neden-sonuç çerçevesi içinde aklın süzgecinden geçirilerek tarafsız bir şekilde analiz edilmesi ve en doğru sonuca ulaşılabilmesidir. Analitik düşünce çerçevesinde bilimsel yaklaşımlar ile insanların yaşam kalitesi giderek artmıştır. Analitik düşüncenin önündeki en önemli engellerden biri ezberci eğitim yaklaşımıdır. Ezberci bir sistemde yetişen bireyler olayları neden-sonuç ilişkisi değerlendirerek sağlıklı bir sonuca ulaşamazlar. Madde kötüye kullanma ve deneme merakının ortaya çıkması ve sonuca ulaşmasındaki en önemli faktörlerden biri de bu tuzağa düşen bireylerin eğitimsizlik veya yanlış eğitim nedeni ile analitik düşünememeleridir.</a:t>
            </a:r>
            <a:endParaRPr lang="tr-TR" sz="20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2415" y="188640"/>
            <a:ext cx="6589199" cy="1280890"/>
          </a:xfrm>
        </p:spPr>
        <p:txBody>
          <a:bodyPr>
            <a:normAutofit/>
          </a:bodyPr>
          <a:lstStyle/>
          <a:p>
            <a:pPr algn="ctr"/>
            <a:r>
              <a:rPr lang="tr-TR" b="1" dirty="0" smtClean="0">
                <a:solidFill>
                  <a:srgbClr val="FF0000"/>
                </a:solidFill>
                <a:latin typeface="Calibri" panose="020F0502020204030204" pitchFamily="34" charset="0"/>
              </a:rPr>
              <a:t>3. Bilim, etik ve hukuk zeminden yoksun bir toplum yaşantısı</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187625" y="1469530"/>
            <a:ext cx="7346776" cy="5127822"/>
          </a:xfrm>
        </p:spPr>
        <p:txBody>
          <a:bodyPr>
            <a:normAutofit/>
          </a:bodyPr>
          <a:lstStyle/>
          <a:p>
            <a:pPr marL="0" indent="0">
              <a:buNone/>
            </a:pPr>
            <a:r>
              <a:rPr lang="tr-TR" sz="2400" dirty="0" smtClean="0">
                <a:latin typeface="Calibri" panose="020F0502020204030204" pitchFamily="34" charset="0"/>
              </a:rPr>
              <a:t>Çağdaş toplumun tanımı bilim, etik ve hukuk zemininde yönetilen ve sorunlarını bu zeminde çözen toplumdur. </a:t>
            </a:r>
          </a:p>
          <a:p>
            <a:pPr marL="0" indent="0">
              <a:buNone/>
            </a:pPr>
            <a:r>
              <a:rPr lang="tr-TR" sz="2400" dirty="0" smtClean="0">
                <a:latin typeface="Calibri" panose="020F0502020204030204" pitchFamily="34" charset="0"/>
              </a:rPr>
              <a:t>Analitik düşünceye dayalı bir eğitim sistemi bireylerini eğiten ve yetiştiren çağdaş bir toplumda madde kötüye kullanma ve bağımlılığı ile mücadele daha kolaydır.</a:t>
            </a:r>
          </a:p>
          <a:p>
            <a:pPr marL="0" indent="0">
              <a:buNone/>
            </a:pPr>
            <a:r>
              <a:rPr lang="tr-TR" sz="2400" dirty="0" smtClean="0">
                <a:latin typeface="Calibri" panose="020F0502020204030204" pitchFamily="34" charset="0"/>
              </a:rPr>
              <a:t>Bununla beraber, endüstrileşme, ekonomik güç ve yeniliklerin daha fazla kullanılması ile çağdaş toplum olma özelliği arasında doğrudan bir ilişki yoktur. Aksi takdirde ekonomisi daha güçlü olan Amerika Birleşik Devletleri ve İngiltere gibi ülkelerde madde kötüye kullanımı ve bağımlılığının daha düşük oranlarda görülmesi beklenirdi. </a:t>
            </a:r>
          </a:p>
        </p:txBody>
      </p:sp>
    </p:spTree>
    <p:extLst>
      <p:ext uri="{BB962C8B-B14F-4D97-AF65-F5344CB8AC3E}">
        <p14:creationId xmlns:p14="http://schemas.microsoft.com/office/powerpoint/2010/main" xmlns="" val="3532819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2415" y="188640"/>
            <a:ext cx="6589199" cy="1280890"/>
          </a:xfrm>
        </p:spPr>
        <p:txBody>
          <a:bodyPr>
            <a:normAutofit/>
          </a:bodyPr>
          <a:lstStyle/>
          <a:p>
            <a:pPr algn="ctr"/>
            <a:r>
              <a:rPr lang="tr-TR" b="1" dirty="0" smtClean="0">
                <a:solidFill>
                  <a:srgbClr val="FF0000"/>
                </a:solidFill>
                <a:latin typeface="Calibri" panose="020F0502020204030204" pitchFamily="34" charset="0"/>
              </a:rPr>
              <a:t>3. Bilim, etik ve hukuk zeminden yoksun bir toplum yaşantısı</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187625" y="1469530"/>
            <a:ext cx="7346776" cy="5127822"/>
          </a:xfrm>
        </p:spPr>
        <p:txBody>
          <a:bodyPr>
            <a:normAutofit/>
          </a:bodyPr>
          <a:lstStyle/>
          <a:p>
            <a:pPr marL="0" indent="0">
              <a:buNone/>
            </a:pPr>
            <a:r>
              <a:rPr lang="tr-TR" sz="2800" dirty="0">
                <a:latin typeface="Calibri" panose="020F0502020204030204" pitchFamily="34" charset="0"/>
              </a:rPr>
              <a:t>Burada kast edilen bilim, etik ve hukuk ölçütleri içinde analitik düşünen bireylere sahip olan ve bireylerinin madde deneme riski ile elde edecekleri yarar/zarar oranını doğru değerlendiren bir toplumdur. </a:t>
            </a:r>
          </a:p>
          <a:p>
            <a:pPr marL="0" indent="0">
              <a:buNone/>
            </a:pPr>
            <a:r>
              <a:rPr lang="tr-TR" sz="2800" dirty="0">
                <a:latin typeface="Calibri" panose="020F0502020204030204" pitchFamily="34" charset="0"/>
              </a:rPr>
              <a:t>Madde deneme riskine girmeyen ve karşısına çıkan fırsatlara yarar/zarar oranını iyi değerlendirerek “hayır” deme becerisini sergileyebilen gençler ancak bilimsel analitik düşünce sistemi içinde etik ve hukuk değerleri ile eğitilebilir</a:t>
            </a:r>
            <a:r>
              <a:rPr lang="tr-TR" sz="2800" dirty="0" smtClean="0">
                <a:latin typeface="Calibri" panose="020F0502020204030204" pitchFamily="34" charset="0"/>
              </a:rPr>
              <a:t>.</a:t>
            </a:r>
            <a:endParaRPr lang="tr-TR" sz="2800" dirty="0">
              <a:latin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35696" y="188640"/>
            <a:ext cx="6589199" cy="1280890"/>
          </a:xfrm>
        </p:spPr>
        <p:txBody>
          <a:bodyPr>
            <a:normAutofit/>
          </a:bodyPr>
          <a:lstStyle/>
          <a:p>
            <a:pPr algn="ctr"/>
            <a:r>
              <a:rPr lang="tr-TR" b="1" dirty="0">
                <a:solidFill>
                  <a:srgbClr val="FF0000"/>
                </a:solidFill>
                <a:latin typeface="Calibri" panose="020F0502020204030204" pitchFamily="34" charset="0"/>
              </a:rPr>
              <a:t>4</a:t>
            </a:r>
            <a:r>
              <a:rPr lang="tr-TR" b="1" dirty="0" smtClean="0">
                <a:solidFill>
                  <a:srgbClr val="FF0000"/>
                </a:solidFill>
                <a:latin typeface="Calibri" panose="020F0502020204030204" pitchFamily="34" charset="0"/>
              </a:rPr>
              <a:t>. Sevgi eksikliği, sevgiyi tanımama ve yaşamama</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331640" y="1469530"/>
            <a:ext cx="7560839" cy="5127822"/>
          </a:xfrm>
        </p:spPr>
        <p:txBody>
          <a:bodyPr>
            <a:normAutofit/>
          </a:bodyPr>
          <a:lstStyle/>
          <a:p>
            <a:pPr marL="0" indent="0">
              <a:buNone/>
            </a:pPr>
            <a:r>
              <a:rPr lang="tr-TR" sz="2800" b="1" dirty="0" smtClean="0">
                <a:latin typeface="Calibri" panose="020F0502020204030204" pitchFamily="34" charset="0"/>
              </a:rPr>
              <a:t>Sevgi eksikliği </a:t>
            </a:r>
            <a:r>
              <a:rPr lang="tr-TR" sz="2800" dirty="0" smtClean="0">
                <a:latin typeface="Calibri" panose="020F0502020204030204" pitchFamily="34" charset="0"/>
              </a:rPr>
              <a:t>ve </a:t>
            </a:r>
            <a:r>
              <a:rPr lang="tr-TR" sz="2800" b="1" dirty="0" smtClean="0">
                <a:latin typeface="Calibri" panose="020F0502020204030204" pitchFamily="34" charset="0"/>
              </a:rPr>
              <a:t>sevgiyi yaşamama</a:t>
            </a:r>
            <a:r>
              <a:rPr lang="tr-TR" sz="2800" dirty="0" smtClean="0">
                <a:latin typeface="Calibri" panose="020F0502020204030204" pitchFamily="34" charset="0"/>
              </a:rPr>
              <a:t>, </a:t>
            </a:r>
            <a:r>
              <a:rPr lang="tr-TR" sz="2800" b="1" dirty="0" smtClean="0">
                <a:latin typeface="Calibri" panose="020F0502020204030204" pitchFamily="34" charset="0"/>
              </a:rPr>
              <a:t>anlamama</a:t>
            </a:r>
            <a:r>
              <a:rPr lang="tr-TR" sz="2800" dirty="0" smtClean="0">
                <a:latin typeface="Calibri" panose="020F0502020204030204" pitchFamily="34" charset="0"/>
              </a:rPr>
              <a:t> ve </a:t>
            </a:r>
            <a:r>
              <a:rPr lang="tr-TR" sz="2800" b="1" dirty="0" smtClean="0">
                <a:latin typeface="Calibri" panose="020F0502020204030204" pitchFamily="34" charset="0"/>
              </a:rPr>
              <a:t>ifade edememe </a:t>
            </a:r>
            <a:r>
              <a:rPr lang="tr-TR" sz="2800" dirty="0" smtClean="0">
                <a:latin typeface="Calibri" panose="020F0502020204030204" pitchFamily="34" charset="0"/>
              </a:rPr>
              <a:t>bağımlılık yapıcı maddelere yönelimi artıran önemli bir etkendir. </a:t>
            </a:r>
          </a:p>
          <a:p>
            <a:pPr marL="0" indent="0">
              <a:buNone/>
            </a:pPr>
            <a:r>
              <a:rPr lang="tr-TR" sz="2800" b="1" dirty="0" smtClean="0">
                <a:latin typeface="Calibri" panose="020F0502020204030204" pitchFamily="34" charset="0"/>
              </a:rPr>
              <a:t>Aile ortamından uzak </a:t>
            </a:r>
            <a:r>
              <a:rPr lang="tr-TR" sz="2800" dirty="0" smtClean="0">
                <a:latin typeface="Calibri" panose="020F0502020204030204" pitchFamily="34" charset="0"/>
              </a:rPr>
              <a:t>kalan veya </a:t>
            </a:r>
            <a:r>
              <a:rPr lang="tr-TR" sz="2800" b="1" dirty="0" smtClean="0">
                <a:latin typeface="Calibri" panose="020F0502020204030204" pitchFamily="34" charset="0"/>
              </a:rPr>
              <a:t>aile içi şiddet </a:t>
            </a:r>
            <a:r>
              <a:rPr lang="tr-TR" sz="2800" dirty="0" smtClean="0">
                <a:latin typeface="Calibri" panose="020F0502020204030204" pitchFamily="34" charset="0"/>
              </a:rPr>
              <a:t>ve </a:t>
            </a:r>
            <a:r>
              <a:rPr lang="tr-TR" sz="2800" b="1" dirty="0" smtClean="0">
                <a:latin typeface="Calibri" panose="020F0502020204030204" pitchFamily="34" charset="0"/>
              </a:rPr>
              <a:t>geçimsizlik</a:t>
            </a:r>
            <a:r>
              <a:rPr lang="tr-TR" sz="2800" dirty="0" smtClean="0">
                <a:latin typeface="Calibri" panose="020F0502020204030204" pitchFamily="34" charset="0"/>
              </a:rPr>
              <a:t> gibi durumlarda ve </a:t>
            </a:r>
            <a:r>
              <a:rPr lang="tr-TR" sz="2800" b="1" dirty="0" smtClean="0">
                <a:latin typeface="Calibri" panose="020F0502020204030204" pitchFamily="34" charset="0"/>
              </a:rPr>
              <a:t>bölünmüş ailelerin üyelerinde</a:t>
            </a:r>
            <a:r>
              <a:rPr lang="tr-TR" sz="2800" dirty="0" smtClean="0">
                <a:latin typeface="Calibri" panose="020F0502020204030204" pitchFamily="34" charset="0"/>
              </a:rPr>
              <a:t> bağımlılık yapıcı maddeleri deneme oranlarının daha yüksek olması sevgiyi tanıma ve yaşamanın önemini ortaya koymaktadır. </a:t>
            </a:r>
          </a:p>
          <a:p>
            <a:pPr marL="0" indent="0" algn="ctr">
              <a:buNone/>
            </a:pPr>
            <a:r>
              <a:rPr lang="tr-TR" sz="3600" b="1" dirty="0" smtClean="0">
                <a:solidFill>
                  <a:srgbClr val="0070C0"/>
                </a:solidFill>
                <a:effectLst>
                  <a:outerShdw blurRad="38100" dist="38100" dir="2700000" algn="tl">
                    <a:srgbClr val="000000">
                      <a:alpha val="43137"/>
                    </a:srgbClr>
                  </a:outerShdw>
                </a:effectLst>
                <a:latin typeface="Calibri" panose="020F0502020204030204" pitchFamily="34" charset="0"/>
              </a:rPr>
              <a:t>Sevginin yaşanabileceği en önemli ortam sağlıklı bir ailedir.</a:t>
            </a:r>
            <a:endParaRPr lang="tr-TR" sz="3600" b="1" dirty="0">
              <a:solidFill>
                <a:srgbClr val="0070C0"/>
              </a:solidFill>
              <a:effectLst>
                <a:outerShdw blurRad="38100" dist="38100" dir="2700000" algn="tl">
                  <a:srgbClr val="000000">
                    <a:alpha val="43137"/>
                  </a:srgbClr>
                </a:outerShdw>
              </a:effectLst>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1593629" y="2688768"/>
            <a:ext cx="6683765" cy="1352553"/>
          </a:xfrm>
        </p:spPr>
        <p:txBody>
          <a:bodyPr>
            <a:noAutofit/>
          </a:bodyPr>
          <a:lstStyle/>
          <a:p>
            <a:pPr algn="ctr"/>
            <a:r>
              <a:rPr lang="tr-TR" sz="6600" b="1" dirty="0">
                <a:latin typeface="Calibri" pitchFamily="34" charset="0"/>
              </a:rPr>
              <a:t>TEŞEKKÜRLER</a:t>
            </a:r>
            <a:endParaRPr lang="tr-TR" sz="6600" dirty="0"/>
          </a:p>
        </p:txBody>
      </p:sp>
    </p:spTree>
    <p:extLst>
      <p:ext uri="{BB962C8B-B14F-4D97-AF65-F5344CB8AC3E}">
        <p14:creationId xmlns:p14="http://schemas.microsoft.com/office/powerpoint/2010/main" xmlns="" val="2637532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5" y="332656"/>
            <a:ext cx="6120680" cy="716658"/>
          </a:xfrm>
        </p:spPr>
        <p:txBody>
          <a:bodyPr/>
          <a:lstStyle/>
          <a:p>
            <a:pPr algn="ctr"/>
            <a:r>
              <a:rPr lang="tr-TR" b="1" dirty="0" smtClean="0">
                <a:latin typeface="Calibri" panose="020F0502020204030204" pitchFamily="34" charset="0"/>
              </a:rPr>
              <a:t>RİSK GRUBU</a:t>
            </a:r>
            <a:endParaRPr lang="tr-TR" b="1" dirty="0">
              <a:latin typeface="Calibri" panose="020F0502020204030204" pitchFamily="34" charset="0"/>
            </a:endParaRPr>
          </a:p>
        </p:txBody>
      </p:sp>
      <p:sp>
        <p:nvSpPr>
          <p:cNvPr id="3" name="2 İçerik Yer Tutucusu"/>
          <p:cNvSpPr>
            <a:spLocks noGrp="1"/>
          </p:cNvSpPr>
          <p:nvPr>
            <p:ph idx="1"/>
          </p:nvPr>
        </p:nvSpPr>
        <p:spPr>
          <a:xfrm>
            <a:off x="1187624" y="1268760"/>
            <a:ext cx="7632847" cy="5328592"/>
          </a:xfrm>
        </p:spPr>
        <p:txBody>
          <a:bodyPr>
            <a:noAutofit/>
          </a:bodyPr>
          <a:lstStyle/>
          <a:p>
            <a:r>
              <a:rPr lang="tr-TR" sz="2800" dirty="0" smtClean="0">
                <a:latin typeface="Calibri" panose="020F0502020204030204" pitchFamily="34" charset="0"/>
              </a:rPr>
              <a:t>Madde bağımlılığı </a:t>
            </a:r>
            <a:r>
              <a:rPr lang="tr-TR" sz="2800" b="1" dirty="0" smtClean="0">
                <a:solidFill>
                  <a:schemeClr val="tx1"/>
                </a:solidFill>
                <a:latin typeface="Calibri" panose="020F0502020204030204" pitchFamily="34" charset="0"/>
              </a:rPr>
              <a:t>ergen</a:t>
            </a:r>
            <a:r>
              <a:rPr lang="tr-TR" sz="2800" dirty="0" smtClean="0">
                <a:latin typeface="Calibri" panose="020F0502020204030204" pitchFamily="34" charset="0"/>
              </a:rPr>
              <a:t>, </a:t>
            </a:r>
            <a:r>
              <a:rPr lang="tr-TR" sz="2800" b="1" dirty="0" smtClean="0">
                <a:solidFill>
                  <a:schemeClr val="tx1"/>
                </a:solidFill>
                <a:latin typeface="Calibri" panose="020F0502020204030204" pitchFamily="34" charset="0"/>
              </a:rPr>
              <a:t>genç </a:t>
            </a:r>
            <a:r>
              <a:rPr lang="tr-TR" sz="2800" dirty="0" smtClean="0">
                <a:latin typeface="Calibri" panose="020F0502020204030204" pitchFamily="34" charset="0"/>
              </a:rPr>
              <a:t>ve </a:t>
            </a:r>
            <a:r>
              <a:rPr lang="tr-TR" sz="2800" b="1" dirty="0" smtClean="0">
                <a:latin typeface="Calibri" panose="020F0502020204030204" pitchFamily="34" charset="0"/>
              </a:rPr>
              <a:t>genç erişkinlerde </a:t>
            </a:r>
            <a:r>
              <a:rPr lang="tr-TR" sz="2800" dirty="0" smtClean="0">
                <a:latin typeface="Calibri" panose="020F0502020204030204" pitchFamily="34" charset="0"/>
              </a:rPr>
              <a:t>sıklıkla görülen bir hastalıktır. </a:t>
            </a:r>
          </a:p>
          <a:p>
            <a:r>
              <a:rPr lang="tr-TR" sz="2800" dirty="0">
                <a:latin typeface="Calibri" panose="020F0502020204030204" pitchFamily="34" charset="0"/>
              </a:rPr>
              <a:t>G</a:t>
            </a:r>
            <a:r>
              <a:rPr lang="tr-TR" sz="2800" dirty="0" smtClean="0">
                <a:latin typeface="Calibri" panose="020F0502020204030204" pitchFamily="34" charset="0"/>
              </a:rPr>
              <a:t>örülme riskinin en yoğun olduğu yaş dönemi       </a:t>
            </a:r>
            <a:r>
              <a:rPr lang="tr-TR" sz="2800" b="1" dirty="0" smtClean="0">
                <a:latin typeface="Calibri" panose="020F0502020204030204" pitchFamily="34" charset="0"/>
              </a:rPr>
              <a:t>ergenlik</a:t>
            </a:r>
          </a:p>
          <a:p>
            <a:r>
              <a:rPr lang="tr-TR" sz="2800" dirty="0" smtClean="0">
                <a:latin typeface="Calibri" panose="020F0502020204030204" pitchFamily="34" charset="0"/>
              </a:rPr>
              <a:t> Bu bilimsel gerçek çerçevesinde </a:t>
            </a:r>
            <a:r>
              <a:rPr lang="tr-TR" sz="2800" u="sng" dirty="0" smtClean="0">
                <a:latin typeface="Calibri" panose="020F0502020204030204" pitchFamily="34" charset="0"/>
              </a:rPr>
              <a:t>madde kötüye kullanımı </a:t>
            </a:r>
            <a:r>
              <a:rPr lang="tr-TR" sz="2800" dirty="0" smtClean="0">
                <a:latin typeface="Calibri" panose="020F0502020204030204" pitchFamily="34" charset="0"/>
              </a:rPr>
              <a:t>ve </a:t>
            </a:r>
            <a:r>
              <a:rPr lang="tr-TR" sz="2800" u="sng" dirty="0" smtClean="0">
                <a:latin typeface="Calibri" panose="020F0502020204030204" pitchFamily="34" charset="0"/>
              </a:rPr>
              <a:t>bağımlılığının</a:t>
            </a:r>
            <a:r>
              <a:rPr lang="tr-TR" sz="2800" dirty="0" smtClean="0">
                <a:latin typeface="Calibri" panose="020F0502020204030204" pitchFamily="34" charset="0"/>
              </a:rPr>
              <a:t> aynı </a:t>
            </a:r>
            <a:r>
              <a:rPr lang="tr-TR" sz="2800" b="1" dirty="0" smtClean="0">
                <a:latin typeface="Calibri" panose="020F0502020204030204" pitchFamily="34" charset="0"/>
              </a:rPr>
              <a:t>şizofreni</a:t>
            </a:r>
            <a:r>
              <a:rPr lang="tr-TR" sz="2800" dirty="0" smtClean="0">
                <a:latin typeface="Calibri" panose="020F0502020204030204" pitchFamily="34" charset="0"/>
              </a:rPr>
              <a:t> gibi ergenlik dönemi başlangıçlı bir hastalık olduğunu düşünebiliriz.</a:t>
            </a:r>
          </a:p>
        </p:txBody>
      </p:sp>
      <p:sp>
        <p:nvSpPr>
          <p:cNvPr id="4" name="Right Arrow 3"/>
          <p:cNvSpPr/>
          <p:nvPr/>
        </p:nvSpPr>
        <p:spPr>
          <a:xfrm>
            <a:off x="8388423" y="2420888"/>
            <a:ext cx="432048" cy="268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182062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260648"/>
            <a:ext cx="2845608" cy="854224"/>
          </a:xfrm>
        </p:spPr>
        <p:txBody>
          <a:bodyPr>
            <a:normAutofit/>
          </a:bodyPr>
          <a:lstStyle/>
          <a:p>
            <a:pPr algn="ctr"/>
            <a:r>
              <a:rPr lang="tr-TR" sz="3600" b="1" dirty="0" smtClean="0">
                <a:latin typeface="Calibri" panose="020F0502020204030204" pitchFamily="34" charset="0"/>
              </a:rPr>
              <a:t>RİSK GRUBU</a:t>
            </a:r>
            <a:endParaRPr lang="tr-TR" sz="3600" b="1" dirty="0">
              <a:latin typeface="Calibri" panose="020F0502020204030204" pitchFamily="34" charset="0"/>
            </a:endParaRPr>
          </a:p>
        </p:txBody>
      </p:sp>
      <p:sp>
        <p:nvSpPr>
          <p:cNvPr id="7" name="Content Placeholder 6"/>
          <p:cNvSpPr>
            <a:spLocks noGrp="1"/>
          </p:cNvSpPr>
          <p:nvPr>
            <p:ph idx="1"/>
          </p:nvPr>
        </p:nvSpPr>
        <p:spPr>
          <a:xfrm>
            <a:off x="4427984" y="260648"/>
            <a:ext cx="4536504" cy="6408711"/>
          </a:xfrm>
        </p:spPr>
        <p:txBody>
          <a:bodyPr>
            <a:noAutofit/>
          </a:bodyPr>
          <a:lstStyle/>
          <a:p>
            <a:pPr>
              <a:buClr>
                <a:srgbClr val="A53010"/>
              </a:buClr>
            </a:pPr>
            <a:r>
              <a:rPr lang="tr-TR" sz="2400" b="1" dirty="0">
                <a:solidFill>
                  <a:prstClr val="black">
                    <a:lumMod val="75000"/>
                    <a:lumOff val="25000"/>
                  </a:prstClr>
                </a:solidFill>
                <a:latin typeface="Calibri" panose="020F0502020204030204" pitchFamily="34" charset="0"/>
              </a:rPr>
              <a:t>Gençlerde ve özellikle ergenlerde bu hastalığın daha yüksek oranda görülmesini gençlerin ergenlik döneminde ebeveynlerin ve çevrenin koyduğu kuralları kişilik gelişiminde bir baskı olarak algılamaları ve bu dönemde risk almaya daha yatkın olmaları önemli ölçüde desteklemektedir.</a:t>
            </a:r>
          </a:p>
          <a:p>
            <a:pPr lvl="0">
              <a:buClr>
                <a:srgbClr val="A53010"/>
              </a:buClr>
            </a:pPr>
            <a:r>
              <a:rPr lang="tr-TR" sz="2400" b="1" dirty="0">
                <a:solidFill>
                  <a:prstClr val="black">
                    <a:lumMod val="75000"/>
                    <a:lumOff val="25000"/>
                  </a:prstClr>
                </a:solidFill>
                <a:latin typeface="Calibri" panose="020F0502020204030204" pitchFamily="34" charset="0"/>
              </a:rPr>
              <a:t>Bağımlılık yapıcı maddeleri pazarlayan organize suç örgütleri ve oluşumlar gençlerin bu özelliğini çok iyi </a:t>
            </a:r>
            <a:r>
              <a:rPr lang="tr-TR" sz="2400" b="1" dirty="0" smtClean="0">
                <a:solidFill>
                  <a:prstClr val="black">
                    <a:lumMod val="75000"/>
                    <a:lumOff val="25000"/>
                  </a:prstClr>
                </a:solidFill>
                <a:latin typeface="Calibri" panose="020F0502020204030204" pitchFamily="34" charset="0"/>
              </a:rPr>
              <a:t>bilmekte ve değerlendirmektedir.</a:t>
            </a:r>
            <a:endParaRPr lang="tr-TR" sz="2400" b="1" dirty="0">
              <a:solidFill>
                <a:prstClr val="black">
                  <a:lumMod val="75000"/>
                  <a:lumOff val="25000"/>
                </a:prstClr>
              </a:solidFill>
              <a:latin typeface="Calibri" panose="020F0502020204030204" pitchFamily="34" charset="0"/>
            </a:endParaRPr>
          </a:p>
        </p:txBody>
      </p:sp>
      <p:sp>
        <p:nvSpPr>
          <p:cNvPr id="8" name="Text Placeholder 7"/>
          <p:cNvSpPr>
            <a:spLocks noGrp="1"/>
          </p:cNvSpPr>
          <p:nvPr>
            <p:ph type="body" sz="half" idx="2"/>
          </p:nvPr>
        </p:nvSpPr>
        <p:spPr>
          <a:xfrm>
            <a:off x="899592" y="1340768"/>
            <a:ext cx="2629584" cy="4269316"/>
          </a:xfrm>
          <a:solidFill>
            <a:schemeClr val="accent1">
              <a:lumMod val="40000"/>
              <a:lumOff val="60000"/>
            </a:schemeClr>
          </a:solidFill>
          <a:ln>
            <a:solidFill>
              <a:schemeClr val="accent1"/>
            </a:solidFill>
          </a:ln>
        </p:spPr>
        <p:txBody>
          <a:bodyPr>
            <a:normAutofit/>
          </a:bodyPr>
          <a:lstStyle/>
          <a:p>
            <a:pPr algn="ctr"/>
            <a:r>
              <a:rPr lang="tr-TR" sz="4000" dirty="0" smtClean="0">
                <a:effectLst>
                  <a:outerShdw blurRad="38100" dist="38100" dir="2700000" algn="tl">
                    <a:srgbClr val="000000">
                      <a:alpha val="43137"/>
                    </a:srgbClr>
                  </a:outerShdw>
                </a:effectLst>
                <a:latin typeface="Calibri" panose="020F0502020204030204" pitchFamily="34" charset="0"/>
              </a:rPr>
              <a:t>Neden ergenler risk almaya daha yatkınlar? </a:t>
            </a:r>
            <a:endParaRPr lang="en-US" sz="4000" dirty="0">
              <a:effectLst>
                <a:outerShdw blurRad="38100" dist="38100" dir="2700000" algn="tl">
                  <a:srgbClr val="000000">
                    <a:alpha val="43137"/>
                  </a:srgbClr>
                </a:outerShdw>
              </a:effectLst>
              <a:latin typeface="Calibri" panose="020F0502020204030204" pitchFamily="34" charset="0"/>
            </a:endParaRPr>
          </a:p>
        </p:txBody>
      </p:sp>
      <p:sp>
        <p:nvSpPr>
          <p:cNvPr id="9" name="Right Arrow 8"/>
          <p:cNvSpPr/>
          <p:nvPr/>
        </p:nvSpPr>
        <p:spPr>
          <a:xfrm>
            <a:off x="3283059" y="323311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850083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01435" y="188640"/>
            <a:ext cx="6589199" cy="1280890"/>
          </a:xfrm>
        </p:spPr>
        <p:txBody>
          <a:bodyPr>
            <a:normAutofit/>
          </a:bodyPr>
          <a:lstStyle/>
          <a:p>
            <a:pPr algn="ctr"/>
            <a:r>
              <a:rPr lang="tr-TR" b="1" dirty="0" smtClean="0">
                <a:solidFill>
                  <a:srgbClr val="FF0000"/>
                </a:solidFill>
                <a:latin typeface="Calibri" panose="020F0502020204030204" pitchFamily="34" charset="0"/>
              </a:rPr>
              <a:t>Madde Bağımlısı Olma Riskini Artıran Etkenler</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772816"/>
            <a:ext cx="7848871" cy="4824536"/>
          </a:xfrm>
        </p:spPr>
        <p:txBody>
          <a:bodyPr>
            <a:noAutofit/>
          </a:bodyPr>
          <a:lstStyle/>
          <a:p>
            <a:pPr>
              <a:lnSpc>
                <a:spcPct val="150000"/>
              </a:lnSpc>
            </a:pPr>
            <a:r>
              <a:rPr lang="tr-TR" sz="2400" dirty="0" smtClean="0"/>
              <a:t>Diğer tüm hastalıklarda olduğu gibi madde bağımlısı olma riskini artıran çeşitli etkenler söz konusudur. </a:t>
            </a:r>
          </a:p>
          <a:p>
            <a:pPr>
              <a:lnSpc>
                <a:spcPct val="150000"/>
              </a:lnSpc>
            </a:pPr>
            <a:r>
              <a:rPr lang="tr-TR" sz="2400" dirty="0"/>
              <a:t>D</a:t>
            </a:r>
            <a:r>
              <a:rPr lang="tr-TR" sz="2400" dirty="0" smtClean="0"/>
              <a:t>oğuştan gelen, çevresel faktörlerden kaynaklanan veya yaşam tarzı ile ilişkili olan bazı faktörler madde kötüye kullanımı veya bağımlılığına önemli ölçüde katkıda bulunur ve bu hastalığa yakalanma riskini artırır.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01435" y="188640"/>
            <a:ext cx="6589199" cy="1280890"/>
          </a:xfrm>
        </p:spPr>
        <p:txBody>
          <a:bodyPr>
            <a:normAutofit/>
          </a:bodyPr>
          <a:lstStyle/>
          <a:p>
            <a:pPr algn="ctr"/>
            <a:r>
              <a:rPr lang="tr-TR" b="1" dirty="0" smtClean="0">
                <a:solidFill>
                  <a:srgbClr val="FF0000"/>
                </a:solidFill>
                <a:latin typeface="Calibri" panose="020F0502020204030204" pitchFamily="34" charset="0"/>
              </a:rPr>
              <a:t>Madde Bağımlısı Olma Riskini Artıran Etkenler</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628800"/>
            <a:ext cx="7848871" cy="4968552"/>
          </a:xfrm>
        </p:spPr>
        <p:txBody>
          <a:bodyPr>
            <a:normAutofit fontScale="92500"/>
          </a:bodyPr>
          <a:lstStyle/>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Gençlik </a:t>
            </a:r>
          </a:p>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Analitik </a:t>
            </a:r>
            <a:r>
              <a:rPr lang="tr-TR" sz="2800" dirty="0">
                <a:solidFill>
                  <a:schemeClr val="tx1"/>
                </a:solidFill>
                <a:latin typeface="Calibri" panose="020F0502020204030204" pitchFamily="34" charset="0"/>
              </a:rPr>
              <a:t>düşünceye dayalı akılcı eğitimden </a:t>
            </a:r>
            <a:r>
              <a:rPr lang="tr-TR" sz="2800" dirty="0" smtClean="0">
                <a:solidFill>
                  <a:schemeClr val="tx1"/>
                </a:solidFill>
                <a:latin typeface="Calibri" panose="020F0502020204030204" pitchFamily="34" charset="0"/>
              </a:rPr>
              <a:t>yoksunluk</a:t>
            </a:r>
          </a:p>
          <a:p>
            <a:pPr marL="457200" indent="-457200">
              <a:lnSpc>
                <a:spcPct val="150000"/>
              </a:lnSpc>
              <a:buFont typeface="+mj-lt"/>
              <a:buAutoNum type="arabicPeriod"/>
            </a:pPr>
            <a:r>
              <a:rPr lang="tr-TR" sz="2800" dirty="0">
                <a:solidFill>
                  <a:schemeClr val="tx1"/>
                </a:solidFill>
                <a:latin typeface="Calibri" panose="020F0502020204030204" pitchFamily="34" charset="0"/>
              </a:rPr>
              <a:t>Bilim, etik ve hukuk zeminden yoksun bir toplum </a:t>
            </a:r>
            <a:r>
              <a:rPr lang="tr-TR" sz="2800" dirty="0" smtClean="0">
                <a:solidFill>
                  <a:schemeClr val="tx1"/>
                </a:solidFill>
                <a:latin typeface="Calibri" panose="020F0502020204030204" pitchFamily="34" charset="0"/>
              </a:rPr>
              <a:t>yaşantısı</a:t>
            </a:r>
          </a:p>
          <a:p>
            <a:pPr marL="457200" indent="-457200">
              <a:lnSpc>
                <a:spcPct val="150000"/>
              </a:lnSpc>
              <a:buFont typeface="+mj-lt"/>
              <a:buAutoNum type="arabicPeriod"/>
            </a:pPr>
            <a:r>
              <a:rPr lang="tr-TR" sz="2800" dirty="0">
                <a:solidFill>
                  <a:schemeClr val="tx1"/>
                </a:solidFill>
                <a:latin typeface="Calibri" panose="020F0502020204030204" pitchFamily="34" charset="0"/>
              </a:rPr>
              <a:t>Sevgi </a:t>
            </a:r>
            <a:r>
              <a:rPr lang="tr-TR" sz="2800" dirty="0" smtClean="0">
                <a:solidFill>
                  <a:schemeClr val="tx1"/>
                </a:solidFill>
                <a:latin typeface="Calibri" panose="020F0502020204030204" pitchFamily="34" charset="0"/>
              </a:rPr>
              <a:t>eksikliği</a:t>
            </a:r>
          </a:p>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Sosyal </a:t>
            </a:r>
            <a:r>
              <a:rPr lang="tr-TR" sz="2800" dirty="0">
                <a:solidFill>
                  <a:schemeClr val="tx1"/>
                </a:solidFill>
                <a:latin typeface="Calibri" panose="020F0502020204030204" pitchFamily="34" charset="0"/>
              </a:rPr>
              <a:t>faaliyetlerin özendirilmemesi </a:t>
            </a:r>
            <a:endParaRPr lang="tr-TR" sz="2800" dirty="0" smtClean="0">
              <a:solidFill>
                <a:schemeClr val="tx1"/>
              </a:solidFill>
              <a:latin typeface="Calibri" panose="020F0502020204030204" pitchFamily="34" charset="0"/>
            </a:endParaRPr>
          </a:p>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Gelecek endişesi</a:t>
            </a:r>
          </a:p>
          <a:p>
            <a:pPr marL="457200" indent="-457200">
              <a:lnSpc>
                <a:spcPct val="150000"/>
              </a:lnSpc>
              <a:buFont typeface="+mj-lt"/>
              <a:buAutoNum type="arabicPeriod"/>
            </a:pPr>
            <a:endParaRPr lang="tr-TR" sz="2000" dirty="0" smtClean="0">
              <a:solidFill>
                <a:srgbClr val="FF0000"/>
              </a:solidFill>
            </a:endParaRPr>
          </a:p>
        </p:txBody>
      </p:sp>
    </p:spTree>
    <p:extLst>
      <p:ext uri="{BB962C8B-B14F-4D97-AF65-F5344CB8AC3E}">
        <p14:creationId xmlns:p14="http://schemas.microsoft.com/office/powerpoint/2010/main" xmlns="" val="308576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01435" y="188640"/>
            <a:ext cx="6589199" cy="1280890"/>
          </a:xfrm>
        </p:spPr>
        <p:txBody>
          <a:bodyPr>
            <a:normAutofit/>
          </a:bodyPr>
          <a:lstStyle/>
          <a:p>
            <a:pPr algn="ctr"/>
            <a:r>
              <a:rPr lang="tr-TR" b="1" dirty="0" smtClean="0">
                <a:solidFill>
                  <a:srgbClr val="FF0000"/>
                </a:solidFill>
                <a:latin typeface="Calibri" panose="020F0502020204030204" pitchFamily="34" charset="0"/>
              </a:rPr>
              <a:t>Madde Bağımlısı Olma Riskini Artıran Etkenler</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469530"/>
            <a:ext cx="7848871" cy="5271838"/>
          </a:xfrm>
        </p:spPr>
        <p:txBody>
          <a:bodyPr>
            <a:normAutofit/>
          </a:bodyPr>
          <a:lstStyle/>
          <a:p>
            <a:pPr marL="0" indent="0">
              <a:lnSpc>
                <a:spcPct val="150000"/>
              </a:lnSpc>
              <a:buNone/>
            </a:pPr>
            <a:r>
              <a:rPr lang="tr-TR" sz="2800" dirty="0" smtClean="0">
                <a:solidFill>
                  <a:schemeClr val="accent1"/>
                </a:solidFill>
                <a:latin typeface="Calibri" panose="020F0502020204030204" pitchFamily="34" charset="0"/>
              </a:rPr>
              <a:t>7. </a:t>
            </a:r>
            <a:r>
              <a:rPr lang="tr-TR" sz="2800" dirty="0">
                <a:solidFill>
                  <a:schemeClr val="tx1"/>
                </a:solidFill>
                <a:latin typeface="Calibri" panose="020F0502020204030204" pitchFamily="34" charset="0"/>
              </a:rPr>
              <a:t>E</a:t>
            </a:r>
            <a:r>
              <a:rPr lang="tr-TR" sz="2800" dirty="0" smtClean="0">
                <a:solidFill>
                  <a:schemeClr val="tx1"/>
                </a:solidFill>
                <a:latin typeface="Calibri" panose="020F0502020204030204" pitchFamily="34" charset="0"/>
              </a:rPr>
              <a:t>ğitim eksikliği</a:t>
            </a:r>
          </a:p>
          <a:p>
            <a:pPr marL="0" indent="0">
              <a:lnSpc>
                <a:spcPct val="150000"/>
              </a:lnSpc>
              <a:buNone/>
            </a:pPr>
            <a:r>
              <a:rPr lang="tr-TR" sz="2800" dirty="0" smtClean="0">
                <a:solidFill>
                  <a:schemeClr val="accent1"/>
                </a:solidFill>
                <a:latin typeface="Calibri" panose="020F0502020204030204" pitchFamily="34" charset="0"/>
              </a:rPr>
              <a:t>8. </a:t>
            </a:r>
            <a:r>
              <a:rPr lang="tr-TR" sz="2800" dirty="0" smtClean="0">
                <a:solidFill>
                  <a:schemeClr val="tx1"/>
                </a:solidFill>
                <a:latin typeface="Calibri" panose="020F0502020204030204" pitchFamily="34" charset="0"/>
              </a:rPr>
              <a:t>Aşırı </a:t>
            </a:r>
            <a:r>
              <a:rPr lang="tr-TR" sz="2800" dirty="0">
                <a:solidFill>
                  <a:schemeClr val="tx1"/>
                </a:solidFill>
                <a:latin typeface="Calibri" panose="020F0502020204030204" pitchFamily="34" charset="0"/>
              </a:rPr>
              <a:t>baskıcı </a:t>
            </a:r>
            <a:r>
              <a:rPr lang="tr-TR" sz="2800" dirty="0" smtClean="0">
                <a:solidFill>
                  <a:schemeClr val="tx1"/>
                </a:solidFill>
                <a:latin typeface="Calibri" panose="020F0502020204030204" pitchFamily="34" charset="0"/>
              </a:rPr>
              <a:t>tutumu</a:t>
            </a:r>
          </a:p>
          <a:p>
            <a:pPr marL="0" indent="0">
              <a:lnSpc>
                <a:spcPct val="150000"/>
              </a:lnSpc>
              <a:buNone/>
            </a:pPr>
            <a:r>
              <a:rPr lang="tr-TR" sz="2800" dirty="0" smtClean="0">
                <a:solidFill>
                  <a:schemeClr val="tx1"/>
                </a:solidFill>
                <a:latin typeface="Calibri" panose="020F0502020204030204" pitchFamily="34" charset="0"/>
              </a:rPr>
              <a:t> </a:t>
            </a:r>
            <a:r>
              <a:rPr lang="tr-TR" sz="2800" dirty="0" smtClean="0">
                <a:solidFill>
                  <a:schemeClr val="accent1"/>
                </a:solidFill>
                <a:latin typeface="Calibri" panose="020F0502020204030204" pitchFamily="34" charset="0"/>
              </a:rPr>
              <a:t>9. </a:t>
            </a:r>
            <a:r>
              <a:rPr lang="tr-TR" sz="2800" dirty="0">
                <a:solidFill>
                  <a:schemeClr val="tx1"/>
                </a:solidFill>
                <a:latin typeface="Calibri" panose="020F0502020204030204" pitchFamily="34" charset="0"/>
              </a:rPr>
              <a:t>S</a:t>
            </a:r>
            <a:r>
              <a:rPr lang="tr-TR" sz="2800" dirty="0" smtClean="0">
                <a:solidFill>
                  <a:schemeClr val="tx1"/>
                </a:solidFill>
                <a:latin typeface="Calibri" panose="020F0502020204030204" pitchFamily="34" charset="0"/>
              </a:rPr>
              <a:t>ağlıklı iletişim kuramama</a:t>
            </a:r>
          </a:p>
          <a:p>
            <a:pPr marL="0" indent="0">
              <a:lnSpc>
                <a:spcPct val="150000"/>
              </a:lnSpc>
              <a:buNone/>
            </a:pPr>
            <a:r>
              <a:rPr lang="tr-TR" sz="2800" dirty="0" smtClean="0">
                <a:solidFill>
                  <a:schemeClr val="accent1"/>
                </a:solidFill>
                <a:latin typeface="Calibri" panose="020F0502020204030204" pitchFamily="34" charset="0"/>
              </a:rPr>
              <a:t>10. </a:t>
            </a:r>
            <a:r>
              <a:rPr lang="tr-TR" sz="2800" dirty="0">
                <a:solidFill>
                  <a:schemeClr val="tx1"/>
                </a:solidFill>
                <a:latin typeface="Calibri" panose="020F0502020204030204" pitchFamily="34" charset="0"/>
              </a:rPr>
              <a:t>Zamanını üretkenlikten uzak </a:t>
            </a:r>
            <a:r>
              <a:rPr lang="tr-TR" sz="2800" dirty="0" smtClean="0">
                <a:solidFill>
                  <a:schemeClr val="tx1"/>
                </a:solidFill>
                <a:latin typeface="Calibri" panose="020F0502020204030204" pitchFamily="34" charset="0"/>
              </a:rPr>
              <a:t>yerlerde geçirme</a:t>
            </a:r>
          </a:p>
          <a:p>
            <a:pPr marL="0" indent="0">
              <a:lnSpc>
                <a:spcPct val="150000"/>
              </a:lnSpc>
              <a:buNone/>
            </a:pPr>
            <a:r>
              <a:rPr lang="tr-TR" sz="2800" dirty="0" smtClean="0">
                <a:solidFill>
                  <a:schemeClr val="accent1"/>
                </a:solidFill>
                <a:latin typeface="Calibri" panose="020F0502020204030204" pitchFamily="34" charset="0"/>
              </a:rPr>
              <a:t>11. </a:t>
            </a:r>
            <a:r>
              <a:rPr lang="tr-TR" sz="2800" dirty="0" smtClean="0">
                <a:solidFill>
                  <a:schemeClr val="tx1"/>
                </a:solidFill>
                <a:latin typeface="Calibri" panose="020F0502020204030204" pitchFamily="34" charset="0"/>
              </a:rPr>
              <a:t>Genetik </a:t>
            </a:r>
            <a:r>
              <a:rPr lang="tr-TR" sz="2800" dirty="0">
                <a:solidFill>
                  <a:schemeClr val="tx1"/>
                </a:solidFill>
                <a:latin typeface="Calibri" panose="020F0502020204030204" pitchFamily="34" charset="0"/>
              </a:rPr>
              <a:t>yatkınlık</a:t>
            </a:r>
          </a:p>
          <a:p>
            <a:pPr marL="457200" indent="-457200">
              <a:lnSpc>
                <a:spcPct val="150000"/>
              </a:lnSpc>
              <a:buFont typeface="+mj-lt"/>
              <a:buAutoNum type="arabicPeriod"/>
            </a:pPr>
            <a:endParaRPr lang="tr-TR" sz="2000" dirty="0" smtClean="0">
              <a:solidFill>
                <a:srgbClr val="FF0000"/>
              </a:solidFill>
            </a:endParaRPr>
          </a:p>
          <a:p>
            <a:pPr marL="457200" indent="-457200">
              <a:lnSpc>
                <a:spcPct val="150000"/>
              </a:lnSpc>
              <a:buFont typeface="+mj-lt"/>
              <a:buAutoNum type="arabicPeriod"/>
            </a:pPr>
            <a:endParaRPr lang="tr-TR" sz="2000" dirty="0" smtClean="0">
              <a:solidFill>
                <a:srgbClr val="FF0000"/>
              </a:solidFill>
            </a:endParaRPr>
          </a:p>
        </p:txBody>
      </p:sp>
    </p:spTree>
    <p:extLst>
      <p:ext uri="{BB962C8B-B14F-4D97-AF65-F5344CB8AC3E}">
        <p14:creationId xmlns:p14="http://schemas.microsoft.com/office/powerpoint/2010/main" xmlns="" val="2445235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131840" y="404664"/>
            <a:ext cx="2880321" cy="716658"/>
          </a:xfrm>
        </p:spPr>
        <p:txBody>
          <a:bodyPr>
            <a:noAutofit/>
          </a:bodyPr>
          <a:lstStyle/>
          <a:p>
            <a:r>
              <a:rPr lang="tr-TR" sz="4400" b="1" dirty="0" smtClean="0">
                <a:solidFill>
                  <a:srgbClr val="FF0000"/>
                </a:solidFill>
                <a:latin typeface="Calibri" panose="020F0502020204030204" pitchFamily="34" charset="0"/>
              </a:rPr>
              <a:t>1. Gençlik</a:t>
            </a:r>
            <a:endParaRPr lang="tr-TR" sz="44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043608" y="1412776"/>
            <a:ext cx="7776863" cy="5112568"/>
          </a:xfrm>
        </p:spPr>
        <p:txBody>
          <a:bodyPr>
            <a:normAutofit/>
          </a:bodyPr>
          <a:lstStyle/>
          <a:p>
            <a:r>
              <a:rPr lang="tr-TR" sz="2800" dirty="0" smtClean="0">
                <a:latin typeface="Calibri" panose="020F0502020204030204" pitchFamily="34" charset="0"/>
              </a:rPr>
              <a:t>Ergenlik dönemi gençlerin cinsiyetlerinin belirlenmesine yönelik hormonel faaliyetlerin en yoğun olduğu dönemdir. Hormonal aktivitedeki aşırı artış ve vücuttaki fiziksel değişiklikler ile buna beynin tepkisi bu dönemi adaptasyonu güç ve risk almaya yatkın bir dönem haline getirmektedir. </a:t>
            </a:r>
          </a:p>
          <a:p>
            <a:r>
              <a:rPr lang="tr-TR" sz="2800" dirty="0" smtClean="0">
                <a:latin typeface="Calibri" panose="020F0502020204030204" pitchFamily="34" charset="0"/>
              </a:rPr>
              <a:t>Bu dönemde gençlerin duygu durumunda ortaya çıkan değişiklikler genellikle tepkisel olmayı ve risk almaya yatkınlığı destekler.</a:t>
            </a:r>
          </a:p>
        </p:txBody>
      </p:sp>
    </p:spTree>
    <p:extLst>
      <p:ext uri="{BB962C8B-B14F-4D97-AF65-F5344CB8AC3E}">
        <p14:creationId xmlns:p14="http://schemas.microsoft.com/office/powerpoint/2010/main" xmlns="" val="107092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19872" y="260648"/>
            <a:ext cx="2592289" cy="716658"/>
          </a:xfrm>
        </p:spPr>
        <p:txBody>
          <a:bodyPr>
            <a:noAutofit/>
          </a:bodyPr>
          <a:lstStyle/>
          <a:p>
            <a:r>
              <a:rPr lang="tr-TR" sz="4400" b="1" dirty="0" smtClean="0">
                <a:solidFill>
                  <a:srgbClr val="FF0000"/>
                </a:solidFill>
                <a:latin typeface="Calibri" panose="020F0502020204030204" pitchFamily="34" charset="0"/>
              </a:rPr>
              <a:t>1. Gençlik</a:t>
            </a:r>
            <a:endParaRPr lang="tr-TR" sz="44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124744"/>
            <a:ext cx="7776863" cy="5589240"/>
          </a:xfrm>
        </p:spPr>
        <p:txBody>
          <a:bodyPr>
            <a:noAutofit/>
          </a:bodyPr>
          <a:lstStyle/>
          <a:p>
            <a:pPr>
              <a:lnSpc>
                <a:spcPct val="150000"/>
              </a:lnSpc>
            </a:pPr>
            <a:r>
              <a:rPr lang="tr-TR" sz="2400" dirty="0">
                <a:latin typeface="Calibri" panose="020F0502020204030204" pitchFamily="34" charset="0"/>
              </a:rPr>
              <a:t>Genç ergen bu dönemde genellikle </a:t>
            </a:r>
            <a:r>
              <a:rPr lang="tr-TR" sz="2400" b="1" dirty="0">
                <a:latin typeface="Calibri" panose="020F0502020204030204" pitchFamily="34" charset="0"/>
              </a:rPr>
              <a:t>toplumsal</a:t>
            </a:r>
            <a:r>
              <a:rPr lang="tr-TR" sz="2400" dirty="0">
                <a:latin typeface="Calibri" panose="020F0502020204030204" pitchFamily="34" charset="0"/>
              </a:rPr>
              <a:t> veya </a:t>
            </a:r>
            <a:r>
              <a:rPr lang="tr-TR" sz="2400" b="1" dirty="0">
                <a:latin typeface="Calibri" panose="020F0502020204030204" pitchFamily="34" charset="0"/>
              </a:rPr>
              <a:t>ailesel </a:t>
            </a:r>
            <a:r>
              <a:rPr lang="tr-TR" sz="2400" dirty="0">
                <a:latin typeface="Calibri" panose="020F0502020204030204" pitchFamily="34" charset="0"/>
              </a:rPr>
              <a:t>kuralları kişiliğinin gelişimi önündeki bir engel olarak algılayabilir ve tepkisel davranabilir. Kuralların dışına çıkma ve bunlara meydan okuma kişiliğini ortaya koymanın bir ölçütü </a:t>
            </a:r>
            <a:r>
              <a:rPr lang="tr-TR" sz="2400" dirty="0" smtClean="0">
                <a:latin typeface="Calibri" panose="020F0502020204030204" pitchFamily="34" charset="0"/>
              </a:rPr>
              <a:t>gibidir.</a:t>
            </a:r>
          </a:p>
          <a:p>
            <a:pPr>
              <a:lnSpc>
                <a:spcPct val="150000"/>
              </a:lnSpc>
            </a:pPr>
            <a:r>
              <a:rPr lang="tr-TR" sz="2400" dirty="0" smtClean="0">
                <a:latin typeface="Calibri" panose="020F0502020204030204" pitchFamily="34" charset="0"/>
              </a:rPr>
              <a:t>Çabuk </a:t>
            </a:r>
            <a:r>
              <a:rPr lang="tr-TR" sz="2400" dirty="0">
                <a:latin typeface="Calibri" panose="020F0502020204030204" pitchFamily="34" charset="0"/>
              </a:rPr>
              <a:t>öfkelenme ve öfkeyi kontrol etmede güçlük suç teşkil edebilecek davranışların kolayca ortaya çıkmasına neden olurken, kolay risk almayı büyümenin bir ölçütü olarak algılama madde kötüye kullanmayı deneme gibi kural dışı davranışları </a:t>
            </a:r>
            <a:r>
              <a:rPr lang="tr-TR" sz="2400" dirty="0" smtClean="0">
                <a:latin typeface="Calibri" panose="020F0502020204030204" pitchFamily="34" charset="0"/>
              </a:rPr>
              <a:t>kolaylaştırır</a:t>
            </a:r>
            <a:r>
              <a:rPr lang="tr-TR" sz="2400" dirty="0">
                <a:latin typeface="Calibri" panose="020F0502020204030204" pitchFamily="34" charset="0"/>
              </a:rPr>
              <a:t>.</a:t>
            </a:r>
            <a:endParaRPr lang="tr-TR" sz="2400" dirty="0" smtClean="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19872" y="404664"/>
            <a:ext cx="2592289" cy="716658"/>
          </a:xfrm>
        </p:spPr>
        <p:txBody>
          <a:bodyPr>
            <a:noAutofit/>
          </a:bodyPr>
          <a:lstStyle/>
          <a:p>
            <a:r>
              <a:rPr lang="tr-TR" sz="4400" b="1" dirty="0" smtClean="0">
                <a:solidFill>
                  <a:srgbClr val="FF0000"/>
                </a:solidFill>
                <a:latin typeface="Calibri" panose="020F0502020204030204" pitchFamily="34" charset="0"/>
              </a:rPr>
              <a:t>1. Gençlik</a:t>
            </a:r>
            <a:endParaRPr lang="tr-TR" sz="44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043608" y="1268760"/>
            <a:ext cx="7776863" cy="5328592"/>
          </a:xfrm>
        </p:spPr>
        <p:txBody>
          <a:bodyPr>
            <a:normAutofit/>
          </a:bodyPr>
          <a:lstStyle/>
          <a:p>
            <a:pPr marL="0" indent="0">
              <a:lnSpc>
                <a:spcPct val="150000"/>
              </a:lnSpc>
              <a:buNone/>
            </a:pPr>
            <a:r>
              <a:rPr lang="tr-TR" sz="2800" dirty="0" smtClean="0">
                <a:latin typeface="Calibri" panose="020F0502020204030204" pitchFamily="34" charset="0"/>
              </a:rPr>
              <a:t>Bağımlılık </a:t>
            </a:r>
            <a:r>
              <a:rPr lang="tr-TR" sz="2800" dirty="0">
                <a:latin typeface="Calibri" panose="020F0502020204030204" pitchFamily="34" charset="0"/>
              </a:rPr>
              <a:t>yapan maddeleri pazarlayan yasa dışı organize suç örgütleri de bu durumu çok iyi değerlendirmekte ve madde pazarlama stratejilerini özellikle gençlere yönelik olarak kurmaktadırlar. Bütün bunların bir sonucu olarak </a:t>
            </a:r>
            <a:r>
              <a:rPr lang="tr-TR" sz="2800" b="1" dirty="0">
                <a:latin typeface="Calibri" panose="020F0502020204030204" pitchFamily="34" charset="0"/>
              </a:rPr>
              <a:t>madde kötüye kullanımı yaşı giderek düşmektedir</a:t>
            </a:r>
            <a:r>
              <a:rPr lang="tr-TR" sz="2800" b="1" dirty="0" smtClean="0">
                <a:latin typeface="Calibri" panose="020F0502020204030204" pitchFamily="34" charset="0"/>
              </a:rPr>
              <a:t>.</a:t>
            </a:r>
            <a:endParaRPr lang="tr-TR" sz="2800" b="1" dirty="0">
              <a:latin typeface="Calibri" panose="020F0502020204030204" pitchFamily="34" charset="0"/>
            </a:endParaRPr>
          </a:p>
        </p:txBody>
      </p:sp>
    </p:spTree>
    <p:extLst>
      <p:ext uri="{BB962C8B-B14F-4D97-AF65-F5344CB8AC3E}">
        <p14:creationId xmlns:p14="http://schemas.microsoft.com/office/powerpoint/2010/main" xmlns="" val="2503200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152</TotalTime>
  <Words>732</Words>
  <Application>Microsoft Office PowerPoint</Application>
  <PresentationFormat>Ekran Gösterisi (4:3)</PresentationFormat>
  <Paragraphs>47</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Wisp</vt:lpstr>
      <vt:lpstr>MADDE KULLANIMINDA RİSK FAKTÖRLERİ</vt:lpstr>
      <vt:lpstr>RİSK GRUBU</vt:lpstr>
      <vt:lpstr>RİSK GRUBU</vt:lpstr>
      <vt:lpstr>Madde Bağımlısı Olma Riskini Artıran Etkenler</vt:lpstr>
      <vt:lpstr>Madde Bağımlısı Olma Riskini Artıran Etkenler</vt:lpstr>
      <vt:lpstr>Madde Bağımlısı Olma Riskini Artıran Etkenler</vt:lpstr>
      <vt:lpstr>1. Gençlik</vt:lpstr>
      <vt:lpstr>1. Gençlik</vt:lpstr>
      <vt:lpstr>1. Gençlik</vt:lpstr>
      <vt:lpstr>2. Analitik düşünceye dayalı akılcı eğitimden yoksunluk</vt:lpstr>
      <vt:lpstr>3. Bilim, etik ve hukuk zeminden yoksun bir toplum yaşantısı</vt:lpstr>
      <vt:lpstr>3. Bilim, etik ve hukuk zeminden yoksun bir toplum yaşantısı</vt:lpstr>
      <vt:lpstr>4. Sevgi eksikliği, sevgiyi tanımama ve yaşamama</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kullanımında risk faktörleri</dc:title>
  <dc:creator>NAZAN</dc:creator>
  <cp:lastModifiedBy>NAZAN</cp:lastModifiedBy>
  <cp:revision>70</cp:revision>
  <dcterms:created xsi:type="dcterms:W3CDTF">2019-09-16T10:42:52Z</dcterms:created>
  <dcterms:modified xsi:type="dcterms:W3CDTF">2019-09-30T16:35:54Z</dcterms:modified>
</cp:coreProperties>
</file>