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PLAZMA LİPİTLERİ ve LİPOPROTEİNLER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Proteinleri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Albumin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/>
              <a:t>Ozmotik</a:t>
            </a:r>
            <a:r>
              <a:rPr lang="en-US" dirty="0"/>
              <a:t> </a:t>
            </a:r>
            <a:r>
              <a:rPr lang="en-US" dirty="0" err="1"/>
              <a:t>basıncı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/>
              <a:t>Suyun</a:t>
            </a:r>
            <a:r>
              <a:rPr lang="en-US" dirty="0"/>
              <a:t> </a:t>
            </a:r>
            <a:r>
              <a:rPr lang="en-US" dirty="0" err="1"/>
              <a:t>difüzyonunu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smtClean="0"/>
              <a:t>Globulin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/>
              <a:t>Antikorları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Taşıyıcı</a:t>
            </a:r>
            <a:r>
              <a:rPr lang="en-US" dirty="0" smtClean="0"/>
              <a:t> </a:t>
            </a:r>
            <a:r>
              <a:rPr lang="en-US" dirty="0" err="1"/>
              <a:t>proteinler</a:t>
            </a:r>
            <a:r>
              <a:rPr lang="en-US" dirty="0"/>
              <a:t> (</a:t>
            </a:r>
            <a:r>
              <a:rPr lang="en-US" dirty="0" err="1"/>
              <a:t>lipidler</a:t>
            </a:r>
            <a:r>
              <a:rPr lang="en-US" dirty="0"/>
              <a:t>, Fe, Cu vb.)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Fibrinojen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/>
              <a:t>Pıhtılaşmayı</a:t>
            </a:r>
            <a:r>
              <a:rPr lang="en-US" dirty="0"/>
              <a:t> </a:t>
            </a:r>
            <a:r>
              <a:rPr lang="en-US" dirty="0" err="1"/>
              <a:t>sağlar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1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Plazma</a:t>
            </a:r>
            <a:r>
              <a:rPr lang="en-US" dirty="0" smtClean="0"/>
              <a:t> protein </a:t>
            </a:r>
            <a:r>
              <a:rPr lang="en-US" dirty="0" err="1" smtClean="0"/>
              <a:t>düzeyleri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Örnek</a:t>
            </a:r>
            <a:r>
              <a:rPr lang="en-US" dirty="0"/>
              <a:t> </a:t>
            </a:r>
            <a:r>
              <a:rPr lang="en-US" dirty="0" err="1"/>
              <a:t>alımı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turnike</a:t>
            </a:r>
            <a:r>
              <a:rPr lang="en-US" dirty="0"/>
              <a:t> </a:t>
            </a:r>
            <a:r>
              <a:rPr lang="en-US" dirty="0" err="1"/>
              <a:t>uygulamasının</a:t>
            </a:r>
            <a:r>
              <a:rPr lang="en-US" dirty="0"/>
              <a:t> </a:t>
            </a:r>
            <a:r>
              <a:rPr lang="en-US" dirty="0" err="1"/>
              <a:t>süre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tutulması</a:t>
            </a:r>
            <a:r>
              <a:rPr lang="en-US" dirty="0"/>
              <a:t> </a:t>
            </a:r>
            <a:r>
              <a:rPr lang="en-US" dirty="0" err="1"/>
              <a:t>hidrostatik</a:t>
            </a:r>
            <a:r>
              <a:rPr lang="en-US" dirty="0"/>
              <a:t> </a:t>
            </a:r>
            <a:r>
              <a:rPr lang="en-US" dirty="0" err="1"/>
              <a:t>basınc</a:t>
            </a:r>
            <a:r>
              <a:rPr lang="en-US" dirty="0"/>
              <a:t>̧ </a:t>
            </a:r>
            <a:r>
              <a:rPr lang="en-US" dirty="0" err="1"/>
              <a:t>artımı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damar</a:t>
            </a:r>
            <a:r>
              <a:rPr lang="en-US" dirty="0"/>
              <a:t> </a:t>
            </a:r>
            <a:r>
              <a:rPr lang="en-US" dirty="0" err="1"/>
              <a:t>içindeki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kısmının</a:t>
            </a:r>
            <a:r>
              <a:rPr lang="en-US" dirty="0"/>
              <a:t> </a:t>
            </a:r>
            <a:r>
              <a:rPr lang="en-US" dirty="0" err="1"/>
              <a:t>damar</a:t>
            </a:r>
            <a:r>
              <a:rPr lang="en-US" dirty="0"/>
              <a:t> </a:t>
            </a:r>
            <a:r>
              <a:rPr lang="en-US" dirty="0" err="1"/>
              <a:t>dışına</a:t>
            </a:r>
            <a:r>
              <a:rPr lang="en-US" dirty="0"/>
              <a:t> </a:t>
            </a:r>
            <a:r>
              <a:rPr lang="en-US" dirty="0" err="1"/>
              <a:t>çıkışına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albumin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serum </a:t>
            </a:r>
            <a:r>
              <a:rPr lang="en-US" dirty="0" err="1"/>
              <a:t>bileşenlerinin</a:t>
            </a:r>
            <a:r>
              <a:rPr lang="en-US" dirty="0"/>
              <a:t> </a:t>
            </a:r>
            <a:r>
              <a:rPr lang="en-US" dirty="0" err="1"/>
              <a:t>artmasına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Mg </a:t>
            </a:r>
            <a:r>
              <a:rPr lang="en-US" dirty="0" err="1"/>
              <a:t>iyonlarının</a:t>
            </a:r>
            <a:r>
              <a:rPr lang="en-US" dirty="0"/>
              <a:t> </a:t>
            </a:r>
            <a:r>
              <a:rPr lang="en-US" dirty="0" err="1"/>
              <a:t>önemli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bölümu</a:t>
            </a:r>
            <a:r>
              <a:rPr lang="en-US" dirty="0"/>
              <a:t>̈ </a:t>
            </a:r>
            <a:r>
              <a:rPr lang="en-US" dirty="0" err="1"/>
              <a:t>albumine</a:t>
            </a:r>
            <a:r>
              <a:rPr lang="en-US" dirty="0"/>
              <a:t> </a:t>
            </a:r>
            <a:r>
              <a:rPr lang="en-US" dirty="0" err="1"/>
              <a:t>bağlı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dolaşımda</a:t>
            </a:r>
            <a:r>
              <a:rPr lang="en-US" dirty="0"/>
              <a:t> </a:t>
            </a:r>
            <a:r>
              <a:rPr lang="en-US" dirty="0" err="1"/>
              <a:t>bulunduğu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albumin </a:t>
            </a:r>
            <a:r>
              <a:rPr lang="en-US" dirty="0" err="1"/>
              <a:t>derişiminin</a:t>
            </a:r>
            <a:r>
              <a:rPr lang="en-US" dirty="0"/>
              <a:t> </a:t>
            </a:r>
            <a:r>
              <a:rPr lang="en-US" dirty="0" err="1"/>
              <a:t>azalması</a:t>
            </a:r>
            <a:r>
              <a:rPr lang="en-US" dirty="0"/>
              <a:t>,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Mg </a:t>
            </a:r>
            <a:r>
              <a:rPr lang="en-US" dirty="0" err="1"/>
              <a:t>iyon</a:t>
            </a:r>
            <a:r>
              <a:rPr lang="en-US" dirty="0"/>
              <a:t> </a:t>
            </a:r>
            <a:r>
              <a:rPr lang="en-US" dirty="0" err="1"/>
              <a:t>düzeylerinin</a:t>
            </a:r>
            <a:r>
              <a:rPr lang="en-US" dirty="0"/>
              <a:t> </a:t>
            </a:r>
            <a:r>
              <a:rPr lang="en-US" dirty="0" err="1"/>
              <a:t>düşük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ölçülmesine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29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Plazma</a:t>
            </a:r>
            <a:r>
              <a:rPr lang="en-US" dirty="0" smtClean="0"/>
              <a:t> protein </a:t>
            </a:r>
            <a:r>
              <a:rPr lang="en-US" dirty="0" err="1" smtClean="0"/>
              <a:t>düzeyleri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proteinlerinin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çoğu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karaciğerde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sentezlenir</a:t>
            </a:r>
            <a:r>
              <a:rPr lang="en-US" dirty="0">
                <a:latin typeface="Calibri"/>
                <a:cs typeface="Calibri"/>
              </a:rPr>
              <a:t>: - </a:t>
            </a:r>
            <a:r>
              <a:rPr lang="en-US" dirty="0" err="1">
                <a:latin typeface="Calibri"/>
                <a:cs typeface="Calibri"/>
              </a:rPr>
              <a:t>globulinler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hücrelerinde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üretilir</a:t>
            </a:r>
            <a:r>
              <a:rPr lang="en-US" dirty="0">
                <a:latin typeface="Calibri"/>
                <a:cs typeface="Calibri"/>
              </a:rPr>
              <a:t>. </a:t>
            </a:r>
            <a:r>
              <a:rPr lang="en-US" dirty="0" err="1">
                <a:latin typeface="Calibri"/>
                <a:cs typeface="Calibri"/>
              </a:rPr>
              <a:t>Bazı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endotel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diğer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hücrelerde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sentezlenebilir</a:t>
            </a:r>
            <a:r>
              <a:rPr lang="en-US" dirty="0">
                <a:latin typeface="Calibri"/>
                <a:cs typeface="Calibri"/>
              </a:rPr>
              <a:t>. Geri </a:t>
            </a:r>
            <a:r>
              <a:rPr lang="en-US" dirty="0" err="1">
                <a:latin typeface="Calibri"/>
                <a:cs typeface="Calibri"/>
              </a:rPr>
              <a:t>kalanı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karaciğer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kaynaklıdır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proteinlerinin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genellikle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granüler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endoplazmik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retikulum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üzerindeki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ribozomlarda</a:t>
            </a:r>
            <a:r>
              <a:rPr lang="en-US" dirty="0">
                <a:latin typeface="Calibri"/>
                <a:cs typeface="Calibri"/>
              </a:rPr>
              <a:t> pre-protein </a:t>
            </a:r>
            <a:r>
              <a:rPr lang="en-US" dirty="0" err="1">
                <a:latin typeface="Calibri"/>
                <a:cs typeface="Calibri"/>
              </a:rPr>
              <a:t>olarak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sinyal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peptid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içerir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halde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sentezlenir</a:t>
            </a:r>
            <a:r>
              <a:rPr lang="en-US" dirty="0" smtClean="0">
                <a:latin typeface="Calibri"/>
                <a:cs typeface="Calibri"/>
              </a:rPr>
              <a:t>. 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proteinlerinin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hemen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tümu</a:t>
            </a:r>
            <a:r>
              <a:rPr lang="en-US" dirty="0">
                <a:latin typeface="Calibri"/>
                <a:cs typeface="Calibri"/>
              </a:rPr>
              <a:t>̈ </a:t>
            </a:r>
            <a:r>
              <a:rPr lang="en-US" dirty="0" err="1">
                <a:latin typeface="Calibri"/>
                <a:cs typeface="Calibri"/>
              </a:rPr>
              <a:t>glikoproteindir</a:t>
            </a:r>
            <a:r>
              <a:rPr lang="en-US" dirty="0">
                <a:latin typeface="Calibri"/>
                <a:cs typeface="Calibri"/>
              </a:rPr>
              <a:t>: Bu </a:t>
            </a:r>
            <a:r>
              <a:rPr lang="en-US" dirty="0" err="1">
                <a:latin typeface="Calibri"/>
                <a:cs typeface="Calibri"/>
              </a:rPr>
              <a:t>proteinler</a:t>
            </a:r>
            <a:r>
              <a:rPr lang="en-US" dirty="0">
                <a:latin typeface="Calibri"/>
                <a:cs typeface="Calibri"/>
              </a:rPr>
              <a:t> N- </a:t>
            </a:r>
            <a:r>
              <a:rPr lang="en-US" dirty="0" err="1">
                <a:latin typeface="Calibri"/>
                <a:cs typeface="Calibri"/>
              </a:rPr>
              <a:t>veya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O-bağlı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oligosakkaridleri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veya</a:t>
            </a:r>
            <a:r>
              <a:rPr lang="en-US" dirty="0">
                <a:latin typeface="Calibri"/>
                <a:cs typeface="Calibri"/>
              </a:rPr>
              <a:t> her </a:t>
            </a:r>
            <a:r>
              <a:rPr lang="en-US" dirty="0" err="1">
                <a:latin typeface="Calibri"/>
                <a:cs typeface="Calibri"/>
              </a:rPr>
              <a:t>ikisinide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içerir</a:t>
            </a:r>
            <a:r>
              <a:rPr lang="en-US" dirty="0">
                <a:latin typeface="Calibri"/>
                <a:cs typeface="Calibri"/>
              </a:rPr>
              <a:t>. Albumin </a:t>
            </a:r>
            <a:r>
              <a:rPr lang="en-US" dirty="0" err="1">
                <a:latin typeface="Calibri"/>
                <a:cs typeface="Calibri"/>
              </a:rPr>
              <a:t>ise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glikoprotein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değildir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r>
              <a:rPr lang="en-US" dirty="0" err="1">
                <a:latin typeface="Calibri"/>
                <a:cs typeface="Calibri"/>
              </a:rPr>
              <a:t>Bir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çok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polimorfizm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gösterir</a:t>
            </a:r>
            <a:r>
              <a:rPr lang="en-US" dirty="0">
                <a:latin typeface="Calibri"/>
                <a:cs typeface="Calibri"/>
              </a:rPr>
              <a:t>: </a:t>
            </a:r>
            <a:r>
              <a:rPr lang="en-US" dirty="0" err="1">
                <a:latin typeface="Calibri"/>
                <a:cs typeface="Calibri"/>
              </a:rPr>
              <a:t>Polimorfizm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gösteren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bazı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içinde</a:t>
            </a:r>
            <a:r>
              <a:rPr lang="en-US" dirty="0">
                <a:latin typeface="Calibri"/>
                <a:cs typeface="Calibri"/>
              </a:rPr>
              <a:t> 1-antitripsin, </a:t>
            </a:r>
            <a:r>
              <a:rPr lang="en-US" dirty="0" err="1">
                <a:latin typeface="Calibri"/>
                <a:cs typeface="Calibri"/>
              </a:rPr>
              <a:t>haptoglobulin</a:t>
            </a:r>
            <a:r>
              <a:rPr lang="en-US" dirty="0">
                <a:latin typeface="Calibri"/>
                <a:cs typeface="Calibri"/>
              </a:rPr>
              <a:t>, transferrin, </a:t>
            </a:r>
            <a:r>
              <a:rPr lang="en-US" dirty="0" err="1">
                <a:latin typeface="Calibri"/>
                <a:cs typeface="Calibri"/>
              </a:rPr>
              <a:t>seruloplazmin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immunoglobulinler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bulunmaktadır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r>
              <a:rPr lang="en-US" dirty="0">
                <a:latin typeface="Calibri"/>
                <a:cs typeface="Calibri"/>
              </a:rPr>
              <a:t>Her </a:t>
            </a:r>
            <a:r>
              <a:rPr lang="en-US" dirty="0" err="1">
                <a:latin typeface="Calibri"/>
                <a:cs typeface="Calibri"/>
              </a:rPr>
              <a:t>plazma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proteinin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özgün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yarı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ömru</a:t>
            </a:r>
            <a:r>
              <a:rPr lang="en-US" dirty="0">
                <a:latin typeface="Calibri"/>
                <a:cs typeface="Calibri"/>
              </a:rPr>
              <a:t>̈ </a:t>
            </a:r>
            <a:r>
              <a:rPr lang="en-US" dirty="0" err="1">
                <a:latin typeface="Calibri"/>
                <a:cs typeface="Calibri"/>
              </a:rPr>
              <a:t>vardır</a:t>
            </a:r>
            <a:r>
              <a:rPr lang="en-US" dirty="0">
                <a:latin typeface="Calibri"/>
                <a:cs typeface="Calibri"/>
              </a:rPr>
              <a:t>: </a:t>
            </a:r>
            <a:r>
              <a:rPr lang="en-US" dirty="0" err="1">
                <a:latin typeface="Calibri"/>
                <a:cs typeface="Calibri"/>
              </a:rPr>
              <a:t>Albuminin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yarı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ömru</a:t>
            </a:r>
            <a:r>
              <a:rPr lang="en-US" dirty="0">
                <a:latin typeface="Calibri"/>
                <a:cs typeface="Calibri"/>
              </a:rPr>
              <a:t>̈ </a:t>
            </a:r>
            <a:r>
              <a:rPr lang="en-US" dirty="0" err="1">
                <a:latin typeface="Calibri"/>
                <a:cs typeface="Calibri"/>
              </a:rPr>
              <a:t>yaklaşık</a:t>
            </a:r>
            <a:r>
              <a:rPr lang="en-US" dirty="0">
                <a:latin typeface="Calibri"/>
                <a:cs typeface="Calibri"/>
              </a:rPr>
              <a:t> 20, </a:t>
            </a:r>
            <a:r>
              <a:rPr lang="en-US" dirty="0" err="1">
                <a:latin typeface="Calibri"/>
                <a:cs typeface="Calibri"/>
              </a:rPr>
              <a:t>haptoglobulinin</a:t>
            </a:r>
            <a:r>
              <a:rPr lang="en-US" dirty="0">
                <a:latin typeface="Calibri"/>
                <a:cs typeface="Calibri"/>
              </a:rPr>
              <a:t> 5 </a:t>
            </a:r>
            <a:r>
              <a:rPr lang="en-US" dirty="0" err="1">
                <a:latin typeface="Calibri"/>
                <a:cs typeface="Calibri"/>
              </a:rPr>
              <a:t>gündür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212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Serum </a:t>
            </a:r>
            <a:r>
              <a:rPr lang="en-US" dirty="0" err="1"/>
              <a:t>toplam</a:t>
            </a:r>
            <a:r>
              <a:rPr lang="en-US" dirty="0"/>
              <a:t> protein </a:t>
            </a:r>
            <a:r>
              <a:rPr lang="en-US" dirty="0" err="1"/>
              <a:t>derişimindeki</a:t>
            </a:r>
            <a:r>
              <a:rPr lang="en-US" dirty="0"/>
              <a:t> </a:t>
            </a:r>
            <a:r>
              <a:rPr lang="en-US" dirty="0" err="1"/>
              <a:t>artıs</a:t>
            </a:r>
            <a:r>
              <a:rPr lang="en-US" dirty="0"/>
              <a:t>̧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azalışlar</a:t>
            </a:r>
            <a:r>
              <a:rPr lang="en-US" dirty="0"/>
              <a:t> </a:t>
            </a:r>
            <a:r>
              <a:rPr lang="en-US" dirty="0" err="1"/>
              <a:t>disproteinemi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 smtClean="0"/>
              <a:t>Disproteinemiler</a:t>
            </a:r>
            <a:r>
              <a:rPr lang="en-US" dirty="0" smtClean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türlu</a:t>
            </a:r>
            <a:r>
              <a:rPr lang="en-US" dirty="0"/>
              <a:t>̈ </a:t>
            </a:r>
            <a:r>
              <a:rPr lang="en-US" dirty="0" err="1"/>
              <a:t>olabilir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 err="1" smtClean="0"/>
              <a:t>hiperproteinemi</a:t>
            </a:r>
            <a:r>
              <a:rPr lang="en-US" b="1" dirty="0" smtClean="0"/>
              <a:t> </a:t>
            </a:r>
            <a:r>
              <a:rPr lang="en-US" dirty="0"/>
              <a:t>(serum protein </a:t>
            </a:r>
            <a:r>
              <a:rPr lang="en-US" dirty="0" err="1"/>
              <a:t>derişimi</a:t>
            </a:r>
            <a:r>
              <a:rPr lang="en-US" dirty="0"/>
              <a:t> </a:t>
            </a:r>
            <a:r>
              <a:rPr lang="en-US" dirty="0" err="1"/>
              <a:t>artışı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 smtClean="0"/>
              <a:t>hipoproteinemi</a:t>
            </a:r>
            <a:r>
              <a:rPr lang="en-US" dirty="0" smtClean="0"/>
              <a:t> </a:t>
            </a:r>
            <a:r>
              <a:rPr lang="en-US" dirty="0"/>
              <a:t>(serum protein </a:t>
            </a:r>
            <a:r>
              <a:rPr lang="en-US" dirty="0" err="1"/>
              <a:t>derişimi</a:t>
            </a:r>
            <a:r>
              <a:rPr lang="en-US" dirty="0"/>
              <a:t> </a:t>
            </a:r>
            <a:r>
              <a:rPr lang="en-US" dirty="0" err="1"/>
              <a:t>azalışı</a:t>
            </a:r>
            <a:r>
              <a:rPr lang="en-US" dirty="0"/>
              <a:t>) </a:t>
            </a:r>
            <a:endParaRPr lang="en-US" dirty="0"/>
          </a:p>
          <a:p>
            <a:r>
              <a:rPr lang="en-US" dirty="0" err="1" smtClean="0"/>
              <a:t>Normalde</a:t>
            </a:r>
            <a:r>
              <a:rPr lang="en-US" dirty="0" smtClean="0"/>
              <a:t> </a:t>
            </a:r>
            <a:r>
              <a:rPr lang="en-US" dirty="0" err="1"/>
              <a:t>kanda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özel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proteinlerin</a:t>
            </a:r>
            <a:r>
              <a:rPr lang="en-US" dirty="0"/>
              <a:t> </a:t>
            </a:r>
            <a:r>
              <a:rPr lang="en-US" dirty="0" err="1"/>
              <a:t>varlığına</a:t>
            </a:r>
            <a:r>
              <a:rPr lang="en-US" dirty="0"/>
              <a:t> </a:t>
            </a:r>
            <a:r>
              <a:rPr lang="en-US" dirty="0" err="1"/>
              <a:t>paraproteinemi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3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Hiperproteinemi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içeriğinin</a:t>
            </a:r>
            <a:r>
              <a:rPr lang="en-US" dirty="0"/>
              <a:t> </a:t>
            </a:r>
            <a:r>
              <a:rPr lang="en-US" dirty="0" err="1"/>
              <a:t>azaldığı</a:t>
            </a:r>
            <a:r>
              <a:rPr lang="en-US" dirty="0"/>
              <a:t> </a:t>
            </a:r>
            <a:r>
              <a:rPr lang="en-US" dirty="0" err="1"/>
              <a:t>hemokonsantrasyon</a:t>
            </a:r>
            <a:r>
              <a:rPr lang="en-US" dirty="0"/>
              <a:t> </a:t>
            </a:r>
            <a:r>
              <a:rPr lang="en-US" dirty="0" err="1"/>
              <a:t>durumlarında</a:t>
            </a:r>
            <a:r>
              <a:rPr lang="en-US" dirty="0"/>
              <a:t> </a:t>
            </a:r>
            <a:r>
              <a:rPr lang="en-US" dirty="0" err="1"/>
              <a:t>göreceli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hiperproteinemi</a:t>
            </a:r>
            <a:r>
              <a:rPr lang="en-US" dirty="0"/>
              <a:t> (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hiperproteinemi</a:t>
            </a:r>
            <a:r>
              <a:rPr lang="en-US" dirty="0"/>
              <a:t>)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çıkabilir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Paraproteinlerin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çıkışına</a:t>
            </a:r>
            <a:r>
              <a:rPr lang="en-US" dirty="0"/>
              <a:t> </a:t>
            </a:r>
            <a:r>
              <a:rPr lang="en-US" dirty="0" err="1"/>
              <a:t>bağlı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hiperproteinemi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çıkabilir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hastalıklarda</a:t>
            </a:r>
            <a:r>
              <a:rPr lang="en-US" dirty="0"/>
              <a:t>  </a:t>
            </a:r>
            <a:r>
              <a:rPr lang="en-US" dirty="0" err="1"/>
              <a:t>globülin</a:t>
            </a:r>
            <a:r>
              <a:rPr lang="en-US" dirty="0"/>
              <a:t> </a:t>
            </a:r>
            <a:r>
              <a:rPr lang="en-US" dirty="0" err="1"/>
              <a:t>artışına</a:t>
            </a:r>
            <a:r>
              <a:rPr lang="en-US" dirty="0"/>
              <a:t> </a:t>
            </a:r>
            <a:r>
              <a:rPr lang="en-US" dirty="0" err="1"/>
              <a:t>bağlı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hiperproteinemi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çıkabilir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295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Hipoproteinemi</a:t>
            </a:r>
            <a:r>
              <a:rPr lang="en-US" dirty="0"/>
              <a:t> </a:t>
            </a:r>
            <a:r>
              <a:rPr lang="en-US" dirty="0" err="1" smtClean="0"/>
              <a:t>nedenleri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içeriğinin</a:t>
            </a:r>
            <a:r>
              <a:rPr lang="en-US" dirty="0"/>
              <a:t> </a:t>
            </a:r>
            <a:r>
              <a:rPr lang="en-US" dirty="0" err="1"/>
              <a:t>arttığı</a:t>
            </a:r>
            <a:r>
              <a:rPr lang="en-US" dirty="0"/>
              <a:t> </a:t>
            </a:r>
            <a:r>
              <a:rPr lang="en-US" dirty="0" err="1"/>
              <a:t>hemodilüsyon</a:t>
            </a:r>
            <a:r>
              <a:rPr lang="en-US" dirty="0"/>
              <a:t> </a:t>
            </a:r>
            <a:r>
              <a:rPr lang="en-US" dirty="0" err="1"/>
              <a:t>durumlarında</a:t>
            </a:r>
            <a:r>
              <a:rPr lang="en-US" dirty="0"/>
              <a:t> </a:t>
            </a:r>
            <a:r>
              <a:rPr lang="en-US" dirty="0" err="1"/>
              <a:t>göreceli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hipoproteinemi</a:t>
            </a:r>
            <a:r>
              <a:rPr lang="en-US" dirty="0"/>
              <a:t> (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hipoproteinemi</a:t>
            </a:r>
            <a:r>
              <a:rPr lang="en-US" dirty="0"/>
              <a:t>)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çıkar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Aşırı</a:t>
            </a:r>
            <a:r>
              <a:rPr lang="en-US" dirty="0"/>
              <a:t> protein </a:t>
            </a:r>
            <a:r>
              <a:rPr lang="en-US" dirty="0" err="1"/>
              <a:t>kaybı</a:t>
            </a:r>
            <a:r>
              <a:rPr lang="en-US" dirty="0"/>
              <a:t> </a:t>
            </a:r>
            <a:r>
              <a:rPr lang="en-US" dirty="0" err="1"/>
              <a:t>olduğu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 Protein </a:t>
            </a:r>
            <a:r>
              <a:rPr lang="en-US" dirty="0" err="1"/>
              <a:t>sentezinde</a:t>
            </a:r>
            <a:r>
              <a:rPr lang="en-US" dirty="0"/>
              <a:t> </a:t>
            </a:r>
            <a:r>
              <a:rPr lang="en-US" dirty="0" err="1"/>
              <a:t>azalma</a:t>
            </a:r>
            <a:r>
              <a:rPr lang="en-US" dirty="0"/>
              <a:t> </a:t>
            </a:r>
            <a:r>
              <a:rPr lang="en-US" dirty="0" err="1"/>
              <a:t>olduğu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4) Protein </a:t>
            </a:r>
            <a:r>
              <a:rPr lang="en-US" dirty="0" err="1"/>
              <a:t>metabolizması</a:t>
            </a:r>
            <a:r>
              <a:rPr lang="en-US" dirty="0"/>
              <a:t> </a:t>
            </a:r>
            <a:r>
              <a:rPr lang="en-US" dirty="0" err="1"/>
              <a:t>bozukluğuna</a:t>
            </a:r>
            <a:r>
              <a:rPr lang="en-US" dirty="0"/>
              <a:t> </a:t>
            </a:r>
            <a:r>
              <a:rPr lang="en-US" dirty="0" err="1"/>
              <a:t>bağlı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esansiyel</a:t>
            </a:r>
            <a:r>
              <a:rPr lang="en-US" dirty="0"/>
              <a:t> </a:t>
            </a:r>
            <a:r>
              <a:rPr lang="en-US" dirty="0" err="1"/>
              <a:t>hipoproteinemi</a:t>
            </a:r>
            <a:r>
              <a:rPr lang="en-US" dirty="0"/>
              <a:t> </a:t>
            </a:r>
            <a:r>
              <a:rPr lang="en-US" dirty="0" err="1"/>
              <a:t>görülebilir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64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295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PLAZMA LİPİTLERİ ve LİPOPROTEİNLER</vt:lpstr>
      <vt:lpstr>Kan Plazma Proteinleri</vt:lpstr>
      <vt:lpstr>Plazma protein düzeyleri</vt:lpstr>
      <vt:lpstr>Plazma protein düzeyleri</vt:lpstr>
      <vt:lpstr>PowerPoint Presentation</vt:lpstr>
      <vt:lpstr>Hiperproteinemi nedenleri </vt:lpstr>
      <vt:lpstr>Hipoproteinemi nedenleri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18</cp:revision>
  <dcterms:created xsi:type="dcterms:W3CDTF">2018-05-08T12:08:33Z</dcterms:created>
  <dcterms:modified xsi:type="dcterms:W3CDTF">2018-07-05T03:54:53Z</dcterms:modified>
</cp:coreProperties>
</file>