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B23C3-CBE9-4497-B547-D41A9DF53E50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12257-96C5-4D23-9898-E259C9FEBC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04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12257-96C5-4D23-9898-E259C9FEBC5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272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0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70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68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4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90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53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8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85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01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91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375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00274-B403-4C8C-87CE-CBB51A746DB5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8619B-D149-4A9C-A3AB-DFBE07D1C8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94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Müzik, </a:t>
            </a:r>
            <a:r>
              <a:rPr lang="tr-TR" dirty="0" err="1" smtClean="0"/>
              <a:t>Ritim,Dans</a:t>
            </a:r>
            <a:r>
              <a:rPr lang="tr-TR" dirty="0" smtClean="0"/>
              <a:t> ve Yaratıcı Drama Atölyesi</a:t>
            </a:r>
            <a:br>
              <a:rPr lang="tr-TR" dirty="0" smtClean="0"/>
            </a:br>
            <a:r>
              <a:rPr lang="tr-TR" dirty="0" smtClean="0"/>
              <a:t>(Uzaktan Eğitim Örneği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756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22036" y="1607129"/>
            <a:ext cx="83496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ArialMT"/>
              </a:rPr>
              <a:t>Kazanımlar:</a:t>
            </a:r>
          </a:p>
          <a:p>
            <a:pPr algn="just"/>
            <a:endParaRPr lang="tr-TR" dirty="0">
              <a:latin typeface="ArialMT"/>
            </a:endParaRPr>
          </a:p>
          <a:p>
            <a:pPr algn="just"/>
            <a:endParaRPr lang="tr-TR" dirty="0" smtClean="0">
              <a:latin typeface="ArialMT"/>
            </a:endParaRPr>
          </a:p>
          <a:p>
            <a:pPr algn="just"/>
            <a:r>
              <a:rPr lang="tr-TR" dirty="0" smtClean="0">
                <a:latin typeface="ArialMT"/>
              </a:rPr>
              <a:t>1</a:t>
            </a:r>
            <a:r>
              <a:rPr lang="tr-TR" dirty="0">
                <a:latin typeface="ArialMT"/>
              </a:rPr>
              <a:t>. Beden ve </a:t>
            </a:r>
            <a:r>
              <a:rPr lang="tr-TR" dirty="0" smtClean="0">
                <a:latin typeface="ArialMT"/>
              </a:rPr>
              <a:t>ritim uyumunun yaratıcı </a:t>
            </a:r>
            <a:r>
              <a:rPr lang="tr-TR" dirty="0" err="1" smtClean="0">
                <a:latin typeface="ArialMT"/>
              </a:rPr>
              <a:t>dramaki</a:t>
            </a:r>
            <a:r>
              <a:rPr lang="tr-TR" dirty="0" smtClean="0">
                <a:latin typeface="ArialMT"/>
              </a:rPr>
              <a:t> </a:t>
            </a:r>
            <a:r>
              <a:rPr lang="tr-TR" dirty="0">
                <a:latin typeface="ArialMT"/>
              </a:rPr>
              <a:t>önemini kavrar.</a:t>
            </a:r>
          </a:p>
          <a:p>
            <a:pPr algn="just"/>
            <a:r>
              <a:rPr lang="tr-TR" dirty="0">
                <a:latin typeface="ArialMT"/>
              </a:rPr>
              <a:t>2. Beden ve </a:t>
            </a:r>
            <a:r>
              <a:rPr lang="tr-TR" dirty="0" smtClean="0">
                <a:latin typeface="ArialMT"/>
              </a:rPr>
              <a:t>ritim uyumunun yaratıcı </a:t>
            </a:r>
            <a:r>
              <a:rPr lang="tr-TR" dirty="0" err="1" smtClean="0">
                <a:latin typeface="ArialMT"/>
              </a:rPr>
              <a:t>dramaki</a:t>
            </a:r>
            <a:r>
              <a:rPr lang="tr-TR" dirty="0" smtClean="0">
                <a:latin typeface="ArialMT"/>
              </a:rPr>
              <a:t> </a:t>
            </a:r>
            <a:r>
              <a:rPr lang="tr-TR" dirty="0">
                <a:latin typeface="ArialMT"/>
              </a:rPr>
              <a:t>önemini </a:t>
            </a:r>
            <a:r>
              <a:rPr lang="tr-TR" dirty="0" smtClean="0">
                <a:latin typeface="ArialMT"/>
              </a:rPr>
              <a:t>ifade eder</a:t>
            </a:r>
            <a:r>
              <a:rPr lang="tr-TR" dirty="0">
                <a:latin typeface="ArialMT"/>
              </a:rPr>
              <a:t>.</a:t>
            </a:r>
          </a:p>
          <a:p>
            <a:pPr algn="just"/>
            <a:r>
              <a:rPr lang="es-ES" dirty="0">
                <a:latin typeface="ArialMT"/>
              </a:rPr>
              <a:t>3. Müziğe ve ritme </a:t>
            </a:r>
            <a:r>
              <a:rPr lang="es-ES" dirty="0" smtClean="0">
                <a:latin typeface="ArialMT"/>
              </a:rPr>
              <a:t>uygun</a:t>
            </a:r>
            <a:r>
              <a:rPr lang="tr-TR" dirty="0" smtClean="0">
                <a:latin typeface="ArialMT"/>
              </a:rPr>
              <a:t> devinimler </a:t>
            </a:r>
            <a:r>
              <a:rPr lang="tr-TR" dirty="0">
                <a:latin typeface="ArialMT"/>
              </a:rPr>
              <a:t>geliştirir.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194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50982" y="1163783"/>
            <a:ext cx="98090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Arial-BoldMT"/>
              </a:rPr>
              <a:t>Isınma-Hazırlık</a:t>
            </a:r>
          </a:p>
          <a:p>
            <a:r>
              <a:rPr lang="tr-TR" b="1" dirty="0">
                <a:latin typeface="Arial-BoldMT"/>
              </a:rPr>
              <a:t>Tuz buz</a:t>
            </a:r>
          </a:p>
          <a:p>
            <a:r>
              <a:rPr lang="tr-TR" dirty="0">
                <a:latin typeface="ArialMT"/>
              </a:rPr>
              <a:t>Eğitmen bir devamlı sürecek bir temel ritim belirler.</a:t>
            </a:r>
          </a:p>
          <a:p>
            <a:r>
              <a:rPr lang="tr-TR" dirty="0">
                <a:latin typeface="ArialMT"/>
              </a:rPr>
              <a:t>Bunu yaparken metronom </a:t>
            </a:r>
            <a:r>
              <a:rPr lang="tr-TR" dirty="0" smtClean="0">
                <a:latin typeface="ArialMT"/>
              </a:rPr>
              <a:t>uygulamalarından yararlanabilir</a:t>
            </a:r>
            <a:r>
              <a:rPr lang="tr-TR" dirty="0">
                <a:latin typeface="ArialMT"/>
              </a:rPr>
              <a:t>. Seçilecek hızın 60-72 </a:t>
            </a:r>
            <a:r>
              <a:rPr lang="tr-TR" dirty="0" err="1">
                <a:latin typeface="ArialMT"/>
              </a:rPr>
              <a:t>Bpm</a:t>
            </a:r>
            <a:r>
              <a:rPr lang="tr-TR" dirty="0">
                <a:latin typeface="ArialMT"/>
              </a:rPr>
              <a:t> olması</a:t>
            </a:r>
          </a:p>
          <a:p>
            <a:r>
              <a:rPr lang="tr-TR" dirty="0">
                <a:latin typeface="ArialMT"/>
              </a:rPr>
              <a:t>uyum açısından önerilmektedir. Eğitmen </a:t>
            </a:r>
            <a:r>
              <a:rPr lang="tr-TR" dirty="0" smtClean="0">
                <a:latin typeface="ArialMT"/>
              </a:rPr>
              <a:t>belirlediği bir </a:t>
            </a:r>
            <a:r>
              <a:rPr lang="tr-TR" dirty="0">
                <a:latin typeface="ArialMT"/>
              </a:rPr>
              <a:t>hareketi başlatır</a:t>
            </a:r>
            <a:r>
              <a:rPr lang="tr-TR" dirty="0" smtClean="0">
                <a:latin typeface="ArialMT"/>
              </a:rPr>
              <a:t>.</a:t>
            </a:r>
          </a:p>
          <a:p>
            <a:r>
              <a:rPr lang="tr-TR" dirty="0" smtClean="0">
                <a:latin typeface="ArialMT"/>
              </a:rPr>
              <a:t>4 </a:t>
            </a:r>
            <a:r>
              <a:rPr lang="tr-TR" dirty="0">
                <a:latin typeface="ArialMT"/>
              </a:rPr>
              <a:t>vuruşun </a:t>
            </a:r>
            <a:r>
              <a:rPr lang="tr-TR" dirty="0" smtClean="0">
                <a:latin typeface="ArialMT"/>
              </a:rPr>
              <a:t>ardından katılımcılara </a:t>
            </a:r>
            <a:r>
              <a:rPr lang="tr-TR" dirty="0">
                <a:latin typeface="ArialMT"/>
              </a:rPr>
              <a:t>başlangıç işaretini verir. Ardından </a:t>
            </a:r>
            <a:r>
              <a:rPr lang="tr-TR" dirty="0" smtClean="0">
                <a:latin typeface="ArialMT"/>
              </a:rPr>
              <a:t>tüm grup </a:t>
            </a:r>
            <a:r>
              <a:rPr lang="tr-TR" dirty="0">
                <a:latin typeface="ArialMT"/>
              </a:rPr>
              <a:t>ritme katılır. Tüm grup ritme katıldıktan </a:t>
            </a:r>
            <a:r>
              <a:rPr lang="tr-TR" dirty="0" smtClean="0">
                <a:latin typeface="ArialMT"/>
              </a:rPr>
              <a:t>sonra sıra </a:t>
            </a:r>
            <a:r>
              <a:rPr lang="tr-TR" dirty="0">
                <a:latin typeface="ArialMT"/>
              </a:rPr>
              <a:t>ile her bir katılımcı dört vuruşta bir </a:t>
            </a:r>
            <a:r>
              <a:rPr lang="tr-TR" dirty="0" smtClean="0">
                <a:latin typeface="ArialMT"/>
              </a:rPr>
              <a:t>sıra gelecek </a:t>
            </a:r>
            <a:r>
              <a:rPr lang="tr-TR" dirty="0">
                <a:latin typeface="ArialMT"/>
              </a:rPr>
              <a:t>biçimde (bir ölçüyü kapsayacak </a:t>
            </a:r>
            <a:r>
              <a:rPr lang="tr-TR" dirty="0" smtClean="0">
                <a:latin typeface="ArialMT"/>
              </a:rPr>
              <a:t>dört dörtlük </a:t>
            </a:r>
            <a:r>
              <a:rPr lang="tr-TR" dirty="0">
                <a:latin typeface="ArialMT"/>
              </a:rPr>
              <a:t>ritim gibi düşünebiliriz) “tuz buz….</a:t>
            </a:r>
            <a:r>
              <a:rPr lang="tr-TR" dirty="0" smtClean="0">
                <a:latin typeface="ArialMT"/>
              </a:rPr>
              <a:t>buz tuz</a:t>
            </a:r>
            <a:r>
              <a:rPr lang="tr-TR" dirty="0">
                <a:latin typeface="ArialMT"/>
              </a:rPr>
              <a:t>…” sözcüklerini söyler.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784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26473" y="895927"/>
            <a:ext cx="103909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ArialMT"/>
              </a:rPr>
              <a:t>Android</a:t>
            </a:r>
            <a:endParaRPr lang="tr-TR" dirty="0">
              <a:solidFill>
                <a:srgbClr val="000000"/>
              </a:solidFill>
              <a:latin typeface="ArialMT"/>
            </a:endParaRPr>
          </a:p>
          <a:p>
            <a:r>
              <a:rPr lang="tr-TR" dirty="0">
                <a:solidFill>
                  <a:srgbClr val="1155CD"/>
                </a:solidFill>
                <a:latin typeface="ArialMT"/>
              </a:rPr>
              <a:t>https://play.google.com/store/apps/details?id=com.</a:t>
            </a:r>
          </a:p>
          <a:p>
            <a:r>
              <a:rPr lang="tr-TR" dirty="0" err="1">
                <a:solidFill>
                  <a:srgbClr val="1155CD"/>
                </a:solidFill>
                <a:latin typeface="ArialMT"/>
              </a:rPr>
              <a:t>andymstone.metronome&amp;hl</a:t>
            </a:r>
            <a:r>
              <a:rPr lang="tr-TR" dirty="0">
                <a:solidFill>
                  <a:srgbClr val="1155CD"/>
                </a:solidFill>
                <a:latin typeface="ArialMT"/>
              </a:rPr>
              <a:t>=tr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IOS</a:t>
            </a:r>
          </a:p>
          <a:p>
            <a:r>
              <a:rPr lang="tr-TR" dirty="0">
                <a:solidFill>
                  <a:srgbClr val="1155CD"/>
                </a:solidFill>
                <a:latin typeface="ArialMT"/>
              </a:rPr>
              <a:t>https://apps.apple.com/tr/app/metronom/id540427</a:t>
            </a:r>
          </a:p>
          <a:p>
            <a:r>
              <a:rPr lang="tr-TR" dirty="0">
                <a:solidFill>
                  <a:srgbClr val="1155CD"/>
                </a:solidFill>
                <a:latin typeface="ArialMT"/>
              </a:rPr>
              <a:t>956?l=tr</a:t>
            </a:r>
          </a:p>
          <a:p>
            <a:r>
              <a:rPr lang="tr-TR" b="1" dirty="0" err="1">
                <a:solidFill>
                  <a:srgbClr val="000000"/>
                </a:solidFill>
                <a:latin typeface="Arial-BoldMT"/>
              </a:rPr>
              <a:t>Didu</a:t>
            </a:r>
            <a:r>
              <a:rPr lang="tr-TR" b="1" dirty="0">
                <a:solidFill>
                  <a:srgbClr val="000000"/>
                </a:solidFill>
                <a:latin typeface="Arial-BoldMT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Arial-BoldMT"/>
              </a:rPr>
              <a:t>didu</a:t>
            </a:r>
            <a:endParaRPr lang="tr-TR" b="1" dirty="0">
              <a:solidFill>
                <a:srgbClr val="000000"/>
              </a:solidFill>
              <a:latin typeface="Arial-BoldMT"/>
            </a:endParaRP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Katılımcılara birer numara verilir. 1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numaralı katılımcıdan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başlayarak devam edecek şekilde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başlanır. İlk katılımcı bir sözcük söyler, 2.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katılımcı ise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söylenen sözcüğe ilişkin olarak çağrışan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sözcüğü söyler. Ardından tüm katılımcılar önce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ilk sözcüğü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, ardından çağrışım sözcüğü olan ikinci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sözcüğü söyleyip “</a:t>
            </a:r>
            <a:r>
              <a:rPr lang="tr-TR" dirty="0" err="1">
                <a:solidFill>
                  <a:srgbClr val="000000"/>
                </a:solidFill>
                <a:latin typeface="ArialMT"/>
              </a:rPr>
              <a:t>didu,didu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” sözcüklerini tekrarlar.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Örneğin: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- Mutluluk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- Kahkaha</a:t>
            </a:r>
          </a:p>
          <a:p>
            <a:r>
              <a:rPr lang="tr-TR" dirty="0">
                <a:solidFill>
                  <a:srgbClr val="000000"/>
                </a:solidFill>
                <a:latin typeface="ArialMT"/>
              </a:rPr>
              <a:t>- Mutluluk, kahkaha, </a:t>
            </a:r>
            <a:r>
              <a:rPr lang="tr-TR" dirty="0" err="1">
                <a:solidFill>
                  <a:srgbClr val="000000"/>
                </a:solidFill>
                <a:latin typeface="ArialMT"/>
              </a:rPr>
              <a:t>didu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ArialMT"/>
              </a:rPr>
              <a:t>didu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552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9454" y="914400"/>
            <a:ext cx="100399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-BoldMT"/>
              </a:rPr>
              <a:t>Küçük hareket, büyük hareket, </a:t>
            </a:r>
            <a:r>
              <a:rPr lang="tr-TR" b="1" dirty="0" err="1">
                <a:latin typeface="Arial-BoldMT"/>
              </a:rPr>
              <a:t>absürd</a:t>
            </a:r>
            <a:r>
              <a:rPr lang="tr-TR" b="1" dirty="0">
                <a:latin typeface="Arial-BoldMT"/>
              </a:rPr>
              <a:t>, </a:t>
            </a:r>
            <a:r>
              <a:rPr lang="tr-TR" b="1" dirty="0" smtClean="0">
                <a:latin typeface="Arial-BoldMT"/>
              </a:rPr>
              <a:t>istenen biçimde </a:t>
            </a:r>
            <a:r>
              <a:rPr lang="tr-TR" b="1" dirty="0">
                <a:latin typeface="Arial-BoldMT"/>
              </a:rPr>
              <a:t>dans çalışması</a:t>
            </a:r>
          </a:p>
          <a:p>
            <a:pPr algn="just"/>
            <a:r>
              <a:rPr lang="tr-TR" dirty="0">
                <a:latin typeface="ArialMT"/>
              </a:rPr>
              <a:t>Eğitmen grup dinamiğine uygun bir müzik </a:t>
            </a:r>
            <a:r>
              <a:rPr lang="tr-TR" dirty="0" smtClean="0">
                <a:latin typeface="ArialMT"/>
              </a:rPr>
              <a:t>parçası çalar</a:t>
            </a:r>
            <a:r>
              <a:rPr lang="tr-TR" dirty="0">
                <a:latin typeface="ArialMT"/>
              </a:rPr>
              <a:t>. İlk katılımcıdan başlayarak her </a:t>
            </a:r>
            <a:r>
              <a:rPr lang="tr-TR" dirty="0" smtClean="0">
                <a:latin typeface="ArialMT"/>
              </a:rPr>
              <a:t>katılımcının olabildiğince </a:t>
            </a:r>
            <a:r>
              <a:rPr lang="tr-TR" dirty="0">
                <a:latin typeface="ArialMT"/>
              </a:rPr>
              <a:t>küçük dans etmesini, dans </a:t>
            </a:r>
            <a:r>
              <a:rPr lang="tr-TR" dirty="0" smtClean="0">
                <a:latin typeface="ArialMT"/>
              </a:rPr>
              <a:t>hareketi tamamlandıktan </a:t>
            </a:r>
            <a:r>
              <a:rPr lang="tr-TR" dirty="0">
                <a:latin typeface="ArialMT"/>
              </a:rPr>
              <a:t>sonra ise kamerayı işaret </a:t>
            </a:r>
            <a:r>
              <a:rPr lang="tr-TR" dirty="0" smtClean="0">
                <a:latin typeface="ArialMT"/>
              </a:rPr>
              <a:t>ederek sıradaki </a:t>
            </a:r>
            <a:r>
              <a:rPr lang="tr-TR" dirty="0">
                <a:latin typeface="ArialMT"/>
              </a:rPr>
              <a:t>katılımcının kendi dans hareketi ile </a:t>
            </a:r>
            <a:r>
              <a:rPr lang="tr-TR" dirty="0" smtClean="0">
                <a:latin typeface="ArialMT"/>
              </a:rPr>
              <a:t>süreci devam </a:t>
            </a:r>
            <a:r>
              <a:rPr lang="tr-TR" dirty="0">
                <a:latin typeface="ArialMT"/>
              </a:rPr>
              <a:t>ettirmesini söyler. Bu çalışma tüm </a:t>
            </a:r>
            <a:r>
              <a:rPr lang="tr-TR" dirty="0" smtClean="0">
                <a:latin typeface="ArialMT"/>
              </a:rPr>
              <a:t>eylemler için </a:t>
            </a:r>
            <a:r>
              <a:rPr lang="tr-TR" dirty="0">
                <a:latin typeface="ArialMT"/>
              </a:rPr>
              <a:t>birer defa uygulanır. Her turda </a:t>
            </a:r>
            <a:r>
              <a:rPr lang="tr-TR" dirty="0" smtClean="0">
                <a:latin typeface="ArialMT"/>
              </a:rPr>
              <a:t>başlayacak </a:t>
            </a:r>
            <a:r>
              <a:rPr lang="tr-TR" dirty="0"/>
              <a:t>olana katılımcı farklı olabilir.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26473" y="2745893"/>
            <a:ext cx="10825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-BoldMT"/>
              </a:rPr>
              <a:t>Bedeni ısıt ritim</a:t>
            </a:r>
          </a:p>
          <a:p>
            <a:pPr algn="just"/>
            <a:r>
              <a:rPr lang="tr-TR" dirty="0">
                <a:latin typeface="ArialMT"/>
              </a:rPr>
              <a:t>Eğitmen katılımcılarla beraber ayaktadır. Sıra </a:t>
            </a:r>
            <a:r>
              <a:rPr lang="tr-TR" dirty="0" smtClean="0">
                <a:latin typeface="ArialMT"/>
              </a:rPr>
              <a:t>ile beden </a:t>
            </a:r>
            <a:r>
              <a:rPr lang="tr-TR" dirty="0">
                <a:latin typeface="ArialMT"/>
              </a:rPr>
              <a:t>enstrümanlarını seslendirerek katılımcılara</a:t>
            </a:r>
          </a:p>
          <a:p>
            <a:pPr algn="just"/>
            <a:r>
              <a:rPr lang="tr-TR" dirty="0">
                <a:latin typeface="ArialMT"/>
              </a:rPr>
              <a:t>“sesi neye benziyor?” sorusunu sorar.</a:t>
            </a:r>
          </a:p>
          <a:p>
            <a:pPr algn="just"/>
            <a:r>
              <a:rPr lang="tr-TR" dirty="0">
                <a:latin typeface="ArialMT"/>
              </a:rPr>
              <a:t>Katılımcılara belirledikleri ses </a:t>
            </a:r>
            <a:r>
              <a:rPr lang="tr-TR" dirty="0" smtClean="0">
                <a:latin typeface="ArialMT"/>
              </a:rPr>
              <a:t>cümlelerini akıllarında </a:t>
            </a:r>
            <a:r>
              <a:rPr lang="tr-TR" dirty="0">
                <a:latin typeface="ArialMT"/>
              </a:rPr>
              <a:t>tutmaları söylenir. Ardından ilk </a:t>
            </a:r>
            <a:r>
              <a:rPr lang="tr-TR" dirty="0" smtClean="0">
                <a:latin typeface="ArialMT"/>
              </a:rPr>
              <a:t>katılımcı sıra </a:t>
            </a:r>
            <a:r>
              <a:rPr lang="tr-TR" dirty="0">
                <a:latin typeface="ArialMT"/>
              </a:rPr>
              <a:t>kendisine geldiğinde eylem/ses </a:t>
            </a:r>
            <a:r>
              <a:rPr lang="tr-TR" dirty="0" smtClean="0">
                <a:latin typeface="ArialMT"/>
              </a:rPr>
              <a:t>cümlesini söyleyerek </a:t>
            </a:r>
            <a:r>
              <a:rPr lang="tr-TR" dirty="0">
                <a:latin typeface="ArialMT"/>
              </a:rPr>
              <a:t>bir hikaye örgüsü kurgulamaya başlar.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622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34109" y="1425368"/>
            <a:ext cx="104001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-BoldMT"/>
              </a:rPr>
              <a:t>Beden orkestrası</a:t>
            </a:r>
          </a:p>
          <a:p>
            <a:pPr algn="just"/>
            <a:r>
              <a:rPr lang="tr-TR" dirty="0">
                <a:latin typeface="ArialMT"/>
              </a:rPr>
              <a:t>Her katılımcı belirlenen sıra numarasına göre </a:t>
            </a:r>
            <a:r>
              <a:rPr lang="tr-TR" dirty="0" smtClean="0">
                <a:latin typeface="ArialMT"/>
              </a:rPr>
              <a:t>bir devinim </a:t>
            </a:r>
            <a:r>
              <a:rPr lang="tr-TR" dirty="0">
                <a:latin typeface="ArialMT"/>
              </a:rPr>
              <a:t>ve ses üretir. </a:t>
            </a:r>
            <a:endParaRPr lang="tr-TR" dirty="0" smtClean="0">
              <a:latin typeface="ArialMT"/>
            </a:endParaRPr>
          </a:p>
          <a:p>
            <a:pPr algn="just"/>
            <a:r>
              <a:rPr lang="tr-TR" dirty="0" smtClean="0">
                <a:latin typeface="ArialMT"/>
              </a:rPr>
              <a:t>Sıra </a:t>
            </a:r>
            <a:r>
              <a:rPr lang="tr-TR" dirty="0">
                <a:latin typeface="ArialMT"/>
              </a:rPr>
              <a:t>ile tüm </a:t>
            </a:r>
            <a:r>
              <a:rPr lang="tr-TR" dirty="0" smtClean="0">
                <a:latin typeface="ArialMT"/>
              </a:rPr>
              <a:t>sesler devinimlerle </a:t>
            </a:r>
            <a:r>
              <a:rPr lang="tr-TR" dirty="0">
                <a:latin typeface="ArialMT"/>
              </a:rPr>
              <a:t>birlikte üstü üste eklenerek bir </a:t>
            </a:r>
            <a:r>
              <a:rPr lang="tr-TR" dirty="0" smtClean="0">
                <a:latin typeface="ArialMT"/>
              </a:rPr>
              <a:t>melodi oluşturulur</a:t>
            </a:r>
            <a:r>
              <a:rPr lang="tr-TR" dirty="0">
                <a:latin typeface="ArialMT"/>
              </a:rPr>
              <a:t>. Katılımcılar sürece uyum </a:t>
            </a:r>
            <a:r>
              <a:rPr lang="tr-TR" dirty="0" smtClean="0">
                <a:latin typeface="ArialMT"/>
              </a:rPr>
              <a:t>sağlayınca eğitmen </a:t>
            </a:r>
            <a:r>
              <a:rPr lang="tr-TR" dirty="0">
                <a:latin typeface="ArialMT"/>
              </a:rPr>
              <a:t>(kreşendo, diminuendo, </a:t>
            </a:r>
            <a:r>
              <a:rPr lang="tr-TR" dirty="0" err="1">
                <a:latin typeface="ArialMT"/>
              </a:rPr>
              <a:t>pause</a:t>
            </a:r>
            <a:r>
              <a:rPr lang="tr-TR" dirty="0">
                <a:latin typeface="ArialMT"/>
              </a:rPr>
              <a:t>, </a:t>
            </a:r>
            <a:r>
              <a:rPr lang="tr-TR" dirty="0" smtClean="0">
                <a:latin typeface="ArialMT"/>
              </a:rPr>
              <a:t>start) yönergelerini </a:t>
            </a:r>
            <a:r>
              <a:rPr lang="tr-TR" dirty="0">
                <a:latin typeface="ArialMT"/>
              </a:rPr>
              <a:t>hareketleri ile birlikte </a:t>
            </a:r>
            <a:r>
              <a:rPr lang="tr-TR" dirty="0" smtClean="0">
                <a:latin typeface="ArialMT"/>
              </a:rPr>
              <a:t>açıklayarak orkestrayı </a:t>
            </a:r>
            <a:r>
              <a:rPr lang="tr-TR" dirty="0">
                <a:latin typeface="ArialMT"/>
              </a:rPr>
              <a:t>temsil eden katılımcıları </a:t>
            </a:r>
            <a:r>
              <a:rPr lang="tr-TR" dirty="0" smtClean="0">
                <a:latin typeface="ArialMT"/>
              </a:rPr>
              <a:t>yönlendirmeye başlar</a:t>
            </a:r>
            <a:r>
              <a:rPr lang="tr-TR" dirty="0">
                <a:latin typeface="ArialMT"/>
              </a:rPr>
              <a:t>. Ardından isteyen katılımcılar </a:t>
            </a:r>
            <a:r>
              <a:rPr lang="tr-TR" dirty="0" smtClean="0">
                <a:latin typeface="ArialMT"/>
              </a:rPr>
              <a:t>orkestra yönetme </a:t>
            </a:r>
            <a:r>
              <a:rPr lang="tr-TR" dirty="0">
                <a:latin typeface="ArialMT"/>
              </a:rPr>
              <a:t>çalışmasını deneyimler.</a:t>
            </a:r>
          </a:p>
          <a:p>
            <a:pPr algn="just"/>
            <a:endParaRPr lang="tr-TR" b="1" dirty="0" smtClean="0">
              <a:latin typeface="Arial-BoldMT"/>
            </a:endParaRPr>
          </a:p>
          <a:p>
            <a:pPr algn="just"/>
            <a:r>
              <a:rPr lang="tr-TR" b="1" dirty="0" smtClean="0">
                <a:latin typeface="Arial-BoldMT"/>
              </a:rPr>
              <a:t>Nesne Orkestrası</a:t>
            </a:r>
          </a:p>
          <a:p>
            <a:pPr algn="just"/>
            <a:r>
              <a:rPr lang="tr-TR" dirty="0" smtClean="0">
                <a:latin typeface="ArialMT"/>
              </a:rPr>
              <a:t>Katılımcılar </a:t>
            </a:r>
            <a:r>
              <a:rPr lang="tr-TR" dirty="0">
                <a:latin typeface="ArialMT"/>
              </a:rPr>
              <a:t>bulundukları mekanda veya </a:t>
            </a:r>
            <a:r>
              <a:rPr lang="tr-TR" dirty="0" smtClean="0">
                <a:latin typeface="ArialMT"/>
              </a:rPr>
              <a:t>yanlarında bulunan </a:t>
            </a:r>
            <a:r>
              <a:rPr lang="tr-TR" dirty="0">
                <a:latin typeface="ArialMT"/>
              </a:rPr>
              <a:t>bir nesneden ses çıkarırlar. Her katılımcı</a:t>
            </a:r>
          </a:p>
          <a:p>
            <a:pPr algn="just"/>
            <a:r>
              <a:rPr lang="tr-TR" dirty="0">
                <a:latin typeface="ArialMT"/>
              </a:rPr>
              <a:t>ellerindeki sesler çıkararak bir orkestra oluşturur.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4242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24873" y="751344"/>
            <a:ext cx="107049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solidFill>
                  <a:srgbClr val="000000"/>
                </a:solidFill>
                <a:latin typeface="Arial-BoldMT"/>
              </a:rPr>
              <a:t>7 adım dansı</a:t>
            </a:r>
          </a:p>
          <a:p>
            <a:pPr algn="just"/>
            <a:r>
              <a:rPr lang="tr-TR" dirty="0" err="1">
                <a:solidFill>
                  <a:srgbClr val="000000"/>
                </a:solidFill>
                <a:latin typeface="ArialMT"/>
              </a:rPr>
              <a:t>Ront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 gibi düşünülebilir. Her trompet sesinde (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1’den başlayarak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7’de tamamlanacak şekilde) bir eylem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belirler. Grup eğitmenin yönergelerine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göre hareketlerini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sürdürür.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Link:</a:t>
            </a:r>
          </a:p>
          <a:p>
            <a:pPr algn="just"/>
            <a:r>
              <a:rPr lang="tr-TR" b="1" dirty="0">
                <a:solidFill>
                  <a:srgbClr val="1155CD"/>
                </a:solidFill>
                <a:latin typeface="Arial-BoldMT"/>
              </a:rPr>
              <a:t>https://</a:t>
            </a:r>
            <a:r>
              <a:rPr lang="tr-TR" b="1" dirty="0" smtClean="0">
                <a:solidFill>
                  <a:srgbClr val="1155CD"/>
                </a:solidFill>
                <a:latin typeface="Arial-BoldMT"/>
              </a:rPr>
              <a:t>www.youtube.com/watch?v=pl2XyJYA6 </a:t>
            </a:r>
            <a:r>
              <a:rPr lang="tr-TR" b="1" dirty="0" err="1" smtClean="0">
                <a:solidFill>
                  <a:srgbClr val="1155CD"/>
                </a:solidFill>
                <a:latin typeface="Arial-BoldMT"/>
              </a:rPr>
              <a:t>qk</a:t>
            </a:r>
            <a:endParaRPr lang="tr-TR" b="1" dirty="0">
              <a:solidFill>
                <a:srgbClr val="1155CD"/>
              </a:solidFill>
              <a:latin typeface="Arial-BoldMT"/>
            </a:endParaRPr>
          </a:p>
          <a:p>
            <a:pPr algn="just"/>
            <a:r>
              <a:rPr lang="tr-TR" b="1" dirty="0">
                <a:solidFill>
                  <a:srgbClr val="000000"/>
                </a:solidFill>
                <a:latin typeface="Arial-BoldMT"/>
              </a:rPr>
              <a:t>Canlandırma</a:t>
            </a:r>
          </a:p>
          <a:p>
            <a:pPr algn="just"/>
            <a:r>
              <a:rPr lang="tr-TR" dirty="0" err="1">
                <a:solidFill>
                  <a:srgbClr val="000000"/>
                </a:solidFill>
                <a:latin typeface="ArialMT"/>
              </a:rPr>
              <a:t>Ritüelistik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 bir olayın canlandırılması (ses,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devinim) Katılımcılar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gruplara ayrılır. Ritüellerin neler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olduğu, çıkış noktalarının ne olabileceği,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hangi ritüelleri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bildikleri sorulur. </a:t>
            </a:r>
            <a:endParaRPr lang="tr-TR" dirty="0" smtClean="0">
              <a:solidFill>
                <a:srgbClr val="000000"/>
              </a:solidFill>
              <a:latin typeface="ArialMT"/>
            </a:endParaRPr>
          </a:p>
          <a:p>
            <a:pPr algn="just"/>
            <a:r>
              <a:rPr lang="tr-TR" dirty="0" smtClean="0">
                <a:solidFill>
                  <a:srgbClr val="000000"/>
                </a:solidFill>
                <a:latin typeface="ArialMT"/>
              </a:rPr>
              <a:t>Ardından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her grup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bir ritüel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belirler ve belirledikleri bir müzik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eseri eşliğinde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bu ritüeli sözcük kullanmadan,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devinim, ritim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ve melodi kullanarak canlandırırlar.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Müzik parçası önerileri: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 </a:t>
            </a:r>
            <a:r>
              <a:rPr lang="tr-TR" dirty="0">
                <a:solidFill>
                  <a:srgbClr val="1155CD"/>
                </a:solidFill>
                <a:latin typeface="ArialMT"/>
              </a:rPr>
              <a:t>https://</a:t>
            </a:r>
            <a:r>
              <a:rPr lang="tr-TR" dirty="0" smtClean="0">
                <a:solidFill>
                  <a:srgbClr val="1155CD"/>
                </a:solidFill>
                <a:latin typeface="ArialMT"/>
              </a:rPr>
              <a:t>www.youtube.com/watch?v=krHinmDsGck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6217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12436" y="1154545"/>
            <a:ext cx="10871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 </a:t>
            </a:r>
            <a:r>
              <a:rPr lang="tr-TR" dirty="0">
                <a:solidFill>
                  <a:srgbClr val="1155CD"/>
                </a:solidFill>
                <a:latin typeface="ArialMT"/>
              </a:rPr>
              <a:t>https://</a:t>
            </a:r>
            <a:r>
              <a:rPr lang="tr-TR" dirty="0" smtClean="0">
                <a:solidFill>
                  <a:srgbClr val="1155CD"/>
                </a:solidFill>
                <a:latin typeface="ArialMT"/>
              </a:rPr>
              <a:t>www.youtube.com/watch?v=nSTWcsU91ZY</a:t>
            </a:r>
            <a:endParaRPr lang="tr-TR" dirty="0">
              <a:solidFill>
                <a:srgbClr val="1155CD"/>
              </a:solidFill>
              <a:latin typeface="ArialMT"/>
            </a:endParaRP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 </a:t>
            </a:r>
            <a:r>
              <a:rPr lang="tr-TR" dirty="0">
                <a:solidFill>
                  <a:srgbClr val="1155CD"/>
                </a:solidFill>
                <a:latin typeface="ArialMT"/>
              </a:rPr>
              <a:t>https://</a:t>
            </a:r>
            <a:r>
              <a:rPr lang="tr-TR" dirty="0" smtClean="0">
                <a:solidFill>
                  <a:srgbClr val="1155CD"/>
                </a:solidFill>
                <a:latin typeface="ArialMT"/>
              </a:rPr>
              <a:t>www.youtube.com/watch?v=lS_cInn2K2g</a:t>
            </a:r>
            <a:endParaRPr lang="tr-TR" dirty="0">
              <a:solidFill>
                <a:srgbClr val="1155CD"/>
              </a:solidFill>
              <a:latin typeface="ArialMT"/>
            </a:endParaRP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 </a:t>
            </a:r>
            <a:r>
              <a:rPr lang="tr-TR" dirty="0">
                <a:solidFill>
                  <a:srgbClr val="1155CD"/>
                </a:solidFill>
                <a:latin typeface="ArialMT"/>
              </a:rPr>
              <a:t>https://</a:t>
            </a:r>
            <a:r>
              <a:rPr lang="tr-TR" dirty="0" smtClean="0">
                <a:solidFill>
                  <a:srgbClr val="1155CD"/>
                </a:solidFill>
                <a:latin typeface="ArialMT"/>
              </a:rPr>
              <a:t>www.youtube.com/watch?v=9E6b3swbnWg</a:t>
            </a:r>
            <a:endParaRPr lang="tr-TR" dirty="0">
              <a:solidFill>
                <a:srgbClr val="1155CD"/>
              </a:solidFill>
              <a:latin typeface="ArialMT"/>
            </a:endParaRP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 </a:t>
            </a:r>
            <a:r>
              <a:rPr lang="tr-TR" dirty="0">
                <a:solidFill>
                  <a:srgbClr val="1155CD"/>
                </a:solidFill>
                <a:latin typeface="ArialMT"/>
              </a:rPr>
              <a:t>https://</a:t>
            </a:r>
            <a:r>
              <a:rPr lang="tr-TR" dirty="0" smtClean="0">
                <a:solidFill>
                  <a:srgbClr val="1155CD"/>
                </a:solidFill>
                <a:latin typeface="ArialMT"/>
              </a:rPr>
              <a:t>www.youtube.com/watch?v=B2NruyK87Es</a:t>
            </a:r>
            <a:endParaRPr lang="tr-TR" dirty="0">
              <a:solidFill>
                <a:srgbClr val="1155CD"/>
              </a:solidFill>
              <a:latin typeface="ArialMT"/>
            </a:endParaRPr>
          </a:p>
          <a:p>
            <a:pPr algn="just"/>
            <a:r>
              <a:rPr lang="tr-TR" b="1" dirty="0">
                <a:solidFill>
                  <a:srgbClr val="000000"/>
                </a:solidFill>
                <a:latin typeface="Arial-BoldMT"/>
              </a:rPr>
              <a:t>Liderin yaptığını yap (ritim)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-gruplar bir öyküyü rap şarkısı yapar (müzik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ritim ve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dans)</a:t>
            </a:r>
          </a:p>
          <a:p>
            <a:pPr algn="just"/>
            <a:r>
              <a:rPr lang="tr-TR" b="1" dirty="0">
                <a:solidFill>
                  <a:srgbClr val="000000"/>
                </a:solidFill>
                <a:latin typeface="Arial-BoldMT"/>
              </a:rPr>
              <a:t>Değerlendirme</a:t>
            </a:r>
          </a:p>
          <a:p>
            <a:pPr algn="just"/>
            <a:r>
              <a:rPr lang="tr-TR" dirty="0">
                <a:solidFill>
                  <a:srgbClr val="000000"/>
                </a:solidFill>
                <a:latin typeface="ArialMT"/>
              </a:rPr>
              <a:t>-Katılımcılar gruplara ayrılır. Her gruba bir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müzik türü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verilir. </a:t>
            </a:r>
            <a:endParaRPr lang="tr-TR" dirty="0" smtClean="0">
              <a:solidFill>
                <a:srgbClr val="000000"/>
              </a:solidFill>
              <a:latin typeface="ArialMT"/>
            </a:endParaRPr>
          </a:p>
          <a:p>
            <a:pPr algn="just"/>
            <a:r>
              <a:rPr lang="tr-TR" dirty="0" smtClean="0">
                <a:solidFill>
                  <a:srgbClr val="000000"/>
                </a:solidFill>
                <a:latin typeface="ArialMT"/>
              </a:rPr>
              <a:t>Her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grup kendilerine verilen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müzik türüne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uygun biçimde günün </a:t>
            </a:r>
            <a:r>
              <a:rPr lang="tr-TR" dirty="0" smtClean="0">
                <a:solidFill>
                  <a:srgbClr val="000000"/>
                </a:solidFill>
                <a:latin typeface="ArialMT"/>
              </a:rPr>
              <a:t>değerlendirmesini yaptıkları </a:t>
            </a:r>
            <a:r>
              <a:rPr lang="tr-TR" dirty="0">
                <a:solidFill>
                  <a:srgbClr val="000000"/>
                </a:solidFill>
                <a:latin typeface="ArialMT"/>
              </a:rPr>
              <a:t>bir şarkı üretirler.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7792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550</Words>
  <Application>Microsoft Office PowerPoint</Application>
  <PresentationFormat>Geniş ekran</PresentationFormat>
  <Paragraphs>62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Arial-BoldMT</vt:lpstr>
      <vt:lpstr>ArialMT</vt:lpstr>
      <vt:lpstr>Calibri</vt:lpstr>
      <vt:lpstr>Calibri Light</vt:lpstr>
      <vt:lpstr>Office Teması</vt:lpstr>
      <vt:lpstr> Müzik, Ritim,Dans ve Yaratıcı Drama Atölyesi (Uzaktan Eğitim Örneği 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(Uzaktan Eğitim ) Müzik, Ritim,Dans ve Yaratıcı Drama Atölyesi</dc:title>
  <dc:creator>User</dc:creator>
  <cp:lastModifiedBy>User</cp:lastModifiedBy>
  <cp:revision>3</cp:revision>
  <dcterms:created xsi:type="dcterms:W3CDTF">2021-07-28T09:06:41Z</dcterms:created>
  <dcterms:modified xsi:type="dcterms:W3CDTF">2021-07-28T09:17:14Z</dcterms:modified>
</cp:coreProperties>
</file>