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99034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C6C93F1-D3D8-4D81-9FE7-92726A80771B}"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251682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20511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667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13509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72002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64966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789818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264700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4D2F38D7-1396-4D97-B5FC-DF720AB99A4C}" type="slidenum">
              <a:rPr lang="tr-TR" altLang="tr-TR"/>
              <a:pPr>
                <a:defRPr/>
              </a:pPr>
              <a:t>‹#›</a:t>
            </a:fld>
            <a:endParaRPr lang="tr-TR" altLang="tr-TR"/>
          </a:p>
        </p:txBody>
      </p:sp>
    </p:spTree>
    <p:extLst>
      <p:ext uri="{BB962C8B-B14F-4D97-AF65-F5344CB8AC3E}">
        <p14:creationId xmlns:p14="http://schemas.microsoft.com/office/powerpoint/2010/main" val="53764376"/>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220255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05430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C6C93F1-D3D8-4D81-9FE7-92726A80771B}"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353361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C6C93F1-D3D8-4D81-9FE7-92726A80771B}"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58624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2175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100899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3C6C93F1-D3D8-4D81-9FE7-92726A80771B}" type="datetimeFigureOut">
              <a:rPr lang="tr-TR" smtClean="0"/>
              <a:t>28.03.2018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302185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C6C93F1-D3D8-4D81-9FE7-92726A80771B}"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B0E02E-49F9-4601-8B4C-D70BEF80BE11}" type="slidenum">
              <a:rPr lang="tr-TR" smtClean="0"/>
              <a:t>‹#›</a:t>
            </a:fld>
            <a:endParaRPr lang="tr-TR"/>
          </a:p>
        </p:txBody>
      </p:sp>
    </p:spTree>
    <p:extLst>
      <p:ext uri="{BB962C8B-B14F-4D97-AF65-F5344CB8AC3E}">
        <p14:creationId xmlns:p14="http://schemas.microsoft.com/office/powerpoint/2010/main" val="48493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6C93F1-D3D8-4D81-9FE7-92726A80771B}" type="datetimeFigureOut">
              <a:rPr lang="tr-TR" smtClean="0"/>
              <a:t>28.03.2018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B0E02E-49F9-4601-8B4C-D70BEF80BE11}" type="slidenum">
              <a:rPr lang="tr-TR" smtClean="0"/>
              <a:t>‹#›</a:t>
            </a:fld>
            <a:endParaRPr lang="tr-TR"/>
          </a:p>
        </p:txBody>
      </p:sp>
    </p:spTree>
    <p:extLst>
      <p:ext uri="{BB962C8B-B14F-4D97-AF65-F5344CB8AC3E}">
        <p14:creationId xmlns:p14="http://schemas.microsoft.com/office/powerpoint/2010/main" val="329801549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Gövde</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8195"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5"/>
          <p:cNvSpPr>
            <a:spLocks noChangeArrowheads="1"/>
          </p:cNvSpPr>
          <p:nvPr/>
        </p:nvSpPr>
        <p:spPr bwMode="auto">
          <a:xfrm>
            <a:off x="1703389" y="1250951"/>
            <a:ext cx="87137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Tatlı patateste gövde ince, uzun ve zayıftır. Bu nedenle kendi başına dik büyüyemez, toprak yüzeyine yayılarak gelişir.</a:t>
            </a:r>
          </a:p>
          <a:p>
            <a:pPr algn="just">
              <a:spcBef>
                <a:spcPct val="0"/>
              </a:spcBef>
              <a:spcAft>
                <a:spcPts val="1200"/>
              </a:spcAft>
              <a:buNone/>
            </a:pPr>
            <a:r>
              <a:rPr lang="tr-TR" altLang="tr-TR" sz="1800">
                <a:latin typeface="Comic Sans MS" panose="030F0702030302020204" pitchFamily="66" charset="0"/>
              </a:rPr>
              <a:t>Gövde uzunluğu çeşitlere göre değişiktir. Gövde, 50 cm’den 3 m’ye kadar boylanabilir. Gövdenin yüzeyi yağlı bir görünüme sahiptir. Yapısı oldukça elastikidir.</a:t>
            </a:r>
          </a:p>
          <a:p>
            <a:pPr algn="just">
              <a:spcBef>
                <a:spcPct val="0"/>
              </a:spcBef>
              <a:spcAft>
                <a:spcPts val="1200"/>
              </a:spcAft>
              <a:buNone/>
            </a:pPr>
            <a:r>
              <a:rPr lang="tr-TR" altLang="tr-TR" sz="1800">
                <a:latin typeface="Comic Sans MS" panose="030F0702030302020204" pitchFamily="66" charset="0"/>
              </a:rPr>
              <a:t>Kısa boylu çeşitlerde boğum araları daha kısa, yüksek çeşitlerde ise daha uzundur. Gövde üzerindeki yaprak koltuklarında yan dallar oluşur. Gövde ve dalları yapısı silindiriktir. Gövde ve dalların rengi yeşil, morumsu yeşil ve hatta mor olabilir.</a:t>
            </a:r>
            <a:endParaRPr lang="en-US" altLang="tr-TR" sz="1800">
              <a:latin typeface="Comic Sans MS" panose="030F0702030302020204" pitchFamily="66" charset="0"/>
            </a:endParaRPr>
          </a:p>
        </p:txBody>
      </p:sp>
      <p:pic>
        <p:nvPicPr>
          <p:cNvPr id="11" name="Picture 10" descr="5.jpg"/>
          <p:cNvPicPr>
            <a:picLocks noChangeAspect="1"/>
          </p:cNvPicPr>
          <p:nvPr/>
        </p:nvPicPr>
        <p:blipFill>
          <a:blip r:embed="rId2"/>
          <a:stretch>
            <a:fillRect/>
          </a:stretch>
        </p:blipFill>
        <p:spPr>
          <a:xfrm>
            <a:off x="3554414" y="3857625"/>
            <a:ext cx="2016125" cy="2857500"/>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16.jpg"/>
          <p:cNvPicPr>
            <a:picLocks noChangeAspect="1"/>
          </p:cNvPicPr>
          <p:nvPr/>
        </p:nvPicPr>
        <p:blipFill>
          <a:blip r:embed="rId3"/>
          <a:stretch>
            <a:fillRect/>
          </a:stretch>
        </p:blipFill>
        <p:spPr>
          <a:xfrm>
            <a:off x="5738814" y="3856039"/>
            <a:ext cx="3811587" cy="285908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54030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500"/>
                                        <p:tgtEl>
                                          <p:spTgt spid="11"/>
                                        </p:tgtEl>
                                      </p:cBhvr>
                                    </p:animEffect>
                                  </p:childTnLst>
                                </p:cTn>
                              </p:par>
                              <p:par>
                                <p:cTn id="11" presetID="4" presetClass="entr" presetSubtype="3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out)">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ox(out)">
                                      <p:cBhvr>
                                        <p:cTn id="18" dur="500"/>
                                        <p:tgtEl>
                                          <p:spTgt spid="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ox(out)">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9219"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5"/>
          <p:cNvSpPr>
            <a:spLocks noChangeArrowheads="1"/>
          </p:cNvSpPr>
          <p:nvPr/>
        </p:nvSpPr>
        <p:spPr bwMode="auto">
          <a:xfrm>
            <a:off x="1703389" y="1250950"/>
            <a:ext cx="87137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800">
                <a:latin typeface="Comic Sans MS" panose="030F0702030302020204" pitchFamily="66" charset="0"/>
              </a:rPr>
              <a:t>Yaprak ayaları ve yaprak sapları tüysüz ve parlaktır. Yaprak sapları oldukça uzundur. Yaprak rengi sarıya yakın yeşil, morumsu yeşil ve mor olabilir. Yapraklar gövde üzerinde 6-15 cm aralıklarla sıralanır. Değişik şekilli yapraklara rastlanır.</a:t>
            </a:r>
            <a:endParaRPr lang="en-US" altLang="tr-TR" sz="1800">
              <a:latin typeface="Comic Sans MS" panose="030F0702030302020204" pitchFamily="66" charset="0"/>
            </a:endParaRPr>
          </a:p>
        </p:txBody>
      </p:sp>
      <p:pic>
        <p:nvPicPr>
          <p:cNvPr id="7" name="Picture 6" descr="11.jpg"/>
          <p:cNvPicPr>
            <a:picLocks noChangeAspect="1"/>
          </p:cNvPicPr>
          <p:nvPr/>
        </p:nvPicPr>
        <p:blipFill>
          <a:blip r:embed="rId2"/>
          <a:stretch>
            <a:fillRect/>
          </a:stretch>
        </p:blipFill>
        <p:spPr>
          <a:xfrm>
            <a:off x="1809750" y="2286001"/>
            <a:ext cx="3779838" cy="2519363"/>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15.jpg"/>
          <p:cNvPicPr>
            <a:picLocks noChangeAspect="1"/>
          </p:cNvPicPr>
          <p:nvPr/>
        </p:nvPicPr>
        <p:blipFill>
          <a:blip r:embed="rId3"/>
          <a:stretch>
            <a:fillRect/>
          </a:stretch>
        </p:blipFill>
        <p:spPr>
          <a:xfrm>
            <a:off x="5695951" y="2286001"/>
            <a:ext cx="1890713" cy="2519363"/>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1.jpg"/>
          <p:cNvPicPr>
            <a:picLocks noChangeAspect="1"/>
          </p:cNvPicPr>
          <p:nvPr/>
        </p:nvPicPr>
        <p:blipFill>
          <a:blip r:embed="rId4"/>
          <a:stretch>
            <a:fillRect/>
          </a:stretch>
        </p:blipFill>
        <p:spPr>
          <a:xfrm>
            <a:off x="7739064" y="2286001"/>
            <a:ext cx="2581275" cy="251936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87371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par>
                                <p:cTn id="11" presetID="4"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out)">
                                      <p:cBhvr>
                                        <p:cTn id="13" dur="500"/>
                                        <p:tgtEl>
                                          <p:spTgt spid="8"/>
                                        </p:tgtEl>
                                      </p:cBhvr>
                                    </p:animEffect>
                                  </p:childTnLst>
                                </p:cTn>
                              </p:par>
                              <p:par>
                                <p:cTn id="14" presetID="4" presetClass="entr" presetSubtype="3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ou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Çiçek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0243"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5"/>
          <p:cNvSpPr>
            <a:spLocks noChangeArrowheads="1"/>
          </p:cNvSpPr>
          <p:nvPr/>
        </p:nvSpPr>
        <p:spPr bwMode="auto">
          <a:xfrm>
            <a:off x="1703389" y="1250951"/>
            <a:ext cx="8713787"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Tatlı patates ülkemiz iklim koşullarında çiçeklenmez. Çünkü bitkinin çiçeklenebilmesi için oldukça yüksek sıcaklık ve kısa gün isteği vardır ve bu nedenle yaz aylarında yetiştirildiğinde, gün uzunluğu 13 saatin üzerinde seyrettiğinden çiçeklenme meydana getirmez. Buna karşılık ekvatora yakın tropik ülkelerde rahatlıkla çiçeklenir ve tohum verebilir.</a:t>
            </a:r>
          </a:p>
          <a:p>
            <a:pPr algn="just">
              <a:spcBef>
                <a:spcPct val="0"/>
              </a:spcBef>
              <a:spcAft>
                <a:spcPts val="1200"/>
              </a:spcAft>
              <a:buNone/>
            </a:pPr>
            <a:r>
              <a:rPr lang="tr-TR" altLang="tr-TR" sz="1800">
                <a:latin typeface="Comic Sans MS" panose="030F0702030302020204" pitchFamily="66" charset="0"/>
              </a:rPr>
              <a:t>Kış aylarında serada yetiştirilirse yine çiçeklenir ve Japonya’da, süs bitkisi olarak yetiştirilmekte ve çiçek açtırılmaktadır.</a:t>
            </a:r>
          </a:p>
        </p:txBody>
      </p:sp>
    </p:spTree>
    <p:extLst>
      <p:ext uri="{BB962C8B-B14F-4D97-AF65-F5344CB8AC3E}">
        <p14:creationId xmlns:p14="http://schemas.microsoft.com/office/powerpoint/2010/main" val="990996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ox(out)">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Çiçek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267"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5"/>
          <p:cNvSpPr>
            <a:spLocks noChangeArrowheads="1"/>
          </p:cNvSpPr>
          <p:nvPr/>
        </p:nvSpPr>
        <p:spPr bwMode="auto">
          <a:xfrm>
            <a:off x="1703389" y="1250951"/>
            <a:ext cx="871378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800">
                <a:latin typeface="Comic Sans MS" panose="030F0702030302020204" pitchFamily="66" charset="0"/>
              </a:rPr>
              <a:t>Çiçeklenmenin en yoğun olduğu gün uzunluğu 10-11 saattir. Çiçekler salkım şeklindedir ve yaprak koltuklarında oluşur. Çiçekler çan şeklindedir. Taç yaprakların rengi çeşitlere göre değişir, bazı çeşitlerde beyaz, bazılarında mor, diğer bazılarında ise uç kısımları mor, dipleri beyazdır. Erkek organ sayısı farklılık gösterir normal sayısı beş adettir. Dişi organ 2 karpellidir.</a:t>
            </a:r>
            <a:endParaRPr lang="en-US" altLang="tr-TR" sz="1800">
              <a:latin typeface="Comic Sans MS" panose="030F0702030302020204" pitchFamily="66" charset="0"/>
            </a:endParaRPr>
          </a:p>
        </p:txBody>
      </p:sp>
      <p:pic>
        <p:nvPicPr>
          <p:cNvPr id="12" name="Picture 11" descr="7.jpg"/>
          <p:cNvPicPr>
            <a:picLocks noChangeAspect="1"/>
          </p:cNvPicPr>
          <p:nvPr/>
        </p:nvPicPr>
        <p:blipFill>
          <a:blip r:embed="rId2"/>
          <a:stretch>
            <a:fillRect/>
          </a:stretch>
        </p:blipFill>
        <p:spPr>
          <a:xfrm>
            <a:off x="1666875" y="2838450"/>
            <a:ext cx="3568700" cy="2376488"/>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14.jpg"/>
          <p:cNvPicPr>
            <a:picLocks noChangeAspect="1"/>
          </p:cNvPicPr>
          <p:nvPr/>
        </p:nvPicPr>
        <p:blipFill>
          <a:blip r:embed="rId3"/>
          <a:stretch>
            <a:fillRect/>
          </a:stretch>
        </p:blipFill>
        <p:spPr>
          <a:xfrm>
            <a:off x="4524375" y="3143251"/>
            <a:ext cx="2844800" cy="3243263"/>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4143375"/>
            <a:ext cx="328612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7424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out)">
                                      <p:cBhvr>
                                        <p:cTn id="10" dur="500"/>
                                        <p:tgtEl>
                                          <p:spTgt spid="12"/>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Meyve ve Tohum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2291"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5"/>
          <p:cNvSpPr>
            <a:spLocks noChangeArrowheads="1"/>
          </p:cNvSpPr>
          <p:nvPr/>
        </p:nvSpPr>
        <p:spPr bwMode="auto">
          <a:xfrm>
            <a:off x="1703389" y="1250951"/>
            <a:ext cx="8713787"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Avrupa ve Kuzey Amerika ülkelerinde normal çiçeklenme olmadığı için meyve ve tohum oluşumu da söz konusu değildir. Çiçeklenmenin meydana geldiği ekvatora yakın tropik bölgelerde ise meyve ve tohumların oluşumu gerçekleşebilir. </a:t>
            </a:r>
          </a:p>
          <a:p>
            <a:pPr algn="just">
              <a:spcBef>
                <a:spcPct val="0"/>
              </a:spcBef>
              <a:spcAft>
                <a:spcPts val="1200"/>
              </a:spcAft>
              <a:buNone/>
            </a:pPr>
            <a:r>
              <a:rPr lang="tr-TR" altLang="tr-TR" sz="1800">
                <a:latin typeface="Comic Sans MS" panose="030F0702030302020204" pitchFamily="66" charset="0"/>
              </a:rPr>
              <a:t>Meyveler kapsül şeklindedir. Kapsüllerin içinde tohumlar bulunur ve bu tohumlar çimlenme yeteneğindedir. Doğal olarak yetiştiğinde, dökülen tohumlar çimlenerek yeni bitkiler meydana getirir.</a:t>
            </a:r>
          </a:p>
          <a:p>
            <a:pPr algn="just">
              <a:spcBef>
                <a:spcPct val="0"/>
              </a:spcBef>
              <a:spcAft>
                <a:spcPts val="1200"/>
              </a:spcAft>
              <a:buNone/>
            </a:pPr>
            <a:r>
              <a:rPr lang="tr-TR" altLang="tr-TR" sz="1800">
                <a:latin typeface="Comic Sans MS" panose="030F0702030302020204" pitchFamily="66" charset="0"/>
              </a:rPr>
              <a:t>Fakat yetiştiriciliği yapıldığında, tohumla üretime hiç başvurulmaz. Zira tatlı patates çeşitlerinin genetik yapıları büyük ölçüde heterozigottur. Tohumla yetiştirmede geniş bir varyasyon ortaya çıkar. Tohumla üretim yalnızca ıslah çalışmalarında kullanılır.</a:t>
            </a:r>
          </a:p>
        </p:txBody>
      </p:sp>
      <p:pic>
        <p:nvPicPr>
          <p:cNvPr id="5" name="Picture 4" descr="9.jpg"/>
          <p:cNvPicPr>
            <a:picLocks noChangeAspect="1"/>
          </p:cNvPicPr>
          <p:nvPr/>
        </p:nvPicPr>
        <p:blipFill>
          <a:blip r:embed="rId2"/>
          <a:stretch>
            <a:fillRect/>
          </a:stretch>
        </p:blipFill>
        <p:spPr>
          <a:xfrm>
            <a:off x="4381501" y="4357688"/>
            <a:ext cx="3559175" cy="237331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98355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ox(out)">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ox(out)">
                                      <p:cBhvr>
                                        <p:cTn id="17" dur="500"/>
                                        <p:tgtEl>
                                          <p:spTgt spid="10">
                                            <p:txEl>
                                              <p:pRg st="2" end="2"/>
                                            </p:txEl>
                                          </p:spTgt>
                                        </p:tgtEl>
                                      </p:cBhvr>
                                    </p:animEffect>
                                  </p:childTnLst>
                                </p:cTn>
                              </p:par>
                              <p:par>
                                <p:cTn id="18" presetID="4" presetClass="entr" presetSubtype="3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ou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351</Words>
  <Application>Microsoft Office PowerPoint</Application>
  <PresentationFormat>Geniş ekran</PresentationFormat>
  <Paragraphs>15</Paragraphs>
  <Slides>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vt:i4>
      </vt:variant>
    </vt:vector>
  </HeadingPairs>
  <TitlesOfParts>
    <vt:vector size="11" baseType="lpstr">
      <vt:lpstr>Arial</vt:lpstr>
      <vt:lpstr>Century Gothic</vt:lpstr>
      <vt:lpstr>Comic Sans MS</vt:lpstr>
      <vt:lpstr>Wingdings</vt:lpstr>
      <vt:lpstr>Wingdings 3</vt:lpstr>
      <vt:lpstr>İyon</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2018-03-28T09:15:42Z</dcterms:created>
  <dcterms:modified xsi:type="dcterms:W3CDTF">2018-03-28T09:15:51Z</dcterms:modified>
</cp:coreProperties>
</file>