
<file path=[Content_Types].xml><?xml version="1.0" encoding="utf-8"?>
<Types xmlns="http://schemas.openxmlformats.org/package/2006/content-types">
  <Default Extension="png" ContentType="image/png"/>
  <Default Extension="wmf" ContentType="image/x-w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5"/>
  </p:notesMasterIdLst>
  <p:handoutMasterIdLst>
    <p:handoutMasterId r:id="rId56"/>
  </p:handoutMasterIdLst>
  <p:sldIdLst>
    <p:sldId id="256" r:id="rId3"/>
    <p:sldId id="382" r:id="rId4"/>
    <p:sldId id="383" r:id="rId5"/>
    <p:sldId id="385" r:id="rId6"/>
    <p:sldId id="392" r:id="rId7"/>
    <p:sldId id="408" r:id="rId8"/>
    <p:sldId id="405" r:id="rId9"/>
    <p:sldId id="407" r:id="rId10"/>
    <p:sldId id="475" r:id="rId11"/>
    <p:sldId id="410" r:id="rId12"/>
    <p:sldId id="400" r:id="rId13"/>
    <p:sldId id="439" r:id="rId14"/>
    <p:sldId id="440" r:id="rId15"/>
    <p:sldId id="344" r:id="rId16"/>
    <p:sldId id="345" r:id="rId17"/>
    <p:sldId id="347" r:id="rId18"/>
    <p:sldId id="416" r:id="rId19"/>
    <p:sldId id="375" r:id="rId20"/>
    <p:sldId id="418" r:id="rId21"/>
    <p:sldId id="419" r:id="rId22"/>
    <p:sldId id="421" r:id="rId23"/>
    <p:sldId id="420" r:id="rId24"/>
    <p:sldId id="422" r:id="rId25"/>
    <p:sldId id="423" r:id="rId26"/>
    <p:sldId id="425" r:id="rId27"/>
    <p:sldId id="426" r:id="rId28"/>
    <p:sldId id="437" r:id="rId29"/>
    <p:sldId id="427" r:id="rId30"/>
    <p:sldId id="428" r:id="rId31"/>
    <p:sldId id="429" r:id="rId32"/>
    <p:sldId id="431" r:id="rId33"/>
    <p:sldId id="432" r:id="rId34"/>
    <p:sldId id="438" r:id="rId35"/>
    <p:sldId id="434" r:id="rId36"/>
    <p:sldId id="476" r:id="rId37"/>
    <p:sldId id="445" r:id="rId38"/>
    <p:sldId id="472" r:id="rId39"/>
    <p:sldId id="473" r:id="rId40"/>
    <p:sldId id="474" r:id="rId41"/>
    <p:sldId id="449" r:id="rId42"/>
    <p:sldId id="454" r:id="rId43"/>
    <p:sldId id="453" r:id="rId44"/>
    <p:sldId id="435" r:id="rId45"/>
    <p:sldId id="463" r:id="rId46"/>
    <p:sldId id="464" r:id="rId47"/>
    <p:sldId id="462" r:id="rId48"/>
    <p:sldId id="461" r:id="rId49"/>
    <p:sldId id="465" r:id="rId50"/>
    <p:sldId id="466" r:id="rId51"/>
    <p:sldId id="467" r:id="rId52"/>
    <p:sldId id="469" r:id="rId53"/>
    <p:sldId id="455" r:id="rId5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AB6"/>
    <a:srgbClr val="1BC20E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03" autoAdjust="0"/>
    <p:restoredTop sz="94660"/>
  </p:normalViewPr>
  <p:slideViewPr>
    <p:cSldViewPr>
      <p:cViewPr varScale="1">
        <p:scale>
          <a:sx n="103" d="100"/>
          <a:sy n="103" d="100"/>
        </p:scale>
        <p:origin x="120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92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F2928-BF54-4EA6-89EE-EBB11BDC08A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DB53A-AC91-4D78-9711-DB14D2A1AF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13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425C8-EABF-42A6-87EB-EAF610C2425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34F9C-588F-4907-90F1-E60B29F5608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340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312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321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8498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726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6178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369F7-5D1D-4DED-A8F6-E2B3A5A9EE93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6595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369F7-5D1D-4DED-A8F6-E2B3A5A9EE93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0512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369F7-5D1D-4DED-A8F6-E2B3A5A9EE93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1533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369F7-5D1D-4DED-A8F6-E2B3A5A9EE93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7643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74637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151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47303-BF08-4E98-B7E9-58816C65689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9631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8830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6000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0143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0232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0582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8781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1384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0342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1119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578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47303-BF08-4E98-B7E9-58816C65689F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5044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4756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93169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3695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9516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36682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64365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0240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7387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59394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826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47303-BF08-4E98-B7E9-58816C65689F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53464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51487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56017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4428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79727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09422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23751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980638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07726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2142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665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47303-BF08-4E98-B7E9-58816C65689F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27218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69533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326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90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342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34F9C-588F-4907-90F1-E60B29F5608C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735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47303-BF08-4E98-B7E9-58816C65689F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876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85784-15E1-44A5-A94E-43C249C1DC52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5D72-C616-43E2-A01B-4AB95149E1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Microsoft_Excel_97-2003__al__ma_Sayfas_1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11566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LİPİTLER III</a:t>
            </a:r>
            <a:b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Yağların Kullanılması</a:t>
            </a:r>
            <a:endParaRPr lang="tr-TR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71736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1BC20E"/>
                </a:solidFill>
                <a:latin typeface="Comic Sans MS" pitchFamily="66" charset="0"/>
                <a:cs typeface="Times New Roman" pitchFamily="18" charset="0"/>
              </a:rPr>
              <a:t>Keton cisimleri</a:t>
            </a:r>
            <a:endParaRPr lang="tr-TR" sz="3200" b="1" dirty="0" smtClean="0">
              <a:solidFill>
                <a:srgbClr val="1BC20E"/>
              </a:solidFill>
              <a:latin typeface="Comic Sans MS" pitchFamily="66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04800" y="1124744"/>
            <a:ext cx="8534400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200" b="1" dirty="0" err="1" smtClean="0">
                <a:latin typeface="Comic Sans MS" pitchFamily="66" charset="0"/>
                <a:cs typeface="Times New Roman" pitchFamily="18" charset="0"/>
              </a:rPr>
              <a:t>Asetoasetik</a:t>
            </a:r>
            <a:r>
              <a:rPr lang="tr-TR" sz="2200" b="1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200" b="1" dirty="0">
                <a:latin typeface="Comic Sans MS" pitchFamily="66" charset="0"/>
                <a:cs typeface="Times New Roman" pitchFamily="18" charset="0"/>
              </a:rPr>
              <a:t>asit, </a:t>
            </a:r>
            <a:r>
              <a:rPr lang="tr-TR" sz="2200" b="1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tr-TR" sz="2200" b="1" dirty="0">
                <a:latin typeface="Comic Sans MS" pitchFamily="66" charset="0"/>
                <a:cs typeface="Times New Roman" pitchFamily="18" charset="0"/>
              </a:rPr>
              <a:t>-</a:t>
            </a:r>
            <a:r>
              <a:rPr lang="tr-TR" sz="2200" b="1" dirty="0" err="1" smtClean="0">
                <a:latin typeface="Comic Sans MS" pitchFamily="66" charset="0"/>
                <a:cs typeface="Times New Roman" pitchFamily="18" charset="0"/>
              </a:rPr>
              <a:t>hidroksibütirik</a:t>
            </a:r>
            <a:r>
              <a:rPr lang="tr-TR" sz="2200" b="1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200" b="1" dirty="0">
                <a:latin typeface="Comic Sans MS" pitchFamily="66" charset="0"/>
                <a:cs typeface="Times New Roman" pitchFamily="18" charset="0"/>
              </a:rPr>
              <a:t>asit ve </a:t>
            </a:r>
            <a:r>
              <a:rPr lang="tr-TR" sz="2200" b="1" dirty="0" smtClean="0">
                <a:latin typeface="Comic Sans MS" pitchFamily="66" charset="0"/>
                <a:cs typeface="Times New Roman" pitchFamily="18" charset="0"/>
              </a:rPr>
              <a:t>asetondur.</a:t>
            </a:r>
          </a:p>
          <a:p>
            <a:pPr>
              <a:spcBef>
                <a:spcPct val="50000"/>
              </a:spcBef>
            </a:pPr>
            <a:r>
              <a:rPr lang="tr-TR" sz="2200" b="1" dirty="0" err="1" smtClean="0">
                <a:solidFill>
                  <a:srgbClr val="1BC20E"/>
                </a:solidFill>
                <a:latin typeface="Comic Sans MS" pitchFamily="66" charset="0"/>
                <a:cs typeface="Times New Roman" pitchFamily="18" charset="0"/>
              </a:rPr>
              <a:t>Ketonemi</a:t>
            </a:r>
            <a:endParaRPr lang="tr-TR" sz="2200" b="1" dirty="0" smtClean="0">
              <a:solidFill>
                <a:srgbClr val="1BC20E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tr-TR" sz="2200" b="1" dirty="0" err="1" smtClean="0">
                <a:solidFill>
                  <a:srgbClr val="1BC20E"/>
                </a:solidFill>
                <a:latin typeface="Comic Sans MS" pitchFamily="66" charset="0"/>
                <a:cs typeface="Times New Roman" pitchFamily="18" charset="0"/>
              </a:rPr>
              <a:t>Ketonüri</a:t>
            </a:r>
            <a:endParaRPr lang="tr-TR" sz="2200" b="1" dirty="0" smtClean="0">
              <a:latin typeface="Comic Sans MS" pitchFamily="66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tr-TR" sz="2200" b="1" dirty="0" err="1" smtClean="0">
                <a:solidFill>
                  <a:srgbClr val="1BC20E"/>
                </a:solidFill>
                <a:latin typeface="Comic Sans MS" pitchFamily="66" charset="0"/>
                <a:cs typeface="Times New Roman" pitchFamily="18" charset="0"/>
              </a:rPr>
              <a:t>Ketosis-ketoasidosis</a:t>
            </a:r>
            <a:endParaRPr lang="tr-TR" sz="2000" b="1" dirty="0" smtClean="0">
              <a:latin typeface="Comic Sans MS" pitchFamily="66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tr-TR" sz="2000" b="1" dirty="0" smtClean="0">
              <a:latin typeface="Comic Sans MS" pitchFamily="66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tr-TR" sz="2000" b="1" dirty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>Yağ metabolizması</a:t>
            </a:r>
            <a:endParaRPr lang="tr-TR" b="1" dirty="0">
              <a:solidFill>
                <a:srgbClr val="B61AB6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400" b="1" dirty="0" smtClean="0">
                <a:solidFill>
                  <a:srgbClr val="B61AB6"/>
                </a:solidFill>
                <a:latin typeface="Comic Sans MS" pitchFamily="66" charset="0"/>
              </a:rPr>
              <a:t>EMİLEN YAĞ</a:t>
            </a:r>
          </a:p>
          <a:p>
            <a:pPr>
              <a:buNone/>
            </a:pPr>
            <a:endParaRPr lang="tr-TR" sz="24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r>
              <a:rPr lang="tr-TR" sz="2400" b="1" dirty="0" err="1" smtClean="0">
                <a:latin typeface="Comic Sans MS" pitchFamily="66" charset="0"/>
              </a:rPr>
              <a:t>Adipoz</a:t>
            </a:r>
            <a:r>
              <a:rPr lang="tr-TR" sz="2400" b="1" dirty="0" smtClean="0">
                <a:latin typeface="Comic Sans MS" pitchFamily="66" charset="0"/>
              </a:rPr>
              <a:t> dokuda depolanır.</a:t>
            </a:r>
          </a:p>
          <a:p>
            <a:r>
              <a:rPr lang="tr-TR" sz="2400" b="1" dirty="0" smtClean="0">
                <a:latin typeface="Comic Sans MS" pitchFamily="66" charset="0"/>
              </a:rPr>
              <a:t>Enerji oluşturur. </a:t>
            </a:r>
            <a:endParaRPr lang="tr-TR" sz="2400" b="1" dirty="0" smtClean="0">
              <a:latin typeface="Comic Sans MS" pitchFamily="66" charset="0"/>
            </a:endParaRPr>
          </a:p>
          <a:p>
            <a:r>
              <a:rPr lang="tr-TR" sz="2400" b="1" dirty="0" smtClean="0">
                <a:latin typeface="Comic Sans MS" pitchFamily="66" charset="0"/>
              </a:rPr>
              <a:t>Proteinlerle </a:t>
            </a:r>
            <a:r>
              <a:rPr lang="tr-TR" sz="2400" b="1" dirty="0" smtClean="0">
                <a:latin typeface="Comic Sans MS" pitchFamily="66" charset="0"/>
              </a:rPr>
              <a:t>birleşerek </a:t>
            </a:r>
            <a:r>
              <a:rPr lang="tr-TR" sz="2400" b="1" dirty="0" err="1" smtClean="0">
                <a:latin typeface="Comic Sans MS" pitchFamily="66" charset="0"/>
              </a:rPr>
              <a:t>lipoproteinler</a:t>
            </a:r>
            <a:r>
              <a:rPr lang="tr-TR" sz="2400" b="1" dirty="0" smtClean="0">
                <a:latin typeface="Comic Sans MS" pitchFamily="66" charset="0"/>
              </a:rPr>
              <a:t> sentezlenir.</a:t>
            </a:r>
          </a:p>
          <a:p>
            <a:r>
              <a:rPr lang="tr-TR" sz="2400" b="1" dirty="0" smtClean="0">
                <a:latin typeface="Comic Sans MS" pitchFamily="66" charset="0"/>
              </a:rPr>
              <a:t>Kolesterolden </a:t>
            </a:r>
            <a:r>
              <a:rPr lang="tr-TR" sz="2400" b="1" dirty="0" err="1" smtClean="0">
                <a:latin typeface="Comic Sans MS" pitchFamily="66" charset="0"/>
              </a:rPr>
              <a:t>steroid</a:t>
            </a:r>
            <a:r>
              <a:rPr lang="tr-TR" sz="2400" b="1" dirty="0" smtClean="0">
                <a:latin typeface="Comic Sans MS" pitchFamily="66" charset="0"/>
              </a:rPr>
              <a:t> hormonlar ve safra asitleri yapılır.</a:t>
            </a:r>
          </a:p>
          <a:p>
            <a:r>
              <a:rPr lang="tr-TR" sz="2400" b="1" dirty="0" smtClean="0">
                <a:latin typeface="Comic Sans MS" pitchFamily="66" charset="0"/>
              </a:rPr>
              <a:t>Elzem olmayan </a:t>
            </a:r>
            <a:r>
              <a:rPr lang="tr-TR" sz="2400" b="1" dirty="0" err="1" smtClean="0">
                <a:latin typeface="Comic Sans MS" pitchFamily="66" charset="0"/>
              </a:rPr>
              <a:t>YA’leri</a:t>
            </a:r>
            <a:r>
              <a:rPr lang="tr-TR" sz="2400" b="1" dirty="0" smtClean="0">
                <a:latin typeface="Comic Sans MS" pitchFamily="66" charset="0"/>
              </a:rPr>
              <a:t> sentezlenir.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Oksidasyon</a:t>
            </a:r>
            <a:r>
              <a:rPr lang="tr-TR" b="1" dirty="0" smtClean="0">
                <a:latin typeface="Comic Sans MS" pitchFamily="66" charset="0"/>
              </a:rPr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Oksidasyon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 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olayı başladıktan sonra kendiliğinden devam eder. Buna </a:t>
            </a:r>
            <a:r>
              <a:rPr lang="tr-TR" sz="2800" b="1" dirty="0" err="1" smtClean="0">
                <a:solidFill>
                  <a:srgbClr val="0070C0"/>
                </a:solidFill>
                <a:latin typeface="Comic Sans MS" pitchFamily="66" charset="0"/>
              </a:rPr>
              <a:t>otooksidasyon</a:t>
            </a:r>
            <a:r>
              <a:rPr lang="tr-TR" sz="2800" b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denir. </a:t>
            </a:r>
            <a:endParaRPr lang="tr-TR" sz="28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Otooksidasyon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 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yağ asidindeki çift bağ sayısı ile doğru orantılı olarak ilerler.</a:t>
            </a:r>
            <a:endParaRPr lang="tr-TR" sz="2800" b="1" dirty="0">
              <a:solidFill>
                <a:srgbClr val="B61AB6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latin typeface="Comic Sans MS" pitchFamily="66" charset="0"/>
              </a:rPr>
              <a:t>Otooksidasyonun</a:t>
            </a:r>
            <a:r>
              <a:rPr lang="tr-TR" b="1" dirty="0" smtClean="0">
                <a:latin typeface="Comic Sans MS" pitchFamily="66" charset="0"/>
              </a:rPr>
              <a:t> aşamaları</a:t>
            </a:r>
            <a:br>
              <a:rPr lang="tr-TR" b="1" dirty="0" smtClean="0">
                <a:latin typeface="Comic Sans MS" pitchFamily="66" charset="0"/>
              </a:rPr>
            </a:b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r>
              <a:rPr lang="tr-TR" sz="4600" b="1" dirty="0" err="1" smtClean="0">
                <a:solidFill>
                  <a:srgbClr val="FF0000"/>
                </a:solidFill>
                <a:latin typeface="Comic Sans MS" pitchFamily="66" charset="0"/>
              </a:rPr>
              <a:t>Otoksidasyonun</a:t>
            </a:r>
            <a:r>
              <a:rPr lang="tr-TR" sz="46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4600" b="1" dirty="0" smtClean="0">
                <a:solidFill>
                  <a:srgbClr val="FF0000"/>
                </a:solidFill>
                <a:latin typeface="Comic Sans MS" pitchFamily="66" charset="0"/>
              </a:rPr>
              <a:t>başlaması</a:t>
            </a:r>
            <a:endParaRPr lang="tr-TR" sz="4600" b="1" dirty="0" smtClean="0">
              <a:latin typeface="Comic Sans MS" pitchFamily="66" charset="0"/>
            </a:endParaRPr>
          </a:p>
          <a:p>
            <a:r>
              <a:rPr lang="tr-TR" sz="4600" b="1" dirty="0" err="1" smtClean="0">
                <a:solidFill>
                  <a:srgbClr val="FF0000"/>
                </a:solidFill>
                <a:latin typeface="Comic Sans MS" pitchFamily="66" charset="0"/>
              </a:rPr>
              <a:t>Otooksidasyonun</a:t>
            </a:r>
            <a:r>
              <a:rPr lang="tr-TR" sz="46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4600" b="1" dirty="0" smtClean="0">
                <a:solidFill>
                  <a:srgbClr val="FF0000"/>
                </a:solidFill>
                <a:latin typeface="Comic Sans MS" pitchFamily="66" charset="0"/>
              </a:rPr>
              <a:t>ilerlemesi</a:t>
            </a:r>
            <a:endParaRPr lang="tr-TR" sz="4600" b="1" dirty="0" smtClean="0">
              <a:latin typeface="Comic Sans MS" pitchFamily="66" charset="0"/>
            </a:endParaRPr>
          </a:p>
          <a:p>
            <a:r>
              <a:rPr lang="tr-TR" sz="4600" b="1" dirty="0" err="1" smtClean="0">
                <a:solidFill>
                  <a:srgbClr val="FF0000"/>
                </a:solidFill>
                <a:latin typeface="Comic Sans MS" pitchFamily="66" charset="0"/>
              </a:rPr>
              <a:t>Polimerizasyon</a:t>
            </a:r>
            <a:endParaRPr lang="tr-TR" sz="2600" dirty="0" smtClean="0">
              <a:latin typeface="Comic Sans MS" pitchFamily="66" charset="0"/>
            </a:endParaRPr>
          </a:p>
          <a:p>
            <a:endParaRPr lang="tr-TR" sz="2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 bwMode="auto">
          <a:xfrm>
            <a:off x="457200" y="274638"/>
            <a:ext cx="8229600" cy="8509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defRPr/>
            </a:pPr>
            <a:r>
              <a:rPr lang="tr-TR" kern="0" smtClean="0">
                <a:solidFill>
                  <a:srgbClr val="00FF00"/>
                </a:solidFill>
                <a:latin typeface="Garamond"/>
              </a:rPr>
              <a:t>Yağların Oksidasyonu</a:t>
            </a:r>
            <a:endParaRPr lang="tr-TR" kern="0" dirty="0" smtClean="0">
              <a:solidFill>
                <a:srgbClr val="00FF00"/>
              </a:solidFill>
              <a:latin typeface="Garamond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987675" y="1298575"/>
            <a:ext cx="3678238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kern="0" dirty="0">
                <a:solidFill>
                  <a:sysClr val="windowText" lastClr="000000"/>
                </a:solidFill>
              </a:rPr>
              <a:t>Doymamış Yağ Asitleri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140200" y="3516313"/>
            <a:ext cx="3559175" cy="1552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kern="0" dirty="0">
                <a:solidFill>
                  <a:sysClr val="windowText" lastClr="000000"/>
                </a:solidFill>
              </a:rPr>
              <a:t>Kısa zincirli yağ asitleri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kern="0" dirty="0">
                <a:solidFill>
                  <a:sysClr val="windowText" lastClr="000000"/>
                </a:solidFill>
              </a:rPr>
              <a:t>Yağ asidi polimerleri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kern="0" dirty="0">
                <a:solidFill>
                  <a:sysClr val="windowText" lastClr="000000"/>
                </a:solidFill>
              </a:rPr>
              <a:t>Aldehit ve ketonlar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kern="0" dirty="0">
                <a:solidFill>
                  <a:sysClr val="windowText" lastClr="000000"/>
                </a:solidFill>
              </a:rPr>
              <a:t>Serbest radikaller (kanser)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3213" y="3738563"/>
            <a:ext cx="1543050" cy="8223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kern="0" dirty="0">
                <a:solidFill>
                  <a:sysClr val="windowText" lastClr="000000"/>
                </a:solidFill>
              </a:rPr>
              <a:t>Ağır koku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kern="0" dirty="0">
                <a:solidFill>
                  <a:sysClr val="windowText" lastClr="000000"/>
                </a:solidFill>
              </a:rPr>
              <a:t>ve tat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03213" y="5545138"/>
            <a:ext cx="21209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kern="0" dirty="0" err="1">
                <a:solidFill>
                  <a:sysClr val="windowText" lastClr="000000"/>
                </a:solidFill>
              </a:rPr>
              <a:t>Tüketilebilirlik</a:t>
            </a:r>
            <a:endParaRPr lang="tr-TR" sz="24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5213" y="2276475"/>
            <a:ext cx="3813175" cy="8239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kern="0" dirty="0">
                <a:solidFill>
                  <a:srgbClr val="FF0000"/>
                </a:solidFill>
              </a:rPr>
              <a:t>O</a:t>
            </a:r>
            <a:r>
              <a:rPr lang="tr-TR" sz="2800" b="1" kern="0" baseline="-25000" dirty="0">
                <a:solidFill>
                  <a:srgbClr val="FF0000"/>
                </a:solidFill>
              </a:rPr>
              <a:t>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b="1" kern="0" dirty="0">
                <a:solidFill>
                  <a:sysClr val="windowText" lastClr="000000"/>
                </a:solidFill>
              </a:rPr>
              <a:t>Işık, ısı ve bazı metal iyonlar (Cu)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4533900" y="1782763"/>
            <a:ext cx="341313" cy="1512887"/>
          </a:xfrm>
          <a:prstGeom prst="downArrow">
            <a:avLst>
              <a:gd name="adj1" fmla="val 50000"/>
              <a:gd name="adj2" fmla="val 110814"/>
            </a:avLst>
          </a:prstGeom>
          <a:solidFill>
            <a:srgbClr val="0099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kern="0">
              <a:solidFill>
                <a:sysClr val="windowText" lastClr="000000"/>
              </a:solidFill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908175" y="3789363"/>
            <a:ext cx="2159000" cy="360362"/>
          </a:xfrm>
          <a:prstGeom prst="leftArrow">
            <a:avLst>
              <a:gd name="adj1" fmla="val 50000"/>
              <a:gd name="adj2" fmla="val 149780"/>
            </a:avLst>
          </a:prstGeom>
          <a:solidFill>
            <a:srgbClr val="0099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kern="0">
              <a:solidFill>
                <a:sysClr val="windowText" lastClr="000000"/>
              </a:solidFill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755650" y="4552950"/>
            <a:ext cx="358775" cy="976313"/>
          </a:xfrm>
          <a:prstGeom prst="downArrow">
            <a:avLst>
              <a:gd name="adj1" fmla="val 50000"/>
              <a:gd name="adj2" fmla="val 68031"/>
            </a:avLst>
          </a:prstGeom>
          <a:solidFill>
            <a:srgbClr val="0099CC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kern="0">
              <a:solidFill>
                <a:sysClr val="windowText" lastClr="000000"/>
              </a:solidFill>
            </a:endParaRPr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2486025" y="5586413"/>
            <a:ext cx="287338" cy="355600"/>
          </a:xfrm>
          <a:prstGeom prst="downArrow">
            <a:avLst>
              <a:gd name="adj1" fmla="val 50000"/>
              <a:gd name="adj2" fmla="val 30939"/>
            </a:avLst>
          </a:prstGeom>
          <a:solidFill>
            <a:srgbClr val="FF000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ker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defRPr/>
            </a:pPr>
            <a:r>
              <a:rPr lang="tr-TR" kern="0" dirty="0" err="1" smtClean="0">
                <a:solidFill>
                  <a:srgbClr val="7030A0"/>
                </a:solidFill>
                <a:effectLst/>
                <a:latin typeface="Comic Sans MS" pitchFamily="66" charset="0"/>
              </a:rPr>
              <a:t>Oksidasyonun</a:t>
            </a:r>
            <a:r>
              <a:rPr lang="tr-TR" kern="0" dirty="0" smtClean="0">
                <a:solidFill>
                  <a:srgbClr val="7030A0"/>
                </a:solidFill>
                <a:effectLst/>
                <a:latin typeface="Comic Sans MS" pitchFamily="66" charset="0"/>
              </a:rPr>
              <a:t> Önlenmesi</a:t>
            </a:r>
          </a:p>
        </p:txBody>
      </p:sp>
      <p:sp>
        <p:nvSpPr>
          <p:cNvPr id="66563" name="Rectangle 3"/>
          <p:cNvSpPr txBox="1">
            <a:spLocks noChangeArrowheads="1"/>
          </p:cNvSpPr>
          <p:nvPr/>
        </p:nvSpPr>
        <p:spPr bwMode="auto">
          <a:xfrm>
            <a:off x="395536" y="1628800"/>
            <a:ext cx="8229600" cy="45259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tr-TR" sz="3200" b="1" dirty="0">
              <a:latin typeface="Comic Sans MS" pitchFamily="66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2800" b="1" dirty="0">
                <a:latin typeface="Comic Sans MS" pitchFamily="66" charset="0"/>
              </a:rPr>
              <a:t>Fenoller, </a:t>
            </a:r>
            <a:r>
              <a:rPr lang="tr-TR" sz="2800" b="1" dirty="0" err="1" smtClean="0">
                <a:latin typeface="Comic Sans MS" pitchFamily="66" charset="0"/>
              </a:rPr>
              <a:t>tokoferol</a:t>
            </a:r>
            <a:r>
              <a:rPr lang="tr-TR" sz="2800" b="1" dirty="0" smtClean="0">
                <a:latin typeface="Comic Sans MS" pitchFamily="66" charset="0"/>
              </a:rPr>
              <a:t>, </a:t>
            </a:r>
            <a:r>
              <a:rPr lang="tr-TR" sz="2800" b="1" dirty="0">
                <a:latin typeface="Comic Sans MS" pitchFamily="66" charset="0"/>
              </a:rPr>
              <a:t>A ve C </a:t>
            </a:r>
            <a:r>
              <a:rPr lang="tr-TR" sz="2800" b="1" dirty="0" smtClean="0">
                <a:latin typeface="Comic Sans MS" pitchFamily="66" charset="0"/>
              </a:rPr>
              <a:t>vitamini, </a:t>
            </a:r>
            <a:r>
              <a:rPr lang="tr-TR" sz="2800" b="1" dirty="0" err="1" smtClean="0">
                <a:latin typeface="Comic Sans MS" pitchFamily="66" charset="0"/>
              </a:rPr>
              <a:t>gallik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asit,BHA-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tr-TR" sz="2800" b="1" dirty="0" err="1" smtClean="0">
                <a:solidFill>
                  <a:schemeClr val="tx1"/>
                </a:solidFill>
                <a:latin typeface="Comic Sans MS" pitchFamily="66" charset="0"/>
              </a:rPr>
              <a:t>ütillenmniş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chemeClr val="tx1"/>
                </a:solidFill>
                <a:latin typeface="Comic Sans MS" pitchFamily="66" charset="0"/>
              </a:rPr>
              <a:t>Hidroksi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chemeClr val="tx1"/>
                </a:solidFill>
                <a:latin typeface="Comic Sans MS" pitchFamily="66" charset="0"/>
              </a:rPr>
              <a:t>Anizol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, BHT-</a:t>
            </a:r>
            <a:r>
              <a:rPr lang="tr-TR" sz="2800" b="1" dirty="0" err="1" smtClean="0">
                <a:solidFill>
                  <a:schemeClr val="tx1"/>
                </a:solidFill>
                <a:latin typeface="Comic Sans MS" pitchFamily="66" charset="0"/>
              </a:rPr>
              <a:t>Bütillenmiş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chemeClr val="tx1"/>
                </a:solidFill>
                <a:latin typeface="Comic Sans MS" pitchFamily="66" charset="0"/>
              </a:rPr>
              <a:t>Hidroksi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chemeClr val="tx1"/>
                </a:solidFill>
                <a:latin typeface="Comic Sans MS" pitchFamily="66" charset="0"/>
              </a:rPr>
              <a:t>Toluen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l-GR" sz="2800" b="1" dirty="0" smtClean="0">
                <a:solidFill>
                  <a:schemeClr val="tx1"/>
                </a:solidFill>
                <a:latin typeface="Comic Sans MS" pitchFamily="66" charset="0"/>
              </a:rPr>
              <a:t>ὰ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-</a:t>
            </a:r>
            <a:r>
              <a:rPr lang="tr-TR" sz="2800" b="1" dirty="0" err="1" smtClean="0">
                <a:solidFill>
                  <a:schemeClr val="tx1"/>
                </a:solidFill>
                <a:latin typeface="Comic Sans MS" pitchFamily="66" charset="0"/>
              </a:rPr>
              <a:t>tokoferol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 vb)</a:t>
            </a:r>
            <a:endParaRPr lang="tr-TR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b="1" dirty="0" smtClean="0">
                <a:solidFill>
                  <a:srgbClr val="FF0000"/>
                </a:solidFill>
                <a:latin typeface="Comic Sans MS" pitchFamily="66" charset="0"/>
              </a:rPr>
              <a:t>Yağın vücut çalışmasındaki görevleri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latin typeface="Comic Sans MS" pitchFamily="66" charset="0"/>
              </a:rPr>
              <a:t>Yağlar en çok enerji veren besin </a:t>
            </a:r>
            <a:r>
              <a:rPr lang="tr-TR" sz="2800" b="1" dirty="0" smtClean="0">
                <a:latin typeface="Comic Sans MS" pitchFamily="66" charset="0"/>
              </a:rPr>
              <a:t>maddesidir.</a:t>
            </a:r>
            <a:endParaRPr lang="tr-TR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latin typeface="Comic Sans MS" pitchFamily="66" charset="0"/>
              </a:rPr>
              <a:t>EYA ve yağda eriyen vitaminler vücuda yağ ile </a:t>
            </a:r>
            <a:r>
              <a:rPr lang="tr-TR" sz="2800" b="1" dirty="0" smtClean="0">
                <a:latin typeface="Comic Sans MS" pitchFamily="66" charset="0"/>
              </a:rPr>
              <a:t>alınır.</a:t>
            </a:r>
            <a:endParaRPr lang="tr-TR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latin typeface="Comic Sans MS" pitchFamily="66" charset="0"/>
              </a:rPr>
              <a:t>Isı </a:t>
            </a:r>
            <a:r>
              <a:rPr lang="tr-TR" sz="2800" b="1" dirty="0" smtClean="0">
                <a:latin typeface="Comic Sans MS" pitchFamily="66" charset="0"/>
              </a:rPr>
              <a:t>kaybını önler.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b="1" dirty="0" smtClean="0">
                <a:solidFill>
                  <a:srgbClr val="FF0000"/>
                </a:solidFill>
                <a:latin typeface="Comic Sans MS" pitchFamily="66" charset="0"/>
              </a:rPr>
              <a:t>Yağın vücut çalışmasındaki görevleri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latin typeface="Comic Sans MS" pitchFamily="66" charset="0"/>
              </a:rPr>
              <a:t>Organları korur</a:t>
            </a:r>
            <a:r>
              <a:rPr lang="tr-TR" sz="2800" b="1" dirty="0" smtClean="0"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tr-TR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latin typeface="Comic Sans MS" pitchFamily="66" charset="0"/>
              </a:rPr>
              <a:t>Mide boşalmasını </a:t>
            </a:r>
            <a:r>
              <a:rPr lang="tr-TR" sz="2800" b="1" dirty="0" smtClean="0">
                <a:latin typeface="Comic Sans MS" pitchFamily="66" charset="0"/>
              </a:rPr>
              <a:t>geciktirir.</a:t>
            </a:r>
            <a:endParaRPr lang="tr-TR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latin typeface="Comic Sans MS" pitchFamily="66" charset="0"/>
              </a:rPr>
              <a:t>Sinir </a:t>
            </a:r>
            <a:r>
              <a:rPr lang="tr-TR" sz="2800" b="1" dirty="0" smtClean="0">
                <a:latin typeface="Comic Sans MS" pitchFamily="66" charset="0"/>
              </a:rPr>
              <a:t>uyarılarının taşınmasını sağlar.</a:t>
            </a:r>
          </a:p>
          <a:p>
            <a:pPr eaLnBrk="1" hangingPunct="1">
              <a:lnSpc>
                <a:spcPct val="80000"/>
              </a:lnSpc>
            </a:pPr>
            <a:endParaRPr lang="tr-TR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800" b="1" dirty="0" smtClean="0">
                <a:latin typeface="Comic Sans MS" pitchFamily="66" charset="0"/>
              </a:rPr>
              <a:t>Hücre zarının hayati bileşenidir. </a:t>
            </a:r>
            <a:endParaRPr lang="tr-TR" sz="28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93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0"/>
            <a:ext cx="9145016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00B050"/>
                </a:solidFill>
                <a:latin typeface="Comic Sans MS" pitchFamily="66" charset="0"/>
              </a:rPr>
              <a:t>Diyetimizde en çok bulunan yağlar</a:t>
            </a:r>
            <a:endParaRPr lang="tr-TR" sz="36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115616" y="1600200"/>
          <a:ext cx="6984776" cy="4781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4" imgW="5762625" imgH="4762500" progId="Excel.Sheet.8">
                  <p:embed/>
                </p:oleObj>
              </mc:Choice>
              <mc:Fallback>
                <p:oleObj r:id="rId4" imgW="5762625" imgH="476250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600200"/>
                        <a:ext cx="6984776" cy="4781128"/>
                      </a:xfrm>
                      <a:prstGeom prst="rect">
                        <a:avLst/>
                      </a:prstGeom>
                      <a:solidFill>
                        <a:srgbClr val="3333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9B4-74B8-4F36-9DB3-BCD65642F47E}" type="slidenum">
              <a:rPr lang="tr-TR" altLang="en-US"/>
              <a:pPr/>
              <a:t>2</a:t>
            </a:fld>
            <a:endParaRPr lang="tr-TR" alt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Comic Sans MS" pitchFamily="66" charset="0"/>
              </a:rPr>
              <a:t>Lipitlerin Plazmada </a:t>
            </a:r>
            <a:r>
              <a:rPr lang="tr-TR" sz="4000" b="1" dirty="0" err="1" smtClean="0">
                <a:solidFill>
                  <a:srgbClr val="FF0000"/>
                </a:solidFill>
                <a:latin typeface="Comic Sans MS" pitchFamily="66" charset="0"/>
              </a:rPr>
              <a:t>Taşınımı</a:t>
            </a:r>
            <a:endParaRPr lang="tr-TR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>
                <a:latin typeface="Comic Sans MS" pitchFamily="66" charset="0"/>
              </a:rPr>
              <a:t>Serbest yağ asidi + </a:t>
            </a:r>
            <a:r>
              <a:rPr lang="tr-TR" b="1" dirty="0" err="1" smtClean="0">
                <a:latin typeface="Comic Sans MS" pitchFamily="66" charset="0"/>
              </a:rPr>
              <a:t>albumin</a:t>
            </a:r>
            <a:endParaRPr lang="tr-TR" b="1" dirty="0" smtClean="0">
              <a:latin typeface="Comic Sans MS" pitchFamily="66" charset="0"/>
            </a:endParaRPr>
          </a:p>
          <a:p>
            <a:endParaRPr lang="tr-TR" b="1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tr-TR" b="1" dirty="0" err="1" smtClean="0">
                <a:latin typeface="Comic Sans MS" pitchFamily="66" charset="0"/>
              </a:rPr>
              <a:t>Trigliserit</a:t>
            </a:r>
            <a:r>
              <a:rPr lang="tr-TR" b="1" dirty="0" smtClean="0">
                <a:latin typeface="Comic Sans MS" pitchFamily="66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tr-TR" b="1" dirty="0" smtClean="0">
                <a:latin typeface="Comic Sans MS" pitchFamily="66" charset="0"/>
              </a:rPr>
              <a:t>Kolesterol	       </a:t>
            </a:r>
            <a:r>
              <a:rPr lang="tr-TR" b="1" dirty="0" err="1" smtClean="0">
                <a:latin typeface="Comic Sans MS" pitchFamily="66" charset="0"/>
              </a:rPr>
              <a:t>Lipoprotein</a:t>
            </a:r>
            <a:endParaRPr lang="tr-TR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tr-TR" b="1" dirty="0" err="1" smtClean="0">
                <a:latin typeface="Comic Sans MS" pitchFamily="66" charset="0"/>
              </a:rPr>
              <a:t>Fosfolipit</a:t>
            </a:r>
            <a:r>
              <a:rPr lang="tr-TR" b="1" dirty="0" smtClean="0">
                <a:latin typeface="Comic Sans MS" pitchFamily="66" charset="0"/>
              </a:rPr>
              <a:t> </a:t>
            </a:r>
            <a:endParaRPr lang="tr-TR" b="1" dirty="0">
              <a:latin typeface="Comic Sans MS" pitchFamily="66" charset="0"/>
            </a:endParaRPr>
          </a:p>
          <a:p>
            <a:endParaRPr lang="tr-TR" dirty="0"/>
          </a:p>
          <a:p>
            <a:pPr>
              <a:buNone/>
            </a:pPr>
            <a:r>
              <a:rPr lang="tr-TR" dirty="0"/>
              <a:t>		</a:t>
            </a:r>
            <a:endParaRPr lang="tr-TR" sz="2600" dirty="0">
              <a:solidFill>
                <a:srgbClr val="0000CC"/>
              </a:solidFill>
            </a:endParaRPr>
          </a:p>
        </p:txBody>
      </p:sp>
      <p:sp>
        <p:nvSpPr>
          <p:cNvPr id="9" name="8 Sağ Ok"/>
          <p:cNvSpPr/>
          <p:nvPr/>
        </p:nvSpPr>
        <p:spPr>
          <a:xfrm>
            <a:off x="2771800" y="4077072"/>
            <a:ext cx="158417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Ok"/>
          <p:cNvSpPr/>
          <p:nvPr/>
        </p:nvSpPr>
        <p:spPr>
          <a:xfrm>
            <a:off x="2771800" y="3068960"/>
            <a:ext cx="1584176" cy="288032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Sağ Ok"/>
          <p:cNvSpPr/>
          <p:nvPr/>
        </p:nvSpPr>
        <p:spPr>
          <a:xfrm>
            <a:off x="2699792" y="3573016"/>
            <a:ext cx="1584176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00B050"/>
                </a:solidFill>
                <a:latin typeface="Comic Sans MS" pitchFamily="66" charset="0"/>
              </a:rPr>
              <a:t>Yağların besin hazırlama ve pişirmedeki görevleri</a:t>
            </a:r>
            <a:endParaRPr lang="tr-TR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043608" y="476672"/>
            <a:ext cx="2880320" cy="5400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latin typeface="Comic Sans MS" pitchFamily="66" charset="0"/>
              </a:rPr>
              <a:t>BİTKİSEL YAĞLAR</a:t>
            </a:r>
          </a:p>
          <a:p>
            <a:pPr algn="ctr"/>
            <a:endParaRPr lang="tr-TR" b="1" dirty="0"/>
          </a:p>
        </p:txBody>
      </p:sp>
      <p:sp>
        <p:nvSpPr>
          <p:cNvPr id="5" name="4 Dikdörtgen"/>
          <p:cNvSpPr/>
          <p:nvPr/>
        </p:nvSpPr>
        <p:spPr>
          <a:xfrm>
            <a:off x="4860032" y="476672"/>
            <a:ext cx="3096344" cy="54726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latin typeface="Comic Sans MS" pitchFamily="66" charset="0"/>
              </a:rPr>
              <a:t>HAYVANSAL YAĞLAR</a:t>
            </a:r>
          </a:p>
          <a:p>
            <a:pPr algn="ctr"/>
            <a:endParaRPr lang="tr-TR" sz="2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852936"/>
            <a:ext cx="8229600" cy="99412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800" b="1" dirty="0" smtClean="0">
                <a:latin typeface="Comic Sans MS" pitchFamily="66" charset="0"/>
              </a:rPr>
              <a:t>Tereyağı </a:t>
            </a:r>
            <a:r>
              <a:rPr lang="tr-TR" sz="3800" b="1" dirty="0" err="1" smtClean="0">
                <a:latin typeface="Comic Sans MS" pitchFamily="66" charset="0"/>
              </a:rPr>
              <a:t>Eldesi</a:t>
            </a:r>
            <a:endParaRPr lang="tr-TR" sz="3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200" b="1" dirty="0" smtClean="0">
                <a:solidFill>
                  <a:srgbClr val="0070C0"/>
                </a:solidFill>
                <a:latin typeface="Comic Sans MS" pitchFamily="66" charset="0"/>
              </a:rPr>
              <a:t>Standardizasyon</a:t>
            </a:r>
            <a:r>
              <a:rPr lang="tr-TR" sz="2200" b="1" dirty="0" smtClean="0">
                <a:latin typeface="Comic Sans MS" pitchFamily="66" charset="0"/>
              </a:rPr>
              <a:t> </a:t>
            </a:r>
          </a:p>
          <a:p>
            <a:r>
              <a:rPr lang="tr-TR" sz="2200" b="1" dirty="0" smtClean="0">
                <a:solidFill>
                  <a:srgbClr val="FF0000"/>
                </a:solidFill>
                <a:latin typeface="Comic Sans MS" pitchFamily="66" charset="0"/>
              </a:rPr>
              <a:t>Nötralizasyon</a:t>
            </a:r>
            <a:endParaRPr lang="tr-TR" sz="2200" b="1" dirty="0" smtClean="0">
              <a:latin typeface="Comic Sans MS" pitchFamily="66" charset="0"/>
            </a:endParaRPr>
          </a:p>
          <a:p>
            <a:r>
              <a:rPr lang="tr-TR" sz="2200" b="1" dirty="0" smtClean="0">
                <a:solidFill>
                  <a:schemeClr val="accent3"/>
                </a:solidFill>
                <a:latin typeface="Comic Sans MS" pitchFamily="66" charset="0"/>
              </a:rPr>
              <a:t>Vakum</a:t>
            </a:r>
            <a:r>
              <a:rPr lang="tr-TR" sz="2200" b="1" dirty="0" smtClean="0">
                <a:latin typeface="Comic Sans MS" pitchFamily="66" charset="0"/>
              </a:rPr>
              <a:t> </a:t>
            </a:r>
            <a:endParaRPr lang="tr-TR" sz="2200" b="1" dirty="0" smtClean="0">
              <a:latin typeface="Comic Sans MS" pitchFamily="66" charset="0"/>
            </a:endParaRPr>
          </a:p>
          <a:p>
            <a:r>
              <a:rPr lang="tr-TR" sz="2200" b="1" dirty="0" smtClean="0">
                <a:solidFill>
                  <a:srgbClr val="0000FF"/>
                </a:solidFill>
                <a:latin typeface="Comic Sans MS" pitchFamily="66" charset="0"/>
              </a:rPr>
              <a:t>Pastörizasyon</a:t>
            </a:r>
            <a:r>
              <a:rPr lang="tr-TR" sz="2200" b="1" dirty="0" smtClean="0">
                <a:latin typeface="Comic Sans MS" pitchFamily="66" charset="0"/>
              </a:rPr>
              <a:t> </a:t>
            </a:r>
          </a:p>
          <a:p>
            <a:r>
              <a:rPr lang="tr-TR" sz="2200" b="1" dirty="0" smtClean="0">
                <a:solidFill>
                  <a:srgbClr val="1BC20E"/>
                </a:solidFill>
                <a:latin typeface="Comic Sans MS" pitchFamily="66" charset="0"/>
              </a:rPr>
              <a:t>Olgunlaştırma</a:t>
            </a:r>
            <a:endParaRPr lang="tr-TR" sz="2200" b="1" dirty="0" smtClean="0">
              <a:latin typeface="Comic Sans MS" pitchFamily="66" charset="0"/>
            </a:endParaRPr>
          </a:p>
          <a:p>
            <a:r>
              <a:rPr lang="tr-TR" sz="2200" b="1" dirty="0" smtClean="0">
                <a:solidFill>
                  <a:srgbClr val="B61AB6"/>
                </a:solidFill>
                <a:latin typeface="Comic Sans MS" pitchFamily="66" charset="0"/>
              </a:rPr>
              <a:t>Yayıklama ve yıkama </a:t>
            </a:r>
            <a:endParaRPr lang="tr-TR" sz="22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r>
              <a:rPr lang="tr-TR" sz="2300" b="1" dirty="0" smtClean="0">
                <a:solidFill>
                  <a:srgbClr val="92D050"/>
                </a:solidFill>
                <a:latin typeface="Comic Sans MS" pitchFamily="66" charset="0"/>
              </a:rPr>
              <a:t>Tuzlama</a:t>
            </a:r>
            <a:endParaRPr lang="tr-TR" sz="2300" b="1" dirty="0" smtClean="0">
              <a:latin typeface="Comic Sans MS" pitchFamily="66" charset="0"/>
            </a:endParaRPr>
          </a:p>
          <a:p>
            <a:r>
              <a:rPr lang="tr-TR" sz="2300" b="1" dirty="0" err="1" smtClean="0">
                <a:solidFill>
                  <a:srgbClr val="002060"/>
                </a:solidFill>
                <a:latin typeface="Comic Sans MS" pitchFamily="66" charset="0"/>
              </a:rPr>
              <a:t>Malakse</a:t>
            </a:r>
            <a:endParaRPr lang="tr-TR" sz="2300" b="1" dirty="0" smtClean="0">
              <a:latin typeface="Comic Sans MS" pitchFamily="66" charset="0"/>
            </a:endParaRPr>
          </a:p>
          <a:p>
            <a:r>
              <a:rPr lang="tr-TR" sz="2200" b="1" dirty="0" smtClean="0">
                <a:latin typeface="Comic Sans MS" pitchFamily="66" charset="0"/>
              </a:rPr>
              <a:t>Paketleme</a:t>
            </a:r>
            <a:endParaRPr lang="tr-TR" sz="2200" b="1" dirty="0" smtClean="0">
              <a:latin typeface="Comic Sans MS" pitchFamily="66" charset="0"/>
            </a:endParaRPr>
          </a:p>
          <a:p>
            <a:r>
              <a:rPr lang="tr-TR" sz="2200" b="1" dirty="0" smtClean="0">
                <a:latin typeface="Comic Sans MS" pitchFamily="66" charset="0"/>
              </a:rPr>
              <a:t>Depolama</a:t>
            </a:r>
            <a:endParaRPr lang="tr-TR" sz="22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Tereyağının Kullanım Alanları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600" b="1" dirty="0" smtClean="0">
                <a:latin typeface="Comic Sans MS" pitchFamily="66" charset="0"/>
              </a:rPr>
              <a:t>Kahvaltı</a:t>
            </a:r>
          </a:p>
          <a:p>
            <a:r>
              <a:rPr lang="tr-TR" sz="2600" b="1" dirty="0" smtClean="0">
                <a:latin typeface="Comic Sans MS" pitchFamily="66" charset="0"/>
              </a:rPr>
              <a:t>Sıcak yemekler</a:t>
            </a:r>
          </a:p>
          <a:p>
            <a:r>
              <a:rPr lang="tr-TR" sz="2600" b="1" dirty="0" smtClean="0">
                <a:latin typeface="Comic Sans MS" pitchFamily="66" charset="0"/>
              </a:rPr>
              <a:t>Pasta, börek, baklava, vb</a:t>
            </a:r>
          </a:p>
          <a:p>
            <a:r>
              <a:rPr lang="tr-TR" sz="2600" b="1" dirty="0" smtClean="0">
                <a:latin typeface="Comic Sans MS" pitchFamily="66" charset="0"/>
              </a:rPr>
              <a:t>Sos olarak (nane, kırmızı biber vb)</a:t>
            </a:r>
            <a:endParaRPr lang="tr-TR" sz="2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Bitkisel sıvı yağlar</a:t>
            </a:r>
            <a:endParaRPr lang="tr-TR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Resimleri koy</a:t>
            </a:r>
            <a:endParaRPr lang="tr-TR" dirty="0"/>
          </a:p>
        </p:txBody>
      </p:sp>
      <p:sp>
        <p:nvSpPr>
          <p:cNvPr id="9" name="8 Dikdörtgen"/>
          <p:cNvSpPr/>
          <p:nvPr/>
        </p:nvSpPr>
        <p:spPr>
          <a:xfrm>
            <a:off x="3131840" y="2802632"/>
            <a:ext cx="208823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Pamuk yağı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51204" name="AutoShape 4" descr="data:image/jpg;base64,/9j/4AAQSkZJRgABAQAAAQABAAD/2wCEAAkGBhQSERUTExMVFBQWGR4ZGRgXGCQfIBsgICAgIiEgICEfISYhIB8jHx8fITAiJCcpLywsISAxNTAqNSYrLCkBCQoKBQUFDQUFDSkYEhgpKSkpKSkpKSkpKSkpKSkpKSkpKSkpKSkpKSkpKSkpKSkpKSkpKSkpKSkpKSkpKSkpKf/AABEIAJwA0AMBIgACEQEDEQH/xAAaAAADAQEBAQAAAAAAAAAAAAADBAUCAQAG/8QAORAAAgIABQMDAwMDAwMDBQAAAQIDEQAEEiExBRNBIlFhBjJxFEKBI1KRYqGxFTPBJPDxB3KC0eH/xAAUAQEAAAAAAAAAAAAAAAAAAAAA/8QAFBEBAAAAAAAAAAAAAAAAAAAAAP/aAAwDAQACEQMRAD8A+UyMbdRYSzNoRCVjRSbLbW17V8YNJnOwTA7VyY2YkiuBpAHKkb87411nMRpl1kSQiU6QUvVrHutcE2BiXk8xNBMMxmY2QadKE76fJvyAb58nAE6FloO5LJKCVu41bghqLNWwNkbDDgjJzBhgmSGNhqbYkI17kbjTfNfBwr1KQ5qaF5keOOiS7DRar+xT8/OLvTe1EixrdEErGOW5JJJ+7Ync8cYCdkGTJyyRNKrksH1lgL1Cr+fav9sJZpVln/oyadRN6aNqBZ9J2sMaH84Y6d+nObedgGCUqcFbrcjYg/zwd8NdWzQlKCA0+qlYrfHO4rYKcAjP05IJ0Z5JJVsIR9xLkFgQF3IAHHyMEjzkeazQBJjEaG2UmMknYLYFlQfjzgkvT5Ms3d7zTFbsad9+StNzwP8AjCPU+vrMQYlpwQNLreonYJVgjet/j5wFXN9IEZEcVFZ3CEudTLYvUpq7Gm8Bz/080a9wzySohDOjIq6l/dwT4335weH6ef0ymY91D6VKUl+RV2w3IJ8YQ6v1ycRSAoqlAFNve1VY2F7G/wD43B7qn1Hk2y0yHQ5ZKTSt+raj7rvX44wnmuuTDLEPl5FBUBjpBtSDfBtb3FngHC2Z6kBFHHAIgfT/ANv1O/8AAo+PJxTy/wBToC/fSRGFNpvTt+61IOsHz+fGA19PdFhMhV3DsqghWtks7nQpO6oPTe/GCfUTPlGT9OiXMdJVQAoNA6lH7dtz+MK5D6LaRC7StHrJdY9IIQHdR6jfB4HGPdP6MzqGWRu6rmp39X2EqwC2PQdx/GAMudMOlJwIpAgujsx4Lg+7UL+Rj0YjzzIDqeOIk6wdNs1bBvuNEceMT/qXqEi1C8Ub6wSmkbE7g0DxWx5xU6F9NRRxKCzM3JIYjfyB7YBA9JgimMXZbMCRQ9glmQAlavbY/OFMj0vMRyuwQQmVtonvdRvasA24Awxl+qfp58xHJmKJag+gWVAtaZgQtWf5w1L1xdOmMy5hi6sx07rViybNmjwtDAB6rlptI7rqIAQXZSSye1qQPRZ8c4N1mSJoe6BG8kdMjKKLEUftHK87HxvjI6ucyO3GndqtQY0tXuDqFA8Yz9LSpC2ZV07MgewtUy+w+RpPjANZ764y7ZXUoCsUI7bEE2bAA8UDubrGvp8GeKMzt6SgWkYjYgAMxuxYFbeQMdyPU4v1OYSONCXKE6VBBY3qBPtYuqGPZvo8mXjVoPWuuzE2nYGz6W22U+PnATfqHp8UBMkTMj7hBsVdV/u2ske+94D9LdSzDRsREZAXNPqG5qyCCK2sm/4xVy+YK5jVPCIdCkqCdVl2GpzyB4BA4wtnMwUzGrLI7gjVIsewVr9Jri2XkDfzgG8igmaY5lFOlu3ocfYP7vTXrO1HwOMaZXOYMYfVEkYdFIs2zVTHl9IU6STtYwjBlsxnJzmQ4gAQJsNROgUCbIAviydsJZ3p/wCnkCtIzPOwCTLxpB9QqyCd62wDUy/+qXOdsRwP/wBtADQ9IuQDfShI21GyTeDZz6gUvHqIWIHYcaieCRzpH/Jw/m8hmEyqXMhiXaQRxtsm2ogkUxA3o+3F4H1XpGW/SjtxRURtpUGr21FjR3HqqtsA31XrEXaJJ9Ox5Bv3FE2L4BwhkvpEmBVeSZWddTKG29RJ0jkjSNiLF4mdL6dl8xl4SIjrBXUy7GgTdn3qt/fFDp/UM1LLLDsRGd3kPN7qK/ceOOd8AnkMmz68t2UuNtJlvSNVUDt6iQOQMJTRTZKVTvIxTSjC6a9yVvg7C78YvJ1WTLkQSI0rPqcNEpttzbb7g2QK+MAHUHkzKCSJkCqSgJFux0rxfgeMBj6daTMnuyErEDxq9TEHfnwDj2d6DHJnH/czqGUgmlINarA3N+MCmhlLytBHcJujqC04rWUHJW/f5wtDnsxHM0jQtpCBG07nnVdeQb3rAXczDm4Iw47c7alj9IKuLNKSD6SpP7gTXnErqvQ5MtIs+ZAcb96MNqCNsACvBG+5FjcY11TPS1GDl5QC41KQCaUg1QuxxjXWfqqN2SJgQDImsMumlU2bB8GsA/k+qKuYuVDGwU6SRpJU8i/z45wl9bTJmRGkY1TawI6XnemF+w2OHet9RhkhMYpnkOlACCdTEWduDQu8ezX0lFGqSRMRIgHrJvwLLA8r71+cAIZjN6kiKqC4JEmrYadmJBGqwfA84XTo8iOIYHMwWyzva6WYk0uncgnf4OO5b9TmlTMNIkb6aur9Jqg1sK3HK71WEcnNIZJe9GTobSTDH6l87bhjYF8nAdzf09I08fdbQpsBhdknxT+D74a6lkZsuLTMI62oAcURqNDcbGjW3xjfTWTOMY1EsSoFZnZzrY3sq2dh5sYa679MRyIqI8kbXuNWsMOQfFEHfn3wDeX6akepHKzOxOs6SQfj/T6bArCnTOiHLIdVqupiNBFiz6QTzYH/ADiV0X9cz+qW0yx7YD2bAsaQauuavF2TqzsoV07XcJi1vVAmze3Jr+cB7pPUI4i0FsT9wba6bjUvHJ3wFosvms3bJqWNNLG9iWbYHyaXweLHviMnTkGbTUyTXHqBb1La0KHFmrOnkYf6n9PqjGSOR47f+qAARudIZRQqjQre7GA51bpCR52NsoBEWiZnUfaKI3I8Ak8fGB9S6rPHGhlCqpdQW1XXsfSLIIvHs30uWBzKklsyqrrIN6vkEcG/GDZjo5jXVPIssQGootqBf7jfNfNVgOBP1rRyLI0aoCupTp1FjZrUppaHJwTopMDyQMptCXpiGsMQQ4IrfSCAQPfjjE7p+emysRLRS9gE0+kEFQSBtdjx/thjPdDOZiMzTFJih0RLwANwhI3vnf3JGAFnc3GJmkjhnlhoM4iPoEm9k2CCCK5Gx3wbKTpmAGkiAijtNBOqVdQsyMCATYAA08Vi90rqsOhdDenTWktWlWABW79rBvgg4ndM6/CO8gdbV5CrFgdgWoWatSCAD8YAXWs3n8uqQmJYxLX9RXtCxGzXdKSOQRhGPpkByoVtwVb1+Vc8DfdRq2qt+cN5bNzZidBmBpRAe2r8M5Atq9wK2+cY6pkXkmRYdQkkPrUeVAtnIPp9Iog7XsMA10Xr0UcMYIjXQoVvWBuLugSG53NXhRPqcDNERqzgov2KbLoTfzVYV6ZloYWdZ0uQuXBZRbLp4Unb7tz8XhbOmKRwMsCst7FWsqP3X8fFfzgKD9cb9XHridQY3WpOTZDbb/HBxr6ncSRrSA1WlQ1WfmthpwLoHSo549Uza2BIX3AB306fJ3sn2xwRfp84qqZJSynQK103sRQ5oG/YYAnRfqD9ODl9LROp2QWQV52rm7ODQfUhimlaZDCsgUR6hVgBrrxdkbfnCcTzvntJQxmNDZfnSxHHwTx/OGup5T+rCstMEJISqJJF0fgDmvOAm9N68sc0j6SA51ICdgD91WaAJ38HFCTqUWdmgipCQ+oh9xpUEkDeyT5F74Y+oOnwF4ZVRTUioARQOoE048aa8Y31zM5YQkOEVgCQVGkqf9PkkXweQTgA9VyMEYMyhVkj9UeldI2B9LVyTxt8e2PdQkziwM3ZSytnTJuBQsV5rz+MZi+kXeJWklfuLTbVoVrFahW44xvLSZubWEQKULRtrel1AEMFJvUL/GAg9H6xISsEA1yUAtVvpvckmhQxXyPUTlTKuajdGkfXsRXArceQMcly3ZhVdCpNECbXe9qO+3pYbfnE3qMrZmAuRpStZckNdfz6fbAGeaTMTF8sLUGiTe58AV5rGzn81HNGjxH1n0i9jXNnxQPjGfp7O9iHRIWQSbqwUrpN1TEj2AwbNdVlmA0KZDGwJKDwOR72Vs/OAJHJNldbTUUkdm7ke4DMeGGxFHYHg74FmurrJNCLuIEvTbDXRAJuv8fjDJ6sc3eXRSCfS7MCNAPvfm+B7jB8pko4pnjncuCgKa6NgfdXjVe+AL1rOh8s41EyAakHs3iq88j5xBzs+ZmXtPG6SPugC3qCkEksTSgNuT+BhzqCZeGZJY4hpW1d69CkjYtzR5xr/qchYZgJry1dnUF35VtekftJHPkXeAUzsGZEaNIYjpkUhgCbYcA7e+wNVeKEpzaoGn0JCwIkIJc6SeGU8CzVgbYR6p9SBwgS3pkY6d9lNn5u+MVOp9d1QsjK4aX0KrqeWFWSdq/81gKeWz0CyK75iMgNupXVsLvgcV/nHzWXz+ZRXEKCdEJCSiqChtiV5JHOGD9IwCAqGbuqpJbVW4HH4FE184W6H9RmCFFp1G4DFDve93wRgGur9PywyrKqgyUQrKw1O/ng7gm7HthvpBjzS3PEidv0KjKPSQLO29+wvEnpfVI45ZsyYQmpgKIoj03YBvc0TthubpD5gtPE/ZYqGCn1A7bWRRBP484B3rGVLZZpWIC0Cja/UGo6VTSSx2Auv/GI3Rc0YEWRRIzyoI5PJamDVVahTKpPuNsE6Ll4I5JlVowUlZdR50ggjSd68i8FmnXvJOidztq5lYCwAarcgWwo8eDgPdYykspgSeF40aTdnqxz6TuSpY7UdsM9ey0MMJaJRFINgVFEE7Dcbnfm8KfUf1C2ZhdI7lOn9q7oFa7J23/F4cynRYpYg07vNSg/cUA25Gkbgni/b3wCub+m3gg/pzEkAlrqi3JqjYrfbjC30xmniZsxLE2mSqejWn22ur9/jFZck+ajkQygRp6LVfW42J7jE0tXQoEnAo+rLk9MT3wQkgS7A/aR4I/4wAuq9fMkiyZcX2kKyspFqGIKge9EE+ePnHMlllmQSyEIhOseq3Yg/fIw+3TZpV97N419N9TH9VnA7jPfGklaAUj4q8LOgmzpSJ9MejVJpGxIuqB815+MALN9ShHcSVnzGkHtCRrq/ZVrf/Ud8UumdlIgAgsqLOnVe29lgfc4WTogyk4mMqNrpQX2W2HDFfDV9w4xnrrRaWZUly0hB/cCrbHcEGj+R4rAbyqZvtmSGRXVCQoblVVtqN+OffHOidZdYSzpIWZ3JcAsGJYlm2GwvbGv/p7CZmMErtENFqDsKYE6ze9E+R74L07Pple9BI1CMa1ve1dbK787/wCNj5wCxza5zOLG60UB2YENt+0jz6tyDhz6iycCCMsq2HX0JYLrtepQKI88DCyfSrzsuY1tG5C1o3JoDdvYkYY+n5UjBos0hNMzNuK8X5C4ClN1mBhchVgbvyCNtRN3wPHjHz/QurCOK/6karZ1LFqGi7WyOR4o7jm62w0og7szCAulmnVCQxAOobHg++FOk/Thmy4HeKKdwgIFAkbG+T+cA+kE80rZmNgNYUIjrp1gfazbnSx3q/fHBlnzSDuVEInNeoE6hsb5tQPG2Fp+stBIIWGpvSEZR9wI4IGwbGZIJkjkmOghpmBBJBQkhfwffAEyOQUtJHMirGCU0LdkA86gL0WQQhJq+cCXNSorRoHEAcJ+oFEKh2sc7gmr3/jFHq/RkEFQvIHGoy220xG7kD9rEChp8gcYSf6nWOMEQOsXC3Ga488AkmxR5rAU+qdOyyZVWy8ao8AWSwQGcDdgx5N0SPg41muvZQw0QGB2tRRYGiQf7iwNKd6I+MRE+mMyYhpcpsLi1WxHJXbYMAeP4OKeaymXfKF4I1RlXuI39pTevcHY3yDgEZejZlcvbyoaW3T9+kD1KD5YA7mqP8YL1nrMBiRVZWVXS1UMRpU2NwCB5wvL1KZ4Q7o0cbaVZ2YelG5434O3wcXoIYxGEXZONK1Xtzx/OAkdd61BNlWRKd6FKos83WwJ998cM1IskUkfbshfX6koCv8APjDHR+sIoWK1/olk9NKTTN6vkkVZvjE5J4P1ruoU2q6SF2L369PCk+f4wFvqfS4Hh7ekAqraNIog0Ste2/g84k5fqyRwRRICF0qS2xLEgEhRe5LXzxhxskHzIi77iEozHgMStCtZF6STte9ecS+oZUZIl4VWnOgqSNvKkNvRN74Bnp/W0WGVH0o3cZmVvAa6H834wv0Xpbzk6XZYErtkjkEm9IJ3UG8Vcl0lTGVkVWcm3JAOpiL9O97L6QBhf9EwkdYZQkQCOiMCSgcE1dbAEEVvgB5DJTQySZdSsij+pqdiv3GjdXZ5841loHWVv1C70mgoQw0Wxc3ySaAxvJ9SfKB+4zSRZhh6l2ZWAZRQ3sUT/OCZRI8zK7Sg6IwGCupBLtdHm6UbbbXgAdQ6T+qltWWNUNM29nb7RVA7VftgEfTZkzPpdQO1QsHdb24POrfnDU875aQQQoJYnLMqDlCPu/8AxutzhaTPZg5iP+iVUI16jWoE7+/2nAPfoyJlGZkDA2UAHpYjkHV5F3t74V6wkSONMSu0iMFUW1ELsyL+0+CKo4cyOUXMs8s6D0krGur7Re7Df7jQ+MJ5WJIc5a6mJRirF70A7Gv8nm8BnqXWVaFLaSORRpjIBQ2w0kbgEr7gmuT5wz1XpMUkDWAZK1FzWotXJP8AbQqvx74fzmciaFo5BalaO10Pze1e+JeW6QGy3cknkNRFytqBVbWeaqucBjK/UUsOgsjMGoBvD/6edjvfxhLO9GYQSZl5GR2IcxqfFgG/nnj/AMYrdP8Ap0NFFqcu60VI2pgAeByR7nnCs3RMxme4DIvoaj3Bz5/aDQ35wDcPVlSIBWQRqDsCOON8I9H74gDdp9BJZGVhuCdgQfYcHBOsyZZY5I5EWGYJoZAN9VbEe4J3sc3jU75hIDKQfQq+ldGn7bDAneh7VgGPp/LQTr3J6uUn1E/9sA0N/wC5av8AmsRmzks8zZZZUKNeqQKbKg2DX92w3Hvit0jo2QaILJR9FlwxFnazd0Kr2/xhDonbzLxRBSqQqGHgszHknnTXxv5wHOtO0YUSTB4ZGp3QENXwDsPfbFKbrWXdGVymkoVYg1qAX+0+bA43s491rJxxmGcNsrBCrNe7ggEfK1deAcZ+osxHJEpVRalHAVQSQrUduTtufyMAOP6olEas8MqykC7UhWqqJNUAOSTjGa+nagqPMuWmDEqCAp3JYUQDpu6PBxWzf1OJIOwmk930rTkqxIbcitgoNmq32N4VTpn6OpmkacBAkmpVOlbBBTfgHx7HAI9N6aFDfqLd0IVI3I0hNP30Tub2vgVjfUenZZe05GgGVQ66jpYb8rfvp42q8A6z1iKUxRawSWBSQDSVUncH4PjnDH1D0mBMuZDGSyi1dn1A8bXe4PtWAc+qM5BJl/UAdJQr421AUNuKJ/OHM51SHtMrgBdDHSy2PPGwo7CiPFYi9FycDLqkhQs/hrITb7bJ/wDfxgStH+rEO8sNHTHqJRJNyBR8Vvp3wFVOgRoocSyd4rRkL7+NqrTp+OcJ9IyKTwI+YbvOQXCsCFUAb7ChdC73wHI5KeQskliFG0AkEOxA9IJskCjyP4wxmOhxKumNpoDRAB1EbggjcXuTZ4sYBDN/UE+V9EToU0h01UzL4IB9gRW/g4sdO6KHjWaWVv1TUwkHKVwoH2kAe+PdHnjGUER3+4OWUEOf3AsQW5ogCq+cT8tlpyr9ooyRsVQsxBKg0OBRo2P4wBZ+pSJmlGYeNglyx6UC62PpJcgGios8c1jnWMyJ9PYYtmStLRACoPu1niv/AN4H0TPmMzfqT/VagfYIOK24vYn8Y90y0mkmhg/ouoGocahyVBNuvPjAd6ZI2WzB/UNTyoB3GNIKIOgHwtc4LPm48zmIow5UAsxYHkAfar8HUf8AjAc19SRTTQxuVZFJc6wa1BSAjA1/81hnqHVYCvqkJC73QoVyVoc4AHWenoiq2XdkUOoajsbIBO/nfB8z9ORDKzTxuRJCuoMzEsaIvb+33FY50fpEcsAeb+qzjZXNBRvp2FG63s3WMdN6Mkqyh5ZGjDsirqH2rVAtVn/jAAz3RISIx32l7jIurXWkMGPA2+N8Vs90s9jtLmZkUIYxbBhVcMCNhtyDYGJeS6ND3HEr6xq7cdkenTWwP92+xPjC/VctOrmBZQ2pdjW7DUBRIFD5bAN5TPZpoFkCrYXVa2CQo2bTV6h5rkYz0GfMMjSBFbutqBL6brYCqqq8+cZzM2agRbVeAg0P9t7bnwvix7YxHmZMtHHGym6Cgpusm7Vv4+cBV6FmjpaSVqlkZi4rgjYLfIAr/fFIwwtkM+jRjRG+XlU7ACRyF0gE8FVsjj1HYYg5boznU7zMsspJYA2OQNl45qicC6X0eWaBllnbstIzgChbKaDvzq2GynYYC51fpGXaJiI41ABoqoWiLIsggVXv/wCcR+o9Qhmy6vFpTMAKY1jFkna00+VFkewrBulQd3UMzIGKMysgUKgqqJA3YEAfH+MZm7GWzcmgKiSRhq8Dcg+1DjbALdFQONc9PKNu24oJ42Xy21ajhnovWIMss9BTomJ1H7ip4F/G42xN611GKWSJtGuNWp2B9NeFLDkX74e6/moTCrkKGhdWVaFbH7FHNEb+22AX610uRp/1cEREY0jXQXcmg1XZWiAWA98OZnJZgQlnaJodSiYoWPpLUx/AtbPjbDLdZ/VQukYMlqV1CwFJHNnjwdIwpkJJGkbL5kdpQlsNRbvgEaQOBo1eo6edgcA/1TqKNEqaVLAgRRUGscFV8haPN4+c6l0aRZUtHjgLDbuahfsN/wAefGLGZjRMwP0sFuEPcCppoWO3VtzeoHeyB8YH1NJcyy5ZoZIt9RdxRUKapQbF35BwC/WunRxrCULR9yRVYBjpo7kgHi/jDOdePsl49McsT64yPdTsPkt9vzhTrH06lQnuSEd1UcO92CfuutjW2Gus/TSpEZI10OjRlRZpyXA87Hx/vgC5CAZwtmpSdDERoLK3oG7UpHHpo/nA/wDp8n6jt/qJe12zIFLb+kgUW8rvzjWUyeajiREmTgFox9uo+b8MP98JKTIxeV2WaLUoRBegmub+4H+3AM9ZyEPaMsRMdUGEZKWB9ysPet9fnG+iZwwxsTBM+XVS0LKupqYhiCeRbD7qrnEb+jNFK0s4Wcow7VEAEbceWP8A7vH0GW+qUEKOWK0orYjcAekGt98As/RlzqCaRtB0krHH+xT7k/cfP5wtkutdte0e3cf9NrHsfHO298++OZvp2Ziy7MjqF3YoqklA3IseR/5OHcr1KDSsVDTpUq22prX1E7bsT87YCd0yWCV5ppFVtTAAc8CifwT849B0pJZysZCRrGwdiCVBbgCjsxHsdhjfQugQs0j6Q4EjKLalUCrseavDUymGbRltDLL98dUlKPvJN15BIG+AQLPA4iaW/wCxk9QKihpHlWA5vxWN9HikPcEL1EJBQdbNsLuxVDY183h2DM9ucmZBCWHpttYIv1HUP4FeBXOB9XzlNG0UxUsCKFvrUHYkeACSF/n2wAZvpwnMvGkz9vSHkJFksTpGkeCRv8ADFOfLwZMpKrsVkTtOzEkrwQRe6g0RXnEvpGWM47rSsjlWUdskbLf3XZLfF4LkMosbyGcdySN6CuBpAoFTXDFlNjfAY6n9RoU0xbu5AUDkE8WTsBdHDU2WmdItUsQkiYH0gnUQCpuvcGthgfVOmxZl4FUrESXJdUF6UANEWATZ2OFc90aZGRYpQ5kJ34K0tnbVR2wAYerb1pGstpAVidxwoOmuecGy+XzOXgY90Motyg/m9LefzWKPVujKMn/TkcvlwGTZQprk8WCQTt774R6lFm/0raq3jBIsDba6AG9jx+cBrO9InCvmVISTSDosEFVG1n+4Df5x3qfQUeBpC5ZwhkMjbCtPA8aSSQANzgubzeajjBdFRW0qXDXoDUNRUDisYn6ND2givI2kegFzuRwwW9NX4rzgOwyxrG+gRmB0LVqA07cU3vwV5FCsZ+ncvl44EZl1yOATdGtuP9Khf53w10+FEAaTLprdQrmSNGBJ3O5B0t8ivzhHoP073VYJK9a2VaP7QaAG25rkX4wHundXiVmhUuqqx0jTYCne/wCD59sMwrHmZrcKyQWoo7a23vgHSNqs83gUXRv68jyuSY0UoV9IKkGtQ58HCsHSyr5hQXFldL9yipYagGFG6B3O23tgKmTnTJ5mWNdIDlZow26sKIo2QCLHnbc49nZ5MzJF2mTVFqMjsbHr27e3Pk7cAj2xjocSLrizEY7wb1M25IvbY3a70CK/2wKYMMxImXiPa5ZUoBH2DAbgGxvXixgAdeDjtROQmohzJqBHoA2XyCDtRxmDLy5lWYS6YQ1hiCTIy0aC39qnzh/p6rPI7So1RMUjjcA6TW7N4LGv8Y5nodM0aQsI4pA7MlAhardByNVgEcbYBfN9ffL+mRGLbgOv2twfTXBPtjX051ahKJV0ys5ZgwrYgAUDvXzg0E+nMxNNEYkVG7esggyfkk/s+0HyMe+ruowypGWW5Qy6aPqIsWvyKvbAJ9T6ipE2iHuRsiB3KWoKtyDQ4G+oc74e6jmIOybCtakqbFDbav7QpxvPdf0QuNY0hSFT5I9IrgAjxWI3Ustlkyw2XuUl7nxRIr8XgM5HqmYWITaXIUG2BG/G+5sg3/zjvQchH3GEoRmI1KpPpCsfBJ2/P8Yff6jy/apjarelUBph/wCK4w90b6egOWj1xhXcBu5vYPNK3sARgFPqPpSwrajsyM1KoGzttQ0iw3PO384z/wBImyrPKsneJUhtS0aFn0ncAewOMZLpHejSZpZTIjHS5rTYNbrv4AwbL5qfMK6Kqx1aM+q9/wDSPJo4AGdSfMxxy9tVCWwDGy1jnb7dvGDfTMcawqxH9RjTE82GNrfgXW2Fm6xJCVhKdyTSEjr7DRoMePGxB4Iw4Pp1gjOkrdxtTHgqT/8AbtX5wA5cmWzWmKQKCmuQFdQBvSDXAJ3v8E+ca6n0GTvxP+qNyg6ztsEUVQA0gUQAPbBOndEjeFZmkdZHUW4aq42o7BV/3I+cQoppQ2pmcaCyxsEOl2NA6jsVDACiOMBX6rkI4kMqO5lT7dbag17FSKA3sccbYZl6LIRG7yVKoOkD7QSOB7+2J3VYJFWMyMiIHDMVJY3yt2ONQwx07rE8kjLGsTEEHUSSgvj5J+MACKSfMrJHH6GUaHLmlS7243vjBs/NmXAy3aCtIuzFrUAD1Ee5o1/OBT5fMZZXkjcSAspfYKwZyFBrcFSw0+4w3MJ4T35dLrGhDKh3WyLILH1Afx8YDEvT52kRJJVSGb0s62d1G43sgkXRPnBM905OnusiatGkB/VrKEm1b2KkbWMJ9f6nM0KFY3RdaNrYVp4ra/c/4wTN9Jdoik0qKvnSDufA38ahdAVgOr1iPMTRRWAt6mNUDpB0gE1e5/2w5ncgNcSZeVoC5bUoHpO2zVwDd8e+JUfWE/TKGyrsiqNypoUBx7eq/UCKG2BZbITQo+YLRgVqKsxJA2IRas+RftgHujdCJfMGWYmpAlXpLELqLEi9lU8cbnHEkky+YliSF51VtQYfcdQB3P7tttxwBjfTsjMpaQyoWkIZ0KHTxVCjd1sawhH1hstJKs7sXLhisZoHYaSp8bUMA7kYEzsw0l4liBjG51Mx9RXbhVCk+NycayfUVykv6d6eNGD91VLGmB+7ncVv8YG/ShpkkLNFJIGk0o+ykg6Va/PALD3wTo3WcusSKBZYU4q2ZqNmv3e3xgATZCWZpMxlyAr1pVhu1Cg18At4+OcA6Z0mTMAT93Q5HoUjUBvuOfbHk6jLlFCSRyoNwu33D9o/wQMdy+UzEKKvdCobZlA8agGUE/uo4BjMZ180wypUoz7klK0qu5/LEeRxhjO/TseWUTxrbxeqi2rUOSD43BsN4x7LJ+rYT8JHqWIatN/3En28DxhTOxzGUQPI3ZkG2kDWRsNJPHHn2wBs9HLm4bK9pHpgXALkcg+P8+2Bw9UhiyksSZb+sA0ZfR+72DC/O+CdQbMxmLLg95ArLFuNQVKtW8emxRHOPdB6v+njaKf0MSdj8ktqB4PNXzxgG8pPCYVZQNGmt62Fbg3xv/nxiNk8xH2JSs0iCNm0KrekihVA7i6rD3RzBLrmKi2kkYr+NOjb5G/xeC5LtvnmZghKRgAEC7ZrsV6dl2v5wErLwQRRqpcz2qnYkqpIBKgCgCLrc7+2ONJEB/QZEkdgoWiAQW31qxI43v8AjD3XemxPJGsTCOR2Oqv7aJLEDa/HHnAs5lP0sTal1IdyTWoNwDfttx84B3qPQVHrjkE00dU5cruONj6dJ/t8bYGvW2OWMphl4vwVAHJ1HfnxhBOlZj9OJFkJJB9KqNj4DHycPZCSYxtDHFpMY7Z1HYbUardjvZ48YBHK5F4o4XnlQQOdZWuPuZQxHIujQxUzHVEmQotO7q4AWtttj8AbH3GN9CyPaDLI+qSNgt0fSlAqQDvuL8bVgGfziQTrNv60/qAciidDkj9rDYk84AUizs0cEqpocfeDq1FQBsPcHejW++MplTkLYNqgcg6q9SmjQPuDVbYJ1LqRzLr+mWgjiQ6r0pY2WxubvYDxg75fXKEndWRFDxgKVVtqJIYA2mw0/JOAVfPS5hWjy3qU6C7kbDQQ6gebJrA+r9RzBVoBHqZhuyMeCaYAGzfPJ25wZJv00y/pkEiyAlowPtII9Q+DfF+MZy8/fzJMiBDHHuCdNlj9w8kbefJwHv8Ary5jLyQorPK4AG1KoqiWY7fz7jBOkZQpq7x9cQGgiz6W/cL9yKvGOoZgQOksItpDUiAbtsaYr4oj+bwnnetdzSAsvcjYAuq+pV/eCRtRFbeMBWzv1F2A1JYf0ix6VJ+4MQdq52G/846n0ckmW1d8uGHOo2OeVoVuGOmzthYdby0cJjCqyMSWB3LHjggPdHCg6XnRlwtBE29BYhq8f6QxBrf3wHoM9PHlu40JK6bDggE2fuIuxfOGek5WNwJJdBd0Lm19OljdX5oCvjfAR1syJGsS6VlPbDMp0ixWm+CV22Hxh5fpKMxaFZxYoMHOxPggigD7DAToum3lYpGLmIOrOt+kRlhtVDgab398MdQnSGSNqC6SR3FAGx3GwG1HawTYIwhDmc2uWo0YKo2N9IpTt5va/wAYo5LoICBgGEqLW9utg6r34ogcCsB3q/UhNA6qQ5okCNWJBBvezx4vE/qHU9aqDG2oqSqLuQG9644878Yq9H61AQBIKIstQoBv3DwbvfActnkXMSNpoOF0sVrXV2V24FgbYAOU6g0dpGhdDJIYyvBW96/0iyPnAc1lsw88IZlhG5Vg17gbj2uvGKGUHbzjBeOxqVfC21Uo8DCXXupMY0el1IysDXnUw/HG2AYdGy799pWmGnQarUNxpKjfhvGNPA886LmE0xKrSjUoXuMo2WrNc7+4F4mdI6q82ciV600zUBQvS1H+MXPqKU/pZHGzI8bKR4N87+cAHq/RYu2XUaCos6TQNb0a5AGw+CMIwNkzGrlCpYCtJJIc7b0bqzhTq+oSxRl2KtQ3rzXsB/viznugQCFtMYVo11KwJuxZvmv9sAtB9OmNFdXBlVT42bY2LPn/APmNQZT9SitPIqo1ssYb1MTW7H9o/AOF8v12Rwg2XWVBK/PJFki/yMJMDBJ2UY6SUFmiwDXe9VtyNtjgLiTTCU5OAo2kAiZ9m0MBQYC7r/cUcC70uScxE6y+p0cDkn7gyjgjc2D7Yb6tlBk3jljsvKxSTWb1fJqjf4IHxiN1LrUjTxNekorVX4wDseTbqE4MZKFRoLA0zGr0777CxfzjmW6Tol7coDBVEhuyZbsCx/atVXF4QyPXJUfMU3+vf304uR5AT9uaRnMjLd6q0/Aravg3gEoc325ZERWEez+kbIapr8jYWB7Cxj0jpm5kUWVAYagxUaiBsSBZAA3+cO/SS3G62b7jDV5O9WT5IG2+Jf1PKcvnJEjP3iMMSAbJFE8VfzWAebIDKMWp3E2lVsamuyaWvB9uffCHWEkLdwxsoVSpZSCyDVvYDbaR78Ye6t0vtZfvrLLrjAYbirbnhR/tRwx3C0PdJOsoSDfBAIBHmxz+cBrKZmEJpjUAFaL3bSeQxbz6t/geMLdA60kayqAAqu6ihfLA3fPjHs99OwxwDSpB7JbVe9hLv25+MK9eyEa5dpFQK+lX1DY3Y/2wHOoM+ZzKTxRBjFQa6HtsPBZRvjWd+riEcE3KL9Ju73345HPHtgnQ+oOMsoB+P8lrP5PvhromXWSWdmALGQgn4VVofjfAV81+mHTzEzR0sfbUxkWxpdLKL+8vz+TiLB0CdkvvhXq9ksA0Vv7vuo1xiD1PLqubgKjSWAc17gtuP8DH0EWeele/Udife8AOHqHoOUMZaRf6ZjXwtfcGOwFGyTvd4RygzKyxxSSlSVY2B6iFGwD7hr/yMKJ1Vxm522s0P4UbYJmJWnmBZiCilgV5stXmxx8YBzNdPjiBdTbq3cKTC9ZqzTUN9uMe67nXzECf+mZQrJTGttXgAerg71tiVmeuS9iyQeQPi1I2HGHOiTnVVDbRv58An8kbYD//2Q=="/>
          <p:cNvSpPr>
            <a:spLocks noChangeAspect="1" noChangeArrowheads="1"/>
          </p:cNvSpPr>
          <p:nvPr/>
        </p:nvSpPr>
        <p:spPr bwMode="auto">
          <a:xfrm>
            <a:off x="63500" y="-719138"/>
            <a:ext cx="1981200" cy="14859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" name="13 Dikdörtgen"/>
          <p:cNvSpPr/>
          <p:nvPr/>
        </p:nvSpPr>
        <p:spPr>
          <a:xfrm>
            <a:off x="539552" y="2780928"/>
            <a:ext cx="172819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Kolza yağı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16" name="15 Dikdörtgen"/>
          <p:cNvSpPr/>
          <p:nvPr/>
        </p:nvSpPr>
        <p:spPr>
          <a:xfrm>
            <a:off x="539552" y="3717032"/>
            <a:ext cx="208823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err="1" smtClean="0">
                <a:latin typeface="Comic Sans MS" pitchFamily="66" charset="0"/>
              </a:rPr>
              <a:t>Palm</a:t>
            </a:r>
            <a:r>
              <a:rPr lang="tr-TR" b="1" dirty="0" smtClean="0">
                <a:latin typeface="Comic Sans MS" pitchFamily="66" charset="0"/>
              </a:rPr>
              <a:t> yağı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18" name="17 Dikdörtgen"/>
          <p:cNvSpPr/>
          <p:nvPr/>
        </p:nvSpPr>
        <p:spPr>
          <a:xfrm>
            <a:off x="2627784" y="4879194"/>
            <a:ext cx="208823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Keten tohumu yağı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20" name="19 Dikdörtgen"/>
          <p:cNvSpPr/>
          <p:nvPr/>
        </p:nvSpPr>
        <p:spPr>
          <a:xfrm>
            <a:off x="539552" y="2057711"/>
            <a:ext cx="20162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err="1" smtClean="0">
                <a:latin typeface="Comic Sans MS" pitchFamily="66" charset="0"/>
              </a:rPr>
              <a:t>Aspir</a:t>
            </a:r>
            <a:r>
              <a:rPr lang="tr-TR" b="1" dirty="0" smtClean="0">
                <a:latin typeface="Comic Sans MS" pitchFamily="66" charset="0"/>
              </a:rPr>
              <a:t> yağı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21" name="20 Dikdörtgen"/>
          <p:cNvSpPr/>
          <p:nvPr/>
        </p:nvSpPr>
        <p:spPr>
          <a:xfrm>
            <a:off x="6802930" y="1916832"/>
            <a:ext cx="1656184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 err="1" smtClean="0">
                <a:latin typeface="Comic Sans MS" pitchFamily="66" charset="0"/>
              </a:rPr>
              <a:t>Ayçiçekyağı</a:t>
            </a:r>
            <a:endParaRPr lang="tr-TR" sz="1600" b="1" dirty="0" smtClean="0">
              <a:latin typeface="Comic Sans MS" pitchFamily="66" charset="0"/>
            </a:endParaRPr>
          </a:p>
          <a:p>
            <a:pPr algn="ctr"/>
            <a:r>
              <a:rPr lang="tr-TR" sz="1600" b="1" dirty="0" smtClean="0">
                <a:latin typeface="Comic Sans MS" pitchFamily="66" charset="0"/>
              </a:rPr>
              <a:t>Mısıryağı</a:t>
            </a:r>
          </a:p>
          <a:p>
            <a:pPr algn="ctr"/>
            <a:r>
              <a:rPr lang="tr-TR" sz="1600" b="1" dirty="0" smtClean="0">
                <a:latin typeface="Comic Sans MS" pitchFamily="66" charset="0"/>
              </a:rPr>
              <a:t>Yerfıstığı yağı</a:t>
            </a:r>
          </a:p>
          <a:p>
            <a:pPr algn="ctr"/>
            <a:r>
              <a:rPr lang="tr-TR" sz="1600" b="1" dirty="0" smtClean="0">
                <a:latin typeface="Comic Sans MS" pitchFamily="66" charset="0"/>
              </a:rPr>
              <a:t>Zeytinyağı</a:t>
            </a:r>
            <a:endParaRPr lang="tr-TR" sz="1600" b="1" dirty="0">
              <a:latin typeface="Comic Sans MS" pitchFamily="66" charset="0"/>
            </a:endParaRPr>
          </a:p>
        </p:txBody>
      </p:sp>
      <p:sp>
        <p:nvSpPr>
          <p:cNvPr id="51216" name="AutoShape 16" descr="data:image/jpg;base64,/9j/4AAQSkZJRgABAQAAAQABAAD/2wCEAAkGBhQSERUUExQWFRUWGRoZGBgXGBsYGBgaGBoYGBwVGBcXHSYeGhojGhcUHy8gIycpLCwsFx8xNTAqNSYrLCkBCQoKDgwOGg8PGiwkHyUsLCosLCwsLCwsLCwsLCwpLCwsLCwsLCwpLCwsLCwsLCwpLCwsLCwsLCwsLCksLCwsKf/AABEIALsBDgMBIgACEQEDEQH/xAAcAAADAQEBAQEBAAAAAAAAAAAFBgcEAwIBAAj/xAA/EAABAgQDBAcGBAYCAgMAAAABAhEAAwQhBRIxBkFRYRMicYGRofAHMrHB0eEVI0JSFDNicoLxksKishYk0v/EABkBAAMBAQEAAAAAAAAAAAAAAAECAwAEBf/EACQRAAICAgICAgMBAQAAAAAAAAABAhESIQMxIkETUTJhcUIE/9oADAMBAAIRAxEAPwABOnsIXKyvKlW0Gnbug7jmGz5PVmy1oJdnFjzB3wBl0SwQAhSlGwtvPzjzONe2d0zQupyS9bt6MZsMJB833RTNlNiJUrLNqPzJuuU2Qjllu5B3v3Q/yEyyGyoH+KfpCvlirSDi3si9NPcWjfJMPm0excme6pf5c1rFIGQ/3J39xEKWzuyc+atQmvKShRBcOSRuS5053iV2P0Z1EtGCsqSAYqNLsTTpFwpXNSh8gIz4j7OKaYLBaOaVBvNJjJP2Zsh/4VnUSd54wV2Z2RVMqAxyoHvH/qOZhwxbYhdMHH5iOIF09ofzjphKxLQANTc98XlyvHRBQ3sa8HpJUkAIS3iT3kwfQQRCdT1zRvlYk+/14xyJfZ0Wdcd2clT3UkBMzcq9/wC4DWEGc8takKspJYiH4VsKG3SGyz06hkr5jcfG0GPYXTQNn1TpMAqHE1S5wO8KD/2r18x5xslVIUIyT8PeYFPwfuLx0RkldkqfoYPaFPz0soi56VLDtBtBzZLYIlIXUlnv0YN/8iPkYx4UErWhS2IQXSDx0eG+Vio4wl2qDVOwiNkacpICPM/F4UtovZ04JlFjwJLdjkwzysU4GOn4g/CG9aB72fz3jUiZTzMpdKgbi0e6fEZnEeUUv2ibNpqJXSJH5iL2u43xM6AcYqqlHZO2mEacrWQ5+UU3YY5JZ5mEKilC0OOF1gQkCIvQ2THg1QIiW+0fAkKnImpHvdU8zutDfLxaPcnIshSwDl0fdzhMmnaH7Qn4NsTMKcxSEp5m57gYcMJ2bkoS609YcSW+MFZVUNIKKCMo5xllK2HxJVt9gqcvSpAdB8oXsNlgC198U3HMIExWR+ovU8OUFMIwunkywhCEgANdie8tATbjiM6TslSlwSwarCQ7amHnavZqRMlFZaWdyksPENeJtTnJmlk9ZCiHGhHGM1WgR3sf6DEwwaDEjFOcTmkqymC0nG33Q8ScrGDFzLnJUhYCk7nYtzHA84W5lBKkhJDFb2LCzb4/LxcN8IA4jiwKkMQ4d2POEVldMYZOJX1+EFabE+fn94RUV0b5GIc4KiLY8DErak+DfGM9XiPRsvmx+ULqMU/qjljOJPTqvoxHJlCEcXYyY3U+0KSLKHiPrBanxpJDFvJ4/n6fVLBd1NrYkeekFMJ2zmymBOdL73zDzjojCVWJOros1XWJYuzb3Y274mc2t66m0JLNwe2kFqnaJM2QopPvJ48YTqepccxYxNxphW0MMuujXJr+fn94XOkjoipMChRqRiHb4wG2vqnpV8h83jKK0x5nyVVI6IfqPkNTGSVh9CnRYow18Y3jGBYC5h3wz2cC2ZSf+P2gyfZtThJMwmwJJGVO7+2KyxbAmwDh1IpcxJCky0BKQ6iw5swcw/Yfs3KABUSt9+ax7GtC3hs1CJYQkBgG6zEkczHWnxqYlkSywG8/fQawi0zPY3zcFlZT1dOBYwq19T0cwp6w4ZtD2HfGmm2pXovKR6vHLE5qJwu3LRx3xm1dmivTMi60EEHfa8STEgJVVMSNMzjvh2xWqVKIBL2+Hfe0IldTLqKn8tJUpRAASHJinHTbEmqD1DU2grLrm3wV2f8AZcvKDOnMT+lA05OXfwg5P9mEtupNmA/1ZSO9kiJOSb0PVdiWvHDmCQd/rfDFS4lYQs47sVVUs1K26WUC5WgGw/qG6N8tdrQHSoPY0ScQHH4Rs/GrAPpz+8JRqiI+KxQiGUqQtOxtrsVGTXf63xzp8YPEwiYljR6qQdS+u6NmGVqlEAXJsBvhEq2UY1bQYqVSFJfz4d8TitnKRNzXZ/Lvir4bs2gpHSkrPB2T9T4wQnbHUsxOVUlJHJwfGGU10bpEwpa0KEdkVQhkxf2WIAKqWapCtckw5knkCkAjvJia4hiM6nmKlzZSkLTqCCOw8wRvjKDf4gyj/oKVNZlBJOkAqepJXffBfD6BdVNHVJlA8D1o97VbNqkzHSgJGoyi3wvFEktMWzzLXGhE08YFUla9jZQ1B+8bBOgdBNoqzxPj94xY9iZEln94gebnfHGbWAczwGsFJWzZUApQBW1km6Eg8murtccoGrthq1oW6Gfm3E9gJ+EbRSyyeskA9jH6wz02Dzf2tZrEJHkAWg1h+ErYCbKlzkH3nAKgG/Q4zP2GHk49xYUpdMRlVCUBhYQDOJKTMdIJTvtrFBx32dJSelkKWqXqpCi5T2AJunkXIgNNwhLM3kPpAjiJJtA6mxBKxr3HXwjUicIG1+Bb0uDyt8IATpkxBKVKU45mCuNS6Yr5K7Q3T69KNSH4Agnwg9sakqUqYrsA4CJ5hMgqXfzim4CnKgCFnBR0ZSyQ50lTlaOW0OIk001jchteJFu1oFfxbb4E45jWWWrQ29b4mxogxNWoaE+MeTXqex+/InhGGViCVBwR9I+GaOIg2xqQT/ED6+sdpeIK4nn6eBaJg4xqo5Cpi0oTcqLD1wgGA+2WNe4ke8xL9v8AqNfszlpBVMUxU+VJLOBqWffDRjnskRNGdM1YmEDUpKHA4BDt3wq4bQzKQmUtsyVHQuCDoQe6KTa+Ol2LFPPfRW8OrXg4hYKdQ8TnDcYDC8H6PFtLxDjeKoeasO1CAQQQCDuN/jEy2swz+EWFo/lLLN+xXDgAdwh9/jXgVtDRiokrlH9QtxB3G8K+xl0Tw1oMZKqtSkFSj3faAUgTnKdGLHXdaD+DbOqmrGZ1Hnf4iLuCj2IpX0L3TLMzMoEA6WIDdpht2aqAlebgPB4p9NsvJ6AIXLSoAN1kpJ8Wie4xs6mjnuhTyZlrkdRW7cA26NOVqjQVPY54fiw4wwUmIgj/AFEtk1qkQVpcdbf68YlB0PNFCVOF9IWdrNk5NZlJAStJ94MCU36pOUkh2LRzlY6CLn14x3GJJN83gfvFPdk9ewDsfOl5AkgJO428OUENqqZMyUOsFFFweR3PA6u2amUwJSc6Bv8A1d6QPMQsTdqFIUtJunebln3s+kaLctIDjWwDi9ExdNiOFoDHGpg6rOe9/KGKsm5g8LU+yy2sdXHT00Rla6YawCUozwqazJDhIL3Oj84e6asfhCBgBZR5wxSphES5OykOhwkVY8IKU+IDjCIitIjZIxRjr8frCNDbHuXVPCziOFgLOUgAlwNGB3d0eUYw419eMDsTxjrJv59kJVMPa2ca2jbXxjvgns7RUrTNnkhG5CbFQ/qJ90cGdxHIYqkkAsxIhro8UFmNoOTTNimtjFhmzNJK/lU0lB4plpc9paNkzBpJuqUg/wCI+kYafFRx+kbU4mkjW8P/AESvoWce2VIBXJJLXyHVv6WF+y0TLG6t7XtuMW9dW++JL7UMKyz0TZYtOOUgBuuOQ3kM/MGFjWQz0hLpZUxa2lO+/Vu+GWj2YqJnb/SFEeJENeyuz8uUkBQFm4dY8VQ80M1IAZgOTAeUUckxNkyl+zusItl/zJHwBjNIwmppp6emSpJcMblJvuOndFrlLSRqI5VdIiYkpWAocwCH43384Djo2QLFc6O6IzjFcU1KyTZSi/jrFMxYGQrKT1SHSeI+oib1mAz6lR6KUtYJPWCTl/5M3nCLb2UTo10dU1wfODNJijQHpNicQlhlSgRyWFHsYR7nSpkr+bLmS9wKkKAJ5KIY9xiLVPRVbQ3U2JA7/ONX8U49c4Rpde2hHjBagq1zOqgZleQ5qOgHMwGzKLAMylH8RNbTOqHPZymEsZrOfIR9wLYuV702bnWTmUlCk5Q+59T2vDlK2ektZJ8T9Ypd9EpePYLqMWyoiU7ZYwqYVXIF2vFXxzZUqQoyVOoaJUQx5A7u+Iti2HzVTFS8qgoHrAghu14aK8tmTTTo/YPtIFgImWWN50V3nfBbp4Xk4BLR763V2hvrGuTSH9Cz2O8POEW7iGHI6qQZTWqGh846oxJel4Cqkzt0eqOeoO7vzhVFhyRcahII+XyiNbe4MKWozJ/lzXYDd+5PwIioTK6wI0PCFjbbCjVyUJS2YTUsTYAEEKJ7Ax7oEfGYrdxJlJnEjKHUdzOSebCNdLsRWTjmTTrY7yyfjfyiubLbKU9GkZBmmN1pivePZdk6/pA5vDPLL6xf5KfiSwvsglTsxVUzKmSVJHEXHlHanxEKHA84u06SCCNxF+cTHbXYpCSZsoZRv/pJ5E3EI5ZdjJY9C+J4MehNhdm16pSsqx36v4R7RjyOPkfpG+OXoZTQxqqW5QJn1WZZvpHGRWrnOiUDmOhcDwzR5l4FUospKR2qS/Nw7840eN+zOS9HpdYUqSX0MOFFVEDjAqi9nUyqH5dTJdrpyrBHIk2EdjgdbQynqZf5SbCYlSVhI/ryE5RcMTxAgThrXZoz3TGKTizaxpGMBtYVU14VpH5dU0QtlHEaFbQKToowE2wx1MyVJJDKTNSrt1D9t4GiqfshU2kxrpZgCWZPDTN8wDZ+UW4oOTJ8jUUUagxqwvB/D8achJOuh5xMMGxTMkA6jWGORUi14V3F0w1ltD4MWItoY309aqYkM53M8JMnaTQKSlR4kEHyaPE3ataQohWRLXYbu+8bMGLGvG0S1qlyll8pzkahj1cp7dW5QTpChIASAlI0AsIlWCY8Zk1S+OnFuMOFLjEQldldJDnKQDckRyrKVC0lC0pUk6ghwYXkY169dsdPxi2sBtJC1snW3uzi6OYlckkypimA3y1fscbjuPaGjhIrDKR0aCoq/Wp8udXBw5yg2AGupaHDarEQunWDuZQ7UkH12wny1g3EWhyWuhnF/YYwGYtKs6lNY9UWF21L30h2o9oSBa57Yn0ic0GcKC5imljMd/AdpOkCUt2BRtUOyMf/AHIZ94+kKXtByZJc1DZ1KyksxIItm5ggwepcFmKSM6kjiBf7QO2k2JnTZWWUtJYgsqxLPYK0GuphVJtmqKJdPw7Nez8w5/5PH2gwxaVA5m7CT3NBStw2bTLyTkZFajQhXEpILEXu2hPOPyJ8XXLLoRwXaNMuYN4eP2MplCUkgdcquSALMbc90c0qjfL2LVXIH5nRpQTuDk24wuW+zY/o3HHCgMmM87HSpaAo3ufCBE+qSgFRLc2NvLWFVWOlc/M7J0H174dQcroGSj2WOjxcEBz6tGyVjQ9GJjMqJhQcimPYPnAqTVrSeuqYk8RlUPOGirQGi2JxMRxqaxBQrP7rF+fKJjTYhMSpxMUptQQi/wDxv4Ron4xMWOtbhppCS0NjYK2xoUurLuuDyhaoMPzQwY5VZhfU2EecMkMItGTUaIyjsM7M4OkddW6ye393da30g6MBSo3JO/QQKpKkpFtI1ycU+h+ERvZZdDdgVDLkkFIL3Dm5Ys48RDamoBAaJvIxTRoJU2P5d9uz7QP6B77AftF2JElJqqVkot0ksCyXLdIm+js47+UT04tMG5/XZFum1/SIUFXQpJSU8QqxffpEMxhOSauV+xRSo/2lnisFlpit4nCtxJawUuyTqBv7Y4YThq50xMtAzLUcoA4/IR8SNSzcIovs3oUyZPTH+ZNdjwlvYd5Dl+UWlJQi6JVlJB3Zb2WSJRC6lXSrb3B1ZYLXuC67sQerppDcrYuia1NLHcfrA6Vih3/B9e6Nn4udc3Jm+0cblfZ0Y10Le0vs/BBXSnIoAnoz7qm4Enqntd+USraInIhyX/UDx5iL3+KONYkftQw5qhKkC0wZjf8AUCxN+IKT3weCXnTF5lcbQGwGpdI3NDVT1Z4wg0kqZLOYDtEHqTHE7yx4F/pD8sHdoPHK1sahXaR9ViZEADjSBvBg5SbM1c5GfKmShnCphuX06iXUB2gRzfGy1oAbS44RLKXuq3dvjFhmIuIzbUbP1FOoKngFKyckxJBQpiQwI0NjYsYD0yVgukfCO2PCsDmlyvLoouCU3TrYnKhN1H/qOfwueEPtHUplpCUABOrDjx7TCJgE/o5CEn3j134qULpPJgBBMYjHHKNs6E6HaTiYtGqXiw4whpxQ+v8AWkdE4oeMbGgN2NuN08qpkqlTLAix1KVbljS47d5hBqvZvVITmlqRM5PlJ773g0nFbeHrSGbBsTCpIc3BUN/Hs5wG8TUQmbWzhNMtYMsgsQdYqWy9eJckDlG3bTZtFXLzgNPQCUFzcC+QuWY7uBhJwyvOUdkNOSkk0qDBNdk8M2bUKAusnQBt/CG6k9k1SuWFFSUqP6GcjkTmABg9sRhaJASoDrFr9up1ijUVUC3COif/AENOonNHivciKzsDqqTqrSSN2gPdcvHD8VToqx4HWLzV06FpINwdQXibbX7DJylaASBcjenmCS5ETyTfkW2loVJeKoHD13QYVgtctAVLpJqgQ4JKE67+uoGDns32XRISJyw85T5T+xO5mLZiLk824xTZCXEBuKlpWG5OO9H891eytah5k+nmJA3nKQBw6qjHpE8JS7tH9ALAhT2t2LkViSVdSb+mYHJJ3BSSQFvYX0g/LbpqieGrJphWLomEoBuBv39lt0byu94RsRp5kicULtMlqa24jeGsx174L4ftGlYZfVVx3HytFpcVbj0CHIupDGma0aU1MC0T35iOvTML6RFlqCsvFFJGvrwhGrZGeatZsFLUoDtJv4RuxLHksUoL8T9OMCU1Cphyo8eHwi3HGS2Rm4maumMGEPmE1eWUgDQJSB4CPmy2w6FfmzkuNz7+dlaAR5n9GmYpMouhJYa6cL69sLyTT0jQTu2FZeJevQjsMTgIFx0lriDLUHpWJXd+2P38CmpnS84BSjM4OhzMALdnlApVShAdSgO3xgtgiphS4lzAlRf3FXG46cICe7BJaPmObJpSCuXdHD9vnE+x/Cwm/r4xWqipyhlAhwbEEP4iJ5j6wZgG4qA7iQPg8XhKuiLiGfZ3suiUEzpiQqau6AdEPpobnXsin4mBNplIF1MP8m1HJxzhDocUCe/72+GsGZOKmxfuH+oDndjKNUYMHrk5v4eaBMkzSZa0nQ2ASq2hKWNjqlUKGPbKJpZypY933kEjVJ3a6jTuhtnUwNQlYUWKnUSLOly/LU+MY9sKGZU9GJCCtQJ4JGUjVSlslPuixN90K+TdFXHWQDSbDuj4pca6PYuvAvJB7Jsr/wDUD6kqlrMuYkoWnVJ1HOzgjmC0J/DdnrpI9onkRnzx9CoIDbKmEmGHDazKkAQt4clc5YlSQMxLFRLBPO9zbhD1Q7DKSOtNS/AJLeLvE5bHTSR6o68lYGujNv7OcTDaWemRXVEtJ6oWSOWYBRHcSYqVXTzqVBVLR0hZs6T7rlnCTcnutC9QeyqVNKptStS1zCVEJsEkl2dKrw/FjH8ic8n+Iv4diBCQ3KDdNjLb23erQk0kxck9FODKScoO4t2fOCyKiDOOykWmh0kY9z9eEaJmLggud3rdCL/ERkrMUUBrE1FsakOdDizcvWkNFBiwax+3lEso64qlpUDqL9osR5QTocWKdTb1YQ9UI0UebX89Yy1FXmSQCAWtwB3FuDtbzGsLMnGQoa35748zMW5wrQExR9qtADMROSLq6p58IVqDCH1Dw17Y14WhI/q+/wAoyYbLDdgjrhNqCRzyh5WYU4NwceP1j6cIPM+J+cMATHVMsHSFchlYn1my68qly0khIdSRuG9QvoN4g3sFhaVnMoOlPmYdMFkdGkzDZ9OY+8e9lNhFoXMUtQRKUtRRLHvZSS2ZWgDaMXtdoV8zlFxZvjSdnXGa3LIIFiqwbh2RNq50KcWi6J2UkEMZebmST8YAY37MJUxJ6EmWrmpSknuOm/SEhJLsLX0SL8eI1Hz+UEcB6WsmiXK6o/UssQgcxZ+yMW02zM+kXlnIZ/dU4KVdhB8i0N+zFRLppKZaASs3P9TcCbAeEVnilaQIuTdD3gGBU9MjqpClEAKWt1KUR2uE3JskAQy08wGI5i22EwFhMQl3FhmO5gMoJJN9WjTsztDOfrrUUEaKCXJLMQzsAOb9YRN8ckrY7qWkWGdToUCFAEEaa6xKfaX7P8kpVTSuyLrlhywFzMQSXAADlN7OdzQzS9ok5Rr63RwqdpABc6Bz8/nGzSd0IuN/ZO8PxMTEDm3iPvG/8RKdDALD9ja4JC0U6gg3AKkAtu6uZxZtQ8cq2rmSrTUKSeY+LQZQ34seL1sbMNxArWSVEIR1lm3cNLEsbxqwTaVc2rQHaWlRZA0CU6niXIWL3ELGH4hkpioNmUlaw4dyEqCAOYISf8THbZFeVZI/SAkeTfAnvHdlCouTHytpItqalOUcfXpoCbR4JKq5ZQtgoAlKxqg7jqHHLf23gVT4pZnjSnEHjnbMopEaxKtVTTlyZiTmlqIPA8FdhBBHIxllYsucsIT1Qdd5+EH/AGsSAaiVMGq5ZB7UKt5KhbwQMuPQSi4ZJHLlLPFlV2OlJkoCgLn4dsOoxMEBUTbDa1kiC0jE21jhbOnY+SK8HfuHd92jnMZ3TCfLxfc8b5WMjthWrGVWKu2mGJUCtve17YniMWXLUUqu2+H/ABqveWRA3ZTYj+JmdPOtK/SNCr+qw91+PCOqDil5dEJJ34grDps6o/lSVr/tBMe8X2erEIzLk5RwJuewb4tFDQoQkJSGA0G6MG2FAFSAoD3Tfk9oRT3aQ7utsheFYyqQspmAhKrkF3Sf3dkMiakKAKSCNxGh7xGLHsKCnLfYwrU85ctTJLK0bj3R0OC5NrTEjyOGntDuKkx7qMQ6rkwEplT1C5H/ABgtQ7Ez6rTTeXypD8WERcUntls01aQsYliudYv1R87PBzDKgFB42PrxgdtPsdPoyCsBSDotOnYX3wIo6tcshjHS4KcfE5FyNS8h4TNjp07F3hew6rmzVZZctSidyR8zb/cMf/xLEilxTHszIf8A9o5JcbWjqUovYf2SPSLKy+WX1Ujc+8nsBHiIoFLPAF4muzaJsiX0c9BRMckpLOHLDQ70gG0M8vEra6wjjTNlY2isEdk1IYaQpoxPnHVGJ/7+UZWK0ghtFhkuqkKlTNFaGzpO5SSQWILecRxLKK5cyy0EoVuuC3gWim1WLgDWIvtVOP8AHTVIs5B8hFOOLloEpY7C9PhaAfXdBilZMKlJiE2wKXO5tT3QYkUlWpKlIpppCdeqzdxIJ7o04yvbKRlH0HhPjXgM7pp4SlilN1nUW/T2vrE5xSung5JgVLe2UpKSd1idQ/CKLsLJEuXzPwH+4lycbirbDDkUm6XRT6WVZ++Am0uDyZyCJiR22BHe0baeuZLQLxqqeWv+0/CFbpKhV3sltdRI6NKUlWQWBcPYqu7ax2wYhAyt37y/HiYy01SHVLOrlSezf9e+NUo31GsUt1TGf6DNPWxrl4g2vn8YXjMbxjhMxLKw1JLAcSSzeJhWrFRqxzAp2I1UqVJTZCSZiz7kvObZm3kJLDfDHg/sSlpczqlaju6NIQB258z34NBnZurRKlBCdbkn9ytCfK3ICGKXjCALrAbUwVyySUUJLjt5IVZns1VLBMqcFAe6laWJ5ZwW72hdrqdclWSYkoVqxs4dnHEc4qIx6UqyVAnxjDjuHIqpKpaix1Qr9qmLHs1BHAkQklsaLl7JYuqYu8epeIkCBNVMUhapawy0kpUOBBZuz5R+FchPvKaHoro8Km9NMRLf31MezU+TxSqCeEpAAYAAAdnIRHtn67NVJPAKbwikU1W419eMV5I46IxeW0NsmrEda+alcsoZn9fG8Lcqs5xtVXOnWEWgMRMeaXmCuLQpUlKFVBPYfGGjbVQMxPAdZXNt3eWHfC7hivzTxs8dENRsWSt0OmBYSFqA0G8xRMJCEDKAwHZ8oQsErQkfGD8rFNL+vGOWTLJBbHMORPlKQsAhQPAtzDxE5Oya1VaqcOMhJUprJQL5v+ofeRFgGJOCXgThoR009YAzrypJ5AFh/wCT67obhm4NoTkgpKzzsbRITPQhKco66bACyDlJVa6jk1/qMVE0/V9fKJjso6aoO5MvpHsRZRcXIY3KhY7vGkyawFOvrxiyVsXk9USLG6xX8TMSv3gSz8LhgOAbzjinEjBH2i4d+Z0iCxUHBGoOhBt2dsI9PjyQcq+qodySeLvbvieDKZJjWnFDH5eL21gCjE08Qe8fWOVXiiAPeHY4+sCmaglXY6b39eMDcB2cXWzyoWBLqUQSlI3d5awfjwhfqMRMxTaJ+P2iubGS0yqdBs6rnjcP8IeSfHH9sS1N/oPYHszIpwAhAUd61hKlkje7W4WbTebwyS5I9GAsmuAbSNKcTjjSd2yst9GvEcGkz0kTZaFghuskEgclG6e4iE2twL+DIyEqlHQn3kltFEABuFhp3w0DEOfr/cc6ioSoFKmINiCxBB3EHdGbFjGhdRinPU8Yy4jiDoPZ6tC6aopWpDlkqUnwUR42jnV1xYgl3ilGaoWcaUUKzixBcR0w7aMKHWlqB3kXS/IaiOVWjp5uQXAN/pBmmwZIAAA9d0dTUcaZHJ5aMNRi6WsFHu9NAmTVrVUSyoEDOm3fbzaHOm2dCyEpS5PL7aRx2s2TFOhBHvFySnQMzMWBeBFxQW2whT1zCB2PVKlJBDli5DljyLEfEaxmosRC0h7HQjn9I2ZQrWILxZfsC4fPmuDLMwG9xmWkEX0HWTb92ZhD5g216ihIW2YWJ3EjQi/Z3wunCUFjlDi4NnHfHGayHaw5W7fnDck4zXWwRi49sFbf3rllJYKRLUpjvIbd2CCWyGAypqc0xWRJHVKyGVcOyiN3D6GFqrndNMWo3ct3BgIIUk3KGCXG5uqu+rkaiw8o6GrjV0Tjp2caTDeiUlYGnw0PlDXInWcGPGOyGJ6hSBb3SB5wCkYoZZYuU+Y89InK5bDxtLTGtNT6EdTiOVOj8t8AaXEc5AQ6idAlyfAdsNEjYKqmAEmWh7spSsw5EBJD98S2UaQnbTzAV5zokacd4d4VMLqmmF95eKHj3suxBYPWkKAuEpWvMW0BzIYnhpE7xHB5shRC0KSpJvYuCLcI6+NLGmzlnJ3aQ30dVBOXVloRaLGiLK8YbtncMqKu8pICP3rdKDyBAJUW4Bucc3JxuPZ0wmpGmfi5SNfOOWy+NZ1zXLMoHXcUgP3MfGC1X7Mqpcu06UFk3HXygcQrK5PdCtV7JVmGqE1SRMQbLVKKlgDXrApBBe76WgceLT3sE5NNa0PlJXISsKOcEOHPuEdiWPnGiqxteaysu8ByAX7S/wA7wpUuJoWnMD26fWN34jLWlllSSn3VMDbgq8ZN9DOJ12hxIrQHL3N3f7whScGNROUbhI1beeAsfRg/jVSkJLLB5x92WxKXIlpmKD5ruz3JO6LKTSsjKKeg3hHs1CgCoJSOabn/AMfjDRSey2lZykr7Qlj4IeM+HbSpWOqoasQ4B+MMNJjdmJtz/wBxPK3sONLQp497KqRaXlhUhbWKSMpsWzJIPV0dmOt4GUlR0QCCoEps6S6SwZxycQ3bV4j/APXXlJBZrW1tx4PEmkYzkUUrPVJcHgTx/pOsB5PQ0UkPKcVPo/eOkvFOcLkmpB3g8wY7dMNX+H1iWh2hg/GOfn944TccJUEpGZSiAlIu5PYe88gYVa/FwnQufXONuw80zKtCidHudwYg9nCCoas3RhrdncQlErVIUtyScgUrUk6eMLOI4vNcoKSgixCgQocmOkf0dmSzWPhC1juxdNVrQZiWKdSghKlC7IKsps94tCcVLaIzjJrTJnsZhK1odCFrVqcqSohywdgW03w6Uuz04ljJmDmUKb4Q94dQypKAiTLRLQHZKEhID30EE5SXgSeTFrFCZSSBJszKGrhj3wG2xmBctPIkeO77RQ63DkzAyh2HeOw7jE02xkqkgoVcO4PL630hF3Qy2rQjUWBTp88Ik2Nsyi4QkHesgWDAsNTucxSMJ9macv50+YV7+iypTruC0lXjAjZGqSiXaylHMTv4gP6u/GHGkxfnAnyNlYx0cB7NpQHVnz+8oPwQITNrdiKyQgqA6ZAF+iSsqHNSLltbhxo8VehrwprwRWxgw+yU5SWj+UsPmdYvvuOf1hio02hy9qHs7SkKrKRISpLrmy0hgoamYlKR71yVXuHNiGM+oMWSQxLHn8r6Refksom4pJeLP6CqwlYKVAKHBQBHgq0TnbLYPM8ymACt8uwSeaNyTyh2nTS4vA/FZxEvXVSRHKm4y0dGKaM+xuz0qjRYAzVDrrYFXNALOEPu36mHKRVpaFeimEgXjV0pvf1eLX7JtLoOzKwGFfbPBE1MolhnSOqbXH7CTujcFGPC1GJthSRH8D2QE+q61pSCCscTuRo1yLjg/ERYqEpSkJSAkJsAkAJSOCQLAdkJ2HICZ09rfmH4JhjplQnLNzaT9DQgoq0MtKsFn0jnWyhcWYuORHA8mjJTKjtUGJTXiMl5WRrb7Z80U0TZAKZM0kFAHVSvXKAmwBAccLiAVLWzlD3R5/WKlt7LCqSY4dglQ5ELAfzMJmDSElSQRaOvh5MuNWtkpxxlp6F+swidMuSW4bo04SkmSZSiykksxILG4Ibm/hFcrMEk9CT0aQQNYlONpyTAU2Lt5xXJvxJxW7PCJykKdQIb9aLFT26yRYnidTDNg20xHVmKcfpJzAtzCi6T2wHRfW7x+myxYtcMO5hE5SyVMuojPieMBcojM7njCV+FLnzckpOZRvwAH7if0jc9vGNK1GGnYaWOjWpusZgSTvYJCgPEvAywViuNujTgXsolBI6WfMKizpQrKkc2Afxg/N9m1KpLNNB/cJin7bloK0qjlhkEoMm2oD+UQi58jbvoHJUOiL7R+ymZKGelUueAHUlbdIGcunKBnGlheFTBsVmSFEhWVbsy3Cdd6tE6Edb5R/Q80MbetIjXtSoUS61WRITmloWW3qVmdTcSwi/FyuTxkJX0GcL25zZUrBSo2BD5Vbuqp8pfkYZaOu5ufjEawdZFTLSCQCrT/F4pVFNPH08GUVF6Gu0OEiq9eEEqSq5wqUqzBKnmHjBSEb9DAupHH1wibe1NYVTlX6kKTfiFFj8jDbMmm94nm380mlmOf1I/9hCtXJf0MUkmL2z9c6BfT5Q00dbzPnE52emnrX3wzy5p4w04JSZRO42PFLixGj+fOGKhxwN1y3bCDR1q2974RrlT1F3PGFxoVj7+KIXvB5ceXrjEOxz2e1AqpyaeQtcoKJQQGTlV1gkFm6r5WGmWKBh8wjQ+nhswdX5f+R+AhlyOG0TcFLTP/9k="/>
          <p:cNvSpPr>
            <a:spLocks noChangeAspect="1" noChangeArrowheads="1"/>
          </p:cNvSpPr>
          <p:nvPr/>
        </p:nvSpPr>
        <p:spPr bwMode="auto">
          <a:xfrm>
            <a:off x="63500" y="-681038"/>
            <a:ext cx="2019300" cy="1400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1218" name="AutoShape 18" descr="data:image/jpg;base64,/9j/4AAQSkZJRgABAQAAAQABAAD/2wCEAAkGBhQSERUUExQWFRUWGRoZGBgXGBsYGBgaGBoYGBwVGBcXHSYeGhojGhcUHy8gIycpLCwsFx8xNTAqNSYrLCkBCQoKDgwOGg8PGiwkHyUsLCosLCwsLCwsLCwsLCwpLCwsLCwsLCwpLCwsLCwsLCwpLCwsLCwsLCwsLCksLCwsKf/AABEIALsBDgMBIgACEQEDEQH/xAAcAAADAQEBAQEBAAAAAAAAAAAFBgcEAwIBAAj/xAA/EAABAgQDBAcGBAYCAgMAAAABAhEAAwQhBRIxBkFRYRMicYGRofAHMrHB0eEVI0JSFDNicoLxksKishYk0v/EABkBAAMBAQEAAAAAAAAAAAAAAAECAwAEBf/EACQRAAICAgICAgMBAQAAAAAAAAABAhESIQMxIkETUTJhcUIE/9oADAMBAAIRAxEAPwABOnsIXKyvKlW0Gnbug7jmGz5PVmy1oJdnFjzB3wBl0SwQAhSlGwtvPzjzONe2d0zQupyS9bt6MZsMJB833RTNlNiJUrLNqPzJuuU2Qjllu5B3v3Q/yEyyGyoH+KfpCvlirSDi3si9NPcWjfJMPm0excme6pf5c1rFIGQ/3J39xEKWzuyc+atQmvKShRBcOSRuS5053iV2P0Z1EtGCsqSAYqNLsTTpFwpXNSh8gIz4j7OKaYLBaOaVBvNJjJP2Zsh/4VnUSd54wV2Z2RVMqAxyoHvH/qOZhwxbYhdMHH5iOIF09ofzjphKxLQANTc98XlyvHRBQ3sa8HpJUkAIS3iT3kwfQQRCdT1zRvlYk+/14xyJfZ0Wdcd2clT3UkBMzcq9/wC4DWEGc8takKspJYiH4VsKG3SGyz06hkr5jcfG0GPYXTQNn1TpMAqHE1S5wO8KD/2r18x5xslVIUIyT8PeYFPwfuLx0RkldkqfoYPaFPz0soi56VLDtBtBzZLYIlIXUlnv0YN/8iPkYx4UErWhS2IQXSDx0eG+Vio4wl2qDVOwiNkacpICPM/F4UtovZ04JlFjwJLdjkwzysU4GOn4g/CG9aB72fz3jUiZTzMpdKgbi0e6fEZnEeUUv2ibNpqJXSJH5iL2u43xM6AcYqqlHZO2mEacrWQ5+UU3YY5JZ5mEKilC0OOF1gQkCIvQ2THg1QIiW+0fAkKnImpHvdU8zutDfLxaPcnIshSwDl0fdzhMmnaH7Qn4NsTMKcxSEp5m57gYcMJ2bkoS609YcSW+MFZVUNIKKCMo5xllK2HxJVt9gqcvSpAdB8oXsNlgC198U3HMIExWR+ovU8OUFMIwunkywhCEgANdie8tATbjiM6TslSlwSwarCQ7amHnavZqRMlFZaWdyksPENeJtTnJmlk9ZCiHGhHGM1WgR3sf6DEwwaDEjFOcTmkqymC0nG33Q8ScrGDFzLnJUhYCk7nYtzHA84W5lBKkhJDFb2LCzb4/LxcN8IA4jiwKkMQ4d2POEVldMYZOJX1+EFabE+fn94RUV0b5GIc4KiLY8DErak+DfGM9XiPRsvmx+ULqMU/qjljOJPTqvoxHJlCEcXYyY3U+0KSLKHiPrBanxpJDFvJ4/n6fVLBd1NrYkeekFMJ2zmymBOdL73zDzjojCVWJOros1XWJYuzb3Y274mc2t66m0JLNwe2kFqnaJM2QopPvJ48YTqepccxYxNxphW0MMuujXJr+fn94XOkjoipMChRqRiHb4wG2vqnpV8h83jKK0x5nyVVI6IfqPkNTGSVh9CnRYow18Y3jGBYC5h3wz2cC2ZSf+P2gyfZtThJMwmwJJGVO7+2KyxbAmwDh1IpcxJCky0BKQ6iw5swcw/Yfs3KABUSt9+ax7GtC3hs1CJYQkBgG6zEkczHWnxqYlkSywG8/fQawi0zPY3zcFlZT1dOBYwq19T0cwp6w4ZtD2HfGmm2pXovKR6vHLE5qJwu3LRx3xm1dmivTMi60EEHfa8STEgJVVMSNMzjvh2xWqVKIBL2+Hfe0IldTLqKn8tJUpRAASHJinHTbEmqD1DU2grLrm3wV2f8AZcvKDOnMT+lA05OXfwg5P9mEtupNmA/1ZSO9kiJOSb0PVdiWvHDmCQd/rfDFS4lYQs47sVVUs1K26WUC5WgGw/qG6N8tdrQHSoPY0ScQHH4Rs/GrAPpz+8JRqiI+KxQiGUqQtOxtrsVGTXf63xzp8YPEwiYljR6qQdS+u6NmGVqlEAXJsBvhEq2UY1bQYqVSFJfz4d8TitnKRNzXZ/Lvir4bs2gpHSkrPB2T9T4wQnbHUsxOVUlJHJwfGGU10bpEwpa0KEdkVQhkxf2WIAKqWapCtckw5knkCkAjvJia4hiM6nmKlzZSkLTqCCOw8wRvjKDf4gyj/oKVNZlBJOkAqepJXffBfD6BdVNHVJlA8D1o97VbNqkzHSgJGoyi3wvFEktMWzzLXGhE08YFUla9jZQ1B+8bBOgdBNoqzxPj94xY9iZEln94gebnfHGbWAczwGsFJWzZUApQBW1km6Eg8murtccoGrthq1oW6Gfm3E9gJ+EbRSyyeskA9jH6wz02Dzf2tZrEJHkAWg1h+ErYCbKlzkH3nAKgG/Q4zP2GHk49xYUpdMRlVCUBhYQDOJKTMdIJTvtrFBx32dJSelkKWqXqpCi5T2AJunkXIgNNwhLM3kPpAjiJJtA6mxBKxr3HXwjUicIG1+Bb0uDyt8IATpkxBKVKU45mCuNS6Yr5K7Q3T69KNSH4Agnwg9sakqUqYrsA4CJ5hMgqXfzim4CnKgCFnBR0ZSyQ50lTlaOW0OIk001jchteJFu1oFfxbb4E45jWWWrQ29b4mxogxNWoaE+MeTXqex+/InhGGViCVBwR9I+GaOIg2xqQT/ED6+sdpeIK4nn6eBaJg4xqo5Cpi0oTcqLD1wgGA+2WNe4ke8xL9v8AqNfszlpBVMUxU+VJLOBqWffDRjnskRNGdM1YmEDUpKHA4BDt3wq4bQzKQmUtsyVHQuCDoQe6KTa+Ol2LFPPfRW8OrXg4hYKdQ8TnDcYDC8H6PFtLxDjeKoeasO1CAQQQCDuN/jEy2swz+EWFo/lLLN+xXDgAdwh9/jXgVtDRiokrlH9QtxB3G8K+xl0Tw1oMZKqtSkFSj3faAUgTnKdGLHXdaD+DbOqmrGZ1Hnf4iLuCj2IpX0L3TLMzMoEA6WIDdpht2aqAlebgPB4p9NsvJ6AIXLSoAN1kpJ8Wie4xs6mjnuhTyZlrkdRW7cA26NOVqjQVPY54fiw4wwUmIgj/AFEtk1qkQVpcdbf68YlB0PNFCVOF9IWdrNk5NZlJAStJ94MCU36pOUkh2LRzlY6CLn14x3GJJN83gfvFPdk9ewDsfOl5AkgJO428OUENqqZMyUOsFFFweR3PA6u2amUwJSc6Bv8A1d6QPMQsTdqFIUtJunebln3s+kaLctIDjWwDi9ExdNiOFoDHGpg6rOe9/KGKsm5g8LU+yy2sdXHT00Rla6YawCUozwqazJDhIL3Oj84e6asfhCBgBZR5wxSphES5OykOhwkVY8IKU+IDjCIitIjZIxRjr8frCNDbHuXVPCziOFgLOUgAlwNGB3d0eUYw419eMDsTxjrJv59kJVMPa2ca2jbXxjvgns7RUrTNnkhG5CbFQ/qJ90cGdxHIYqkkAsxIhro8UFmNoOTTNimtjFhmzNJK/lU0lB4plpc9paNkzBpJuqUg/wCI+kYafFRx+kbU4mkjW8P/AESvoWce2VIBXJJLXyHVv6WF+y0TLG6t7XtuMW9dW++JL7UMKyz0TZYtOOUgBuuOQ3kM/MGFjWQz0hLpZUxa2lO+/Vu+GWj2YqJnb/SFEeJENeyuz8uUkBQFm4dY8VQ80M1IAZgOTAeUUckxNkyl+zusItl/zJHwBjNIwmppp6emSpJcMblJvuOndFrlLSRqI5VdIiYkpWAocwCH43384Djo2QLFc6O6IzjFcU1KyTZSi/jrFMxYGQrKT1SHSeI+oib1mAz6lR6KUtYJPWCTl/5M3nCLb2UTo10dU1wfODNJijQHpNicQlhlSgRyWFHsYR7nSpkr+bLmS9wKkKAJ5KIY9xiLVPRVbQ3U2JA7/ONX8U49c4Rpde2hHjBagq1zOqgZleQ5qOgHMwGzKLAMylH8RNbTOqHPZymEsZrOfIR9wLYuV702bnWTmUlCk5Q+59T2vDlK2ektZJ8T9Ypd9EpePYLqMWyoiU7ZYwqYVXIF2vFXxzZUqQoyVOoaJUQx5A7u+Iti2HzVTFS8qgoHrAghu14aK8tmTTTo/YPtIFgImWWN50V3nfBbp4Xk4BLR763V2hvrGuTSH9Cz2O8POEW7iGHI6qQZTWqGh846oxJel4Cqkzt0eqOeoO7vzhVFhyRcahII+XyiNbe4MKWozJ/lzXYDd+5PwIioTK6wI0PCFjbbCjVyUJS2YTUsTYAEEKJ7Ax7oEfGYrdxJlJnEjKHUdzOSebCNdLsRWTjmTTrY7yyfjfyiubLbKU9GkZBmmN1pivePZdk6/pA5vDPLL6xf5KfiSwvsglTsxVUzKmSVJHEXHlHanxEKHA84u06SCCNxF+cTHbXYpCSZsoZRv/pJ5E3EI5ZdjJY9C+J4MehNhdm16pSsqx36v4R7RjyOPkfpG+OXoZTQxqqW5QJn1WZZvpHGRWrnOiUDmOhcDwzR5l4FUospKR2qS/Nw7840eN+zOS9HpdYUqSX0MOFFVEDjAqi9nUyqH5dTJdrpyrBHIk2EdjgdbQynqZf5SbCYlSVhI/ryE5RcMTxAgThrXZoz3TGKTizaxpGMBtYVU14VpH5dU0QtlHEaFbQKToowE2wx1MyVJJDKTNSrt1D9t4GiqfshU2kxrpZgCWZPDTN8wDZ+UW4oOTJ8jUUUagxqwvB/D8achJOuh5xMMGxTMkA6jWGORUi14V3F0w1ltD4MWItoY309aqYkM53M8JMnaTQKSlR4kEHyaPE3ataQohWRLXYbu+8bMGLGvG0S1qlyll8pzkahj1cp7dW5QTpChIASAlI0AsIlWCY8Zk1S+OnFuMOFLjEQldldJDnKQDckRyrKVC0lC0pUk6ghwYXkY169dsdPxi2sBtJC1snW3uzi6OYlckkypimA3y1fscbjuPaGjhIrDKR0aCoq/Wp8udXBw5yg2AGupaHDarEQunWDuZQ7UkH12wny1g3EWhyWuhnF/YYwGYtKs6lNY9UWF21L30h2o9oSBa57Yn0ic0GcKC5imljMd/AdpOkCUt2BRtUOyMf/AHIZ94+kKXtByZJc1DZ1KyksxIItm5ggwepcFmKSM6kjiBf7QO2k2JnTZWWUtJYgsqxLPYK0GuphVJtmqKJdPw7Nez8w5/5PH2gwxaVA5m7CT3NBStw2bTLyTkZFajQhXEpILEXu2hPOPyJ8XXLLoRwXaNMuYN4eP2MplCUkgdcquSALMbc90c0qjfL2LVXIH5nRpQTuDk24wuW+zY/o3HHCgMmM87HSpaAo3ufCBE+qSgFRLc2NvLWFVWOlc/M7J0H174dQcroGSj2WOjxcEBz6tGyVjQ9GJjMqJhQcimPYPnAqTVrSeuqYk8RlUPOGirQGi2JxMRxqaxBQrP7rF+fKJjTYhMSpxMUptQQi/wDxv4Ron4xMWOtbhppCS0NjYK2xoUurLuuDyhaoMPzQwY5VZhfU2EecMkMItGTUaIyjsM7M4OkddW6ye393da30g6MBSo3JO/QQKpKkpFtI1ycU+h+ERvZZdDdgVDLkkFIL3Dm5Ys48RDamoBAaJvIxTRoJU2P5d9uz7QP6B77AftF2JElJqqVkot0ksCyXLdIm+js47+UT04tMG5/XZFum1/SIUFXQpJSU8QqxffpEMxhOSauV+xRSo/2lnisFlpit4nCtxJawUuyTqBv7Y4YThq50xMtAzLUcoA4/IR8SNSzcIovs3oUyZPTH+ZNdjwlvYd5Dl+UWlJQi6JVlJB3Zb2WSJRC6lXSrb3B1ZYLXuC67sQerppDcrYuia1NLHcfrA6Vih3/B9e6Nn4udc3Jm+0cblfZ0Y10Le0vs/BBXSnIoAnoz7qm4Enqntd+USraInIhyX/UDx5iL3+KONYkftQw5qhKkC0wZjf8AUCxN+IKT3weCXnTF5lcbQGwGpdI3NDVT1Z4wg0kqZLOYDtEHqTHE7yx4F/pD8sHdoPHK1sahXaR9ViZEADjSBvBg5SbM1c5GfKmShnCphuX06iXUB2gRzfGy1oAbS44RLKXuq3dvjFhmIuIzbUbP1FOoKngFKyckxJBQpiQwI0NjYsYD0yVgukfCO2PCsDmlyvLoouCU3TrYnKhN1H/qOfwueEPtHUplpCUABOrDjx7TCJgE/o5CEn3j134qULpPJgBBMYjHHKNs6E6HaTiYtGqXiw4whpxQ+v8AWkdE4oeMbGgN2NuN08qpkqlTLAix1KVbljS47d5hBqvZvVITmlqRM5PlJ773g0nFbeHrSGbBsTCpIc3BUN/Hs5wG8TUQmbWzhNMtYMsgsQdYqWy9eJckDlG3bTZtFXLzgNPQCUFzcC+QuWY7uBhJwyvOUdkNOSkk0qDBNdk8M2bUKAusnQBt/CG6k9k1SuWFFSUqP6GcjkTmABg9sRhaJASoDrFr9up1ijUVUC3COif/AENOonNHivciKzsDqqTqrSSN2gPdcvHD8VToqx4HWLzV06FpINwdQXibbX7DJylaASBcjenmCS5ETyTfkW2loVJeKoHD13QYVgtctAVLpJqgQ4JKE67+uoGDns32XRISJyw85T5T+xO5mLZiLk824xTZCXEBuKlpWG5OO9H891eytah5k+nmJA3nKQBw6qjHpE8JS7tH9ALAhT2t2LkViSVdSb+mYHJJ3BSSQFvYX0g/LbpqieGrJphWLomEoBuBv39lt0byu94RsRp5kicULtMlqa24jeGsx174L4ftGlYZfVVx3HytFpcVbj0CHIupDGma0aU1MC0T35iOvTML6RFlqCsvFFJGvrwhGrZGeatZsFLUoDtJv4RuxLHksUoL8T9OMCU1Cphyo8eHwi3HGS2Rm4maumMGEPmE1eWUgDQJSB4CPmy2w6FfmzkuNz7+dlaAR5n9GmYpMouhJYa6cL69sLyTT0jQTu2FZeJevQjsMTgIFx0lriDLUHpWJXd+2P38CmpnS84BSjM4OhzMALdnlApVShAdSgO3xgtgiphS4lzAlRf3FXG46cICe7BJaPmObJpSCuXdHD9vnE+x/Cwm/r4xWqipyhlAhwbEEP4iJ5j6wZgG4qA7iQPg8XhKuiLiGfZ3suiUEzpiQqau6AdEPpobnXsin4mBNplIF1MP8m1HJxzhDocUCe/72+GsGZOKmxfuH+oDndjKNUYMHrk5v4eaBMkzSZa0nQ2ASq2hKWNjqlUKGPbKJpZypY933kEjVJ3a6jTuhtnUwNQlYUWKnUSLOly/LU+MY9sKGZU9GJCCtQJ4JGUjVSlslPuixN90K+TdFXHWQDSbDuj4pca6PYuvAvJB7Jsr/wDUD6kqlrMuYkoWnVJ1HOzgjmC0J/DdnrpI9onkRnzx9CoIDbKmEmGHDazKkAQt4clc5YlSQMxLFRLBPO9zbhD1Q7DKSOtNS/AJLeLvE5bHTSR6o68lYGujNv7OcTDaWemRXVEtJ6oWSOWYBRHcSYqVXTzqVBVLR0hZs6T7rlnCTcnutC9QeyqVNKptStS1zCVEJsEkl2dKrw/FjH8ic8n+Iv4diBCQ3KDdNjLb23erQk0kxck9FODKScoO4t2fOCyKiDOOykWmh0kY9z9eEaJmLggud3rdCL/ERkrMUUBrE1FsakOdDizcvWkNFBiwax+3lEso64qlpUDqL9osR5QTocWKdTb1YQ9UI0UebX89Yy1FXmSQCAWtwB3FuDtbzGsLMnGQoa35748zMW5wrQExR9qtADMROSLq6p58IVqDCH1Dw17Y14WhI/q+/wAoyYbLDdgjrhNqCRzyh5WYU4NwceP1j6cIPM+J+cMATHVMsHSFchlYn1my68qly0khIdSRuG9QvoN4g3sFhaVnMoOlPmYdMFkdGkzDZ9OY+8e9lNhFoXMUtQRKUtRRLHvZSS2ZWgDaMXtdoV8zlFxZvjSdnXGa3LIIFiqwbh2RNq50KcWi6J2UkEMZebmST8YAY37MJUxJ6EmWrmpSknuOm/SEhJLsLX0SL8eI1Hz+UEcB6WsmiXK6o/UssQgcxZ+yMW02zM+kXlnIZ/dU4KVdhB8i0N+zFRLppKZaASs3P9TcCbAeEVnilaQIuTdD3gGBU9MjqpClEAKWt1KUR2uE3JskAQy08wGI5i22EwFhMQl3FhmO5gMoJJN9WjTsztDOfrrUUEaKCXJLMQzsAOb9YRN8ckrY7qWkWGdToUCFAEEaa6xKfaX7P8kpVTSuyLrlhywFzMQSXAADlN7OdzQzS9ok5Rr63RwqdpABc6Bz8/nGzSd0IuN/ZO8PxMTEDm3iPvG/8RKdDALD9ja4JC0U6gg3AKkAtu6uZxZtQ8cq2rmSrTUKSeY+LQZQ34seL1sbMNxArWSVEIR1lm3cNLEsbxqwTaVc2rQHaWlRZA0CU6niXIWL3ELGH4hkpioNmUlaw4dyEqCAOYISf8THbZFeVZI/SAkeTfAnvHdlCouTHytpItqalOUcfXpoCbR4JKq5ZQtgoAlKxqg7jqHHLf23gVT4pZnjSnEHjnbMopEaxKtVTTlyZiTmlqIPA8FdhBBHIxllYsucsIT1Qdd5+EH/AGsSAaiVMGq5ZB7UKt5KhbwQMuPQSi4ZJHLlLPFlV2OlJkoCgLn4dsOoxMEBUTbDa1kiC0jE21jhbOnY+SK8HfuHd92jnMZ3TCfLxfc8b5WMjthWrGVWKu2mGJUCtve17YniMWXLUUqu2+H/ABqveWRA3ZTYj+JmdPOtK/SNCr+qw91+PCOqDil5dEJJ34grDps6o/lSVr/tBMe8X2erEIzLk5RwJuewb4tFDQoQkJSGA0G6MG2FAFSAoD3Tfk9oRT3aQ7utsheFYyqQspmAhKrkF3Sf3dkMiakKAKSCNxGh7xGLHsKCnLfYwrU85ctTJLK0bj3R0OC5NrTEjyOGntDuKkx7qMQ6rkwEplT1C5H/ABgtQ7Ez6rTTeXypD8WERcUntls01aQsYliudYv1R87PBzDKgFB42PrxgdtPsdPoyCsBSDotOnYX3wIo6tcshjHS4KcfE5FyNS8h4TNjp07F3hew6rmzVZZctSidyR8zb/cMf/xLEilxTHszIf8A9o5JcbWjqUovYf2SPSLKy+WX1Ujc+8nsBHiIoFLPAF4muzaJsiX0c9BRMckpLOHLDQ70gG0M8vEra6wjjTNlY2isEdk1IYaQpoxPnHVGJ/7+UZWK0ghtFhkuqkKlTNFaGzpO5SSQWILecRxLKK5cyy0EoVuuC3gWim1WLgDWIvtVOP8AHTVIs5B8hFOOLloEpY7C9PhaAfXdBilZMKlJiE2wKXO5tT3QYkUlWpKlIpppCdeqzdxIJ7o04yvbKRlH0HhPjXgM7pp4SlilN1nUW/T2vrE5xSung5JgVLe2UpKSd1idQ/CKLsLJEuXzPwH+4lycbirbDDkUm6XRT6WVZ++Am0uDyZyCJiR22BHe0baeuZLQLxqqeWv+0/CFbpKhV3sltdRI6NKUlWQWBcPYqu7ax2wYhAyt37y/HiYy01SHVLOrlSezf9e+NUo31GsUt1TGf6DNPWxrl4g2vn8YXjMbxjhMxLKw1JLAcSSzeJhWrFRqxzAp2I1UqVJTZCSZiz7kvObZm3kJLDfDHg/sSlpczqlaju6NIQB258z34NBnZurRKlBCdbkn9ytCfK3ICGKXjCALrAbUwVyySUUJLjt5IVZns1VLBMqcFAe6laWJ5ZwW72hdrqdclWSYkoVqxs4dnHEc4qIx6UqyVAnxjDjuHIqpKpaix1Qr9qmLHs1BHAkQklsaLl7JYuqYu8epeIkCBNVMUhapawy0kpUOBBZuz5R+FchPvKaHoro8Km9NMRLf31MezU+TxSqCeEpAAYAAAdnIRHtn67NVJPAKbwikU1W419eMV5I46IxeW0NsmrEda+alcsoZn9fG8Lcqs5xtVXOnWEWgMRMeaXmCuLQpUlKFVBPYfGGjbVQMxPAdZXNt3eWHfC7hivzTxs8dENRsWSt0OmBYSFqA0G8xRMJCEDKAwHZ8oQsErQkfGD8rFNL+vGOWTLJBbHMORPlKQsAhQPAtzDxE5Oya1VaqcOMhJUprJQL5v+ofeRFgGJOCXgThoR009YAzrypJ5AFh/wCT67obhm4NoTkgpKzzsbRITPQhKco66bACyDlJVa6jk1/qMVE0/V9fKJjso6aoO5MvpHsRZRcXIY3KhY7vGkyawFOvrxiyVsXk9USLG6xX8TMSv3gSz8LhgOAbzjinEjBH2i4d+Z0iCxUHBGoOhBt2dsI9PjyQcq+qodySeLvbvieDKZJjWnFDH5eL21gCjE08Qe8fWOVXiiAPeHY4+sCmaglXY6b39eMDcB2cXWzyoWBLqUQSlI3d5awfjwhfqMRMxTaJ+P2iubGS0yqdBs6rnjcP8IeSfHH9sS1N/oPYHszIpwAhAUd61hKlkje7W4WbTebwyS5I9GAsmuAbSNKcTjjSd2yst9GvEcGkz0kTZaFghuskEgclG6e4iE2twL+DIyEqlHQn3kltFEABuFhp3w0DEOfr/cc6ioSoFKmINiCxBB3EHdGbFjGhdRinPU8Yy4jiDoPZ6tC6aopWpDlkqUnwUR42jnV1xYgl3ilGaoWcaUUKzixBcR0w7aMKHWlqB3kXS/IaiOVWjp5uQXAN/pBmmwZIAAA9d0dTUcaZHJ5aMNRi6WsFHu9NAmTVrVUSyoEDOm3fbzaHOm2dCyEpS5PL7aRx2s2TFOhBHvFySnQMzMWBeBFxQW2whT1zCB2PVKlJBDli5DljyLEfEaxmosRC0h7HQjn9I2ZQrWILxZfsC4fPmuDLMwG9xmWkEX0HWTb92ZhD5g216ihIW2YWJ3EjQi/Z3wunCUFjlDi4NnHfHGayHaw5W7fnDck4zXWwRi49sFbf3rllJYKRLUpjvIbd2CCWyGAypqc0xWRJHVKyGVcOyiN3D6GFqrndNMWo3ct3BgIIUk3KGCXG5uqu+rkaiw8o6GrjV0Tjp2caTDeiUlYGnw0PlDXInWcGPGOyGJ6hSBb3SB5wCkYoZZYuU+Y89InK5bDxtLTGtNT6EdTiOVOj8t8AaXEc5AQ6idAlyfAdsNEjYKqmAEmWh7spSsw5EBJD98S2UaQnbTzAV5zokacd4d4VMLqmmF95eKHj3suxBYPWkKAuEpWvMW0BzIYnhpE7xHB5shRC0KSpJvYuCLcI6+NLGmzlnJ3aQ30dVBOXVloRaLGiLK8YbtncMqKu8pICP3rdKDyBAJUW4Bucc3JxuPZ0wmpGmfi5SNfOOWy+NZ1zXLMoHXcUgP3MfGC1X7Mqpcu06UFk3HXygcQrK5PdCtV7JVmGqE1SRMQbLVKKlgDXrApBBe76WgceLT3sE5NNa0PlJXISsKOcEOHPuEdiWPnGiqxteaysu8ByAX7S/wA7wpUuJoWnMD26fWN34jLWlllSSn3VMDbgq8ZN9DOJ12hxIrQHL3N3f7whScGNROUbhI1beeAsfRg/jVSkJLLB5x92WxKXIlpmKD5ruz3JO6LKTSsjKKeg3hHs1CgCoJSOabn/AMfjDRSey2lZykr7Qlj4IeM+HbSpWOqoasQ4B+MMNJjdmJtz/wBxPK3sONLQp497KqRaXlhUhbWKSMpsWzJIPV0dmOt4GUlR0QCCoEps6S6SwZxycQ3bV4j/APXXlJBZrW1tx4PEmkYzkUUrPVJcHgTx/pOsB5PQ0UkPKcVPo/eOkvFOcLkmpB3g8wY7dMNX+H1iWh2hg/GOfn944TccJUEpGZSiAlIu5PYe88gYVa/FwnQufXONuw80zKtCidHudwYg9nCCoas3RhrdncQlErVIUtyScgUrUk6eMLOI4vNcoKSgixCgQocmOkf0dmSzWPhC1juxdNVrQZiWKdSghKlC7IKsps94tCcVLaIzjJrTJnsZhK1odCFrVqcqSohywdgW03w6Uuz04ljJmDmUKb4Q94dQypKAiTLRLQHZKEhID30EE5SXgSeTFrFCZSSBJszKGrhj3wG2xmBctPIkeO77RQ63DkzAyh2HeOw7jE02xkqkgoVcO4PL630hF3Qy2rQjUWBTp88Ik2Nsyi4QkHesgWDAsNTucxSMJ9macv50+YV7+iypTruC0lXjAjZGqSiXaylHMTv4gP6u/GHGkxfnAnyNlYx0cB7NpQHVnz+8oPwQITNrdiKyQgqA6ZAF+iSsqHNSLltbhxo8VehrwprwRWxgw+yU5SWj+UsPmdYvvuOf1hio02hy9qHs7SkKrKRISpLrmy0hgoamYlKR71yVXuHNiGM+oMWSQxLHn8r6Refksom4pJeLP6CqwlYKVAKHBQBHgq0TnbLYPM8ymACt8uwSeaNyTyh2nTS4vA/FZxEvXVSRHKm4y0dGKaM+xuz0qjRYAzVDrrYFXNALOEPu36mHKRVpaFeimEgXjV0pvf1eLX7JtLoOzKwGFfbPBE1MolhnSOqbXH7CTujcFGPC1GJthSRH8D2QE+q61pSCCscTuRo1yLjg/ERYqEpSkJSAkJsAkAJSOCQLAdkJ2HICZ09rfmH4JhjplQnLNzaT9DQgoq0MtKsFn0jnWyhcWYuORHA8mjJTKjtUGJTXiMl5WRrb7Z80U0TZAKZM0kFAHVSvXKAmwBAccLiAVLWzlD3R5/WKlt7LCqSY4dglQ5ELAfzMJmDSElSQRaOvh5MuNWtkpxxlp6F+swidMuSW4bo04SkmSZSiykksxILG4Ibm/hFcrMEk9CT0aQQNYlONpyTAU2Lt5xXJvxJxW7PCJykKdQIb9aLFT26yRYnidTDNg20xHVmKcfpJzAtzCi6T2wHRfW7x+myxYtcMO5hE5SyVMuojPieMBcojM7njCV+FLnzckpOZRvwAH7if0jc9vGNK1GGnYaWOjWpusZgSTvYJCgPEvAywViuNujTgXsolBI6WfMKizpQrKkc2Afxg/N9m1KpLNNB/cJin7bloK0qjlhkEoMm2oD+UQi58jbvoHJUOiL7R+ymZKGelUueAHUlbdIGcunKBnGlheFTBsVmSFEhWVbsy3Cdd6tE6Edb5R/Q80MbetIjXtSoUS61WRITmloWW3qVmdTcSwi/FyuTxkJX0GcL25zZUrBSo2BD5Vbuqp8pfkYZaOu5ufjEawdZFTLSCQCrT/F4pVFNPH08GUVF6Gu0OEiq9eEEqSq5wqUqzBKnmHjBSEb9DAupHH1wibe1NYVTlX6kKTfiFFj8jDbMmm94nm380mlmOf1I/9hCtXJf0MUkmL2z9c6BfT5Q00dbzPnE52emnrX3wzy5p4w04JSZRO42PFLixGj+fOGKhxwN1y3bCDR1q2974RrlT1F3PGFxoVj7+KIXvB5ceXrjEOxz2e1AqpyaeQtcoKJQQGTlV1gkFm6r5WGmWKBh8wjQ+nhswdX5f+R+AhlyOG0TcFLTP/9k="/>
          <p:cNvSpPr>
            <a:spLocks noChangeAspect="1" noChangeArrowheads="1"/>
          </p:cNvSpPr>
          <p:nvPr/>
        </p:nvSpPr>
        <p:spPr bwMode="auto">
          <a:xfrm>
            <a:off x="63500" y="-681038"/>
            <a:ext cx="1340148" cy="1400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1220" name="AutoShape 20" descr="data:image/jpg;base64,/9j/4AAQSkZJRgABAQAAAQABAAD/2wCEAAkGBhQSERUUExQWFRUWGRoZGBgXGBsYGBgaGBoYGBwVGBcXHSYeGhojGhcUHy8gIycpLCwsFx8xNTAqNSYrLCkBCQoKDgwOGg8PGiwkHyUsLCosLCwsLCwsLCwsLCwpLCwsLCwsLCwpLCwsLCwsLCwpLCwsLCwsLCwsLCksLCwsKf/AABEIALsBDgMBIgACEQEDEQH/xAAcAAADAQEBAQEBAAAAAAAAAAAFBgcEAwIBAAj/xAA/EAABAgQDBAcGBAYCAgMAAAABAhEAAwQhBRIxBkFRYRMicYGRofAHMrHB0eEVI0JSFDNicoLxksKishYk0v/EABkBAAMBAQEAAAAAAAAAAAAAAAECAwAEBf/EACQRAAICAgICAgMBAQAAAAAAAAABAhESIQMxIkETUTJhcUIE/9oADAMBAAIRAxEAPwABOnsIXKyvKlW0Gnbug7jmGz5PVmy1oJdnFjzB3wBl0SwQAhSlGwtvPzjzONe2d0zQupyS9bt6MZsMJB833RTNlNiJUrLNqPzJuuU2Qjllu5B3v3Q/yEyyGyoH+KfpCvlirSDi3si9NPcWjfJMPm0excme6pf5c1rFIGQ/3J39xEKWzuyc+atQmvKShRBcOSRuS5053iV2P0Z1EtGCsqSAYqNLsTTpFwpXNSh8gIz4j7OKaYLBaOaVBvNJjJP2Zsh/4VnUSd54wV2Z2RVMqAxyoHvH/qOZhwxbYhdMHH5iOIF09ofzjphKxLQANTc98XlyvHRBQ3sa8HpJUkAIS3iT3kwfQQRCdT1zRvlYk+/14xyJfZ0Wdcd2clT3UkBMzcq9/wC4DWEGc8takKspJYiH4VsKG3SGyz06hkr5jcfG0GPYXTQNn1TpMAqHE1S5wO8KD/2r18x5xslVIUIyT8PeYFPwfuLx0RkldkqfoYPaFPz0soi56VLDtBtBzZLYIlIXUlnv0YN/8iPkYx4UErWhS2IQXSDx0eG+Vio4wl2qDVOwiNkacpICPM/F4UtovZ04JlFjwJLdjkwzysU4GOn4g/CG9aB72fz3jUiZTzMpdKgbi0e6fEZnEeUUv2ibNpqJXSJH5iL2u43xM6AcYqqlHZO2mEacrWQ5+UU3YY5JZ5mEKilC0OOF1gQkCIvQ2THg1QIiW+0fAkKnImpHvdU8zutDfLxaPcnIshSwDl0fdzhMmnaH7Qn4NsTMKcxSEp5m57gYcMJ2bkoS609YcSW+MFZVUNIKKCMo5xllK2HxJVt9gqcvSpAdB8oXsNlgC198U3HMIExWR+ovU8OUFMIwunkywhCEgANdie8tATbjiM6TslSlwSwarCQ7amHnavZqRMlFZaWdyksPENeJtTnJmlk9ZCiHGhHGM1WgR3sf6DEwwaDEjFOcTmkqymC0nG33Q8ScrGDFzLnJUhYCk7nYtzHA84W5lBKkhJDFb2LCzb4/LxcN8IA4jiwKkMQ4d2POEVldMYZOJX1+EFabE+fn94RUV0b5GIc4KiLY8DErak+DfGM9XiPRsvmx+ULqMU/qjljOJPTqvoxHJlCEcXYyY3U+0KSLKHiPrBanxpJDFvJ4/n6fVLBd1NrYkeekFMJ2zmymBOdL73zDzjojCVWJOros1XWJYuzb3Y274mc2t66m0JLNwe2kFqnaJM2QopPvJ48YTqepccxYxNxphW0MMuujXJr+fn94XOkjoipMChRqRiHb4wG2vqnpV8h83jKK0x5nyVVI6IfqPkNTGSVh9CnRYow18Y3jGBYC5h3wz2cC2ZSf+P2gyfZtThJMwmwJJGVO7+2KyxbAmwDh1IpcxJCky0BKQ6iw5swcw/Yfs3KABUSt9+ax7GtC3hs1CJYQkBgG6zEkczHWnxqYlkSywG8/fQawi0zPY3zcFlZT1dOBYwq19T0cwp6w4ZtD2HfGmm2pXovKR6vHLE5qJwu3LRx3xm1dmivTMi60EEHfa8STEgJVVMSNMzjvh2xWqVKIBL2+Hfe0IldTLqKn8tJUpRAASHJinHTbEmqD1DU2grLrm3wV2f8AZcvKDOnMT+lA05OXfwg5P9mEtupNmA/1ZSO9kiJOSb0PVdiWvHDmCQd/rfDFS4lYQs47sVVUs1K26WUC5WgGw/qG6N8tdrQHSoPY0ScQHH4Rs/GrAPpz+8JRqiI+KxQiGUqQtOxtrsVGTXf63xzp8YPEwiYljR6qQdS+u6NmGVqlEAXJsBvhEq2UY1bQYqVSFJfz4d8TitnKRNzXZ/Lvir4bs2gpHSkrPB2T9T4wQnbHUsxOVUlJHJwfGGU10bpEwpa0KEdkVQhkxf2WIAKqWapCtckw5knkCkAjvJia4hiM6nmKlzZSkLTqCCOw8wRvjKDf4gyj/oKVNZlBJOkAqepJXffBfD6BdVNHVJlA8D1o97VbNqkzHSgJGoyi3wvFEktMWzzLXGhE08YFUla9jZQ1B+8bBOgdBNoqzxPj94xY9iZEln94gebnfHGbWAczwGsFJWzZUApQBW1km6Eg8murtccoGrthq1oW6Gfm3E9gJ+EbRSyyeskA9jH6wz02Dzf2tZrEJHkAWg1h+ErYCbKlzkH3nAKgG/Q4zP2GHk49xYUpdMRlVCUBhYQDOJKTMdIJTvtrFBx32dJSelkKWqXqpCi5T2AJunkXIgNNwhLM3kPpAjiJJtA6mxBKxr3HXwjUicIG1+Bb0uDyt8IATpkxBKVKU45mCuNS6Yr5K7Q3T69KNSH4Agnwg9sakqUqYrsA4CJ5hMgqXfzim4CnKgCFnBR0ZSyQ50lTlaOW0OIk001jchteJFu1oFfxbb4E45jWWWrQ29b4mxogxNWoaE+MeTXqex+/InhGGViCVBwR9I+GaOIg2xqQT/ED6+sdpeIK4nn6eBaJg4xqo5Cpi0oTcqLD1wgGA+2WNe4ke8xL9v8AqNfszlpBVMUxU+VJLOBqWffDRjnskRNGdM1YmEDUpKHA4BDt3wq4bQzKQmUtsyVHQuCDoQe6KTa+Ol2LFPPfRW8OrXg4hYKdQ8TnDcYDC8H6PFtLxDjeKoeasO1CAQQQCDuN/jEy2swz+EWFo/lLLN+xXDgAdwh9/jXgVtDRiokrlH9QtxB3G8K+xl0Tw1oMZKqtSkFSj3faAUgTnKdGLHXdaD+DbOqmrGZ1Hnf4iLuCj2IpX0L3TLMzMoEA6WIDdpht2aqAlebgPB4p9NsvJ6AIXLSoAN1kpJ8Wie4xs6mjnuhTyZlrkdRW7cA26NOVqjQVPY54fiw4wwUmIgj/AFEtk1qkQVpcdbf68YlB0PNFCVOF9IWdrNk5NZlJAStJ94MCU36pOUkh2LRzlY6CLn14x3GJJN83gfvFPdk9ewDsfOl5AkgJO428OUENqqZMyUOsFFFweR3PA6u2amUwJSc6Bv8A1d6QPMQsTdqFIUtJunebln3s+kaLctIDjWwDi9ExdNiOFoDHGpg6rOe9/KGKsm5g8LU+yy2sdXHT00Rla6YawCUozwqazJDhIL3Oj84e6asfhCBgBZR5wxSphES5OykOhwkVY8IKU+IDjCIitIjZIxRjr8frCNDbHuXVPCziOFgLOUgAlwNGB3d0eUYw419eMDsTxjrJv59kJVMPa2ca2jbXxjvgns7RUrTNnkhG5CbFQ/qJ90cGdxHIYqkkAsxIhro8UFmNoOTTNimtjFhmzNJK/lU0lB4plpc9paNkzBpJuqUg/wCI+kYafFRx+kbU4mkjW8P/AESvoWce2VIBXJJLXyHVv6WF+y0TLG6t7XtuMW9dW++JL7UMKyz0TZYtOOUgBuuOQ3kM/MGFjWQz0hLpZUxa2lO+/Vu+GWj2YqJnb/SFEeJENeyuz8uUkBQFm4dY8VQ80M1IAZgOTAeUUckxNkyl+zusItl/zJHwBjNIwmppp6emSpJcMblJvuOndFrlLSRqI5VdIiYkpWAocwCH43384Djo2QLFc6O6IzjFcU1KyTZSi/jrFMxYGQrKT1SHSeI+oib1mAz6lR6KUtYJPWCTl/5M3nCLb2UTo10dU1wfODNJijQHpNicQlhlSgRyWFHsYR7nSpkr+bLmS9wKkKAJ5KIY9xiLVPRVbQ3U2JA7/ONX8U49c4Rpde2hHjBagq1zOqgZleQ5qOgHMwGzKLAMylH8RNbTOqHPZymEsZrOfIR9wLYuV702bnWTmUlCk5Q+59T2vDlK2ektZJ8T9Ypd9EpePYLqMWyoiU7ZYwqYVXIF2vFXxzZUqQoyVOoaJUQx5A7u+Iti2HzVTFS8qgoHrAghu14aK8tmTTTo/YPtIFgImWWN50V3nfBbp4Xk4BLR763V2hvrGuTSH9Cz2O8POEW7iGHI6qQZTWqGh846oxJel4Cqkzt0eqOeoO7vzhVFhyRcahII+XyiNbe4MKWozJ/lzXYDd+5PwIioTK6wI0PCFjbbCjVyUJS2YTUsTYAEEKJ7Ax7oEfGYrdxJlJnEjKHUdzOSebCNdLsRWTjmTTrY7yyfjfyiubLbKU9GkZBmmN1pivePZdk6/pA5vDPLL6xf5KfiSwvsglTsxVUzKmSVJHEXHlHanxEKHA84u06SCCNxF+cTHbXYpCSZsoZRv/pJ5E3EI5ZdjJY9C+J4MehNhdm16pSsqx36v4R7RjyOPkfpG+OXoZTQxqqW5QJn1WZZvpHGRWrnOiUDmOhcDwzR5l4FUospKR2qS/Nw7840eN+zOS9HpdYUqSX0MOFFVEDjAqi9nUyqH5dTJdrpyrBHIk2EdjgdbQynqZf5SbCYlSVhI/ryE5RcMTxAgThrXZoz3TGKTizaxpGMBtYVU14VpH5dU0QtlHEaFbQKToowE2wx1MyVJJDKTNSrt1D9t4GiqfshU2kxrpZgCWZPDTN8wDZ+UW4oOTJ8jUUUagxqwvB/D8achJOuh5xMMGxTMkA6jWGORUi14V3F0w1ltD4MWItoY309aqYkM53M8JMnaTQKSlR4kEHyaPE3ataQohWRLXYbu+8bMGLGvG0S1qlyll8pzkahj1cp7dW5QTpChIASAlI0AsIlWCY8Zk1S+OnFuMOFLjEQldldJDnKQDckRyrKVC0lC0pUk6ghwYXkY169dsdPxi2sBtJC1snW3uzi6OYlckkypimA3y1fscbjuPaGjhIrDKR0aCoq/Wp8udXBw5yg2AGupaHDarEQunWDuZQ7UkH12wny1g3EWhyWuhnF/YYwGYtKs6lNY9UWF21L30h2o9oSBa57Yn0ic0GcKC5imljMd/AdpOkCUt2BRtUOyMf/AHIZ94+kKXtByZJc1DZ1KyksxIItm5ggwepcFmKSM6kjiBf7QO2k2JnTZWWUtJYgsqxLPYK0GuphVJtmqKJdPw7Nez8w5/5PH2gwxaVA5m7CT3NBStw2bTLyTkZFajQhXEpILEXu2hPOPyJ8XXLLoRwXaNMuYN4eP2MplCUkgdcquSALMbc90c0qjfL2LVXIH5nRpQTuDk24wuW+zY/o3HHCgMmM87HSpaAo3ufCBE+qSgFRLc2NvLWFVWOlc/M7J0H174dQcroGSj2WOjxcEBz6tGyVjQ9GJjMqJhQcimPYPnAqTVrSeuqYk8RlUPOGirQGi2JxMRxqaxBQrP7rF+fKJjTYhMSpxMUptQQi/wDxv4Ron4xMWOtbhppCS0NjYK2xoUurLuuDyhaoMPzQwY5VZhfU2EecMkMItGTUaIyjsM7M4OkddW6ye393da30g6MBSo3JO/QQKpKkpFtI1ycU+h+ERvZZdDdgVDLkkFIL3Dm5Ys48RDamoBAaJvIxTRoJU2P5d9uz7QP6B77AftF2JElJqqVkot0ksCyXLdIm+js47+UT04tMG5/XZFum1/SIUFXQpJSU8QqxffpEMxhOSauV+xRSo/2lnisFlpit4nCtxJawUuyTqBv7Y4YThq50xMtAzLUcoA4/IR8SNSzcIovs3oUyZPTH+ZNdjwlvYd5Dl+UWlJQi6JVlJB3Zb2WSJRC6lXSrb3B1ZYLXuC67sQerppDcrYuia1NLHcfrA6Vih3/B9e6Nn4udc3Jm+0cblfZ0Y10Le0vs/BBXSnIoAnoz7qm4Enqntd+USraInIhyX/UDx5iL3+KONYkftQw5qhKkC0wZjf8AUCxN+IKT3weCXnTF5lcbQGwGpdI3NDVT1Z4wg0kqZLOYDtEHqTHE7yx4F/pD8sHdoPHK1sahXaR9ViZEADjSBvBg5SbM1c5GfKmShnCphuX06iXUB2gRzfGy1oAbS44RLKXuq3dvjFhmIuIzbUbP1FOoKngFKyckxJBQpiQwI0NjYsYD0yVgukfCO2PCsDmlyvLoouCU3TrYnKhN1H/qOfwueEPtHUplpCUABOrDjx7TCJgE/o5CEn3j134qULpPJgBBMYjHHKNs6E6HaTiYtGqXiw4whpxQ+v8AWkdE4oeMbGgN2NuN08qpkqlTLAix1KVbljS47d5hBqvZvVITmlqRM5PlJ773g0nFbeHrSGbBsTCpIc3BUN/Hs5wG8TUQmbWzhNMtYMsgsQdYqWy9eJckDlG3bTZtFXLzgNPQCUFzcC+QuWY7uBhJwyvOUdkNOSkk0qDBNdk8M2bUKAusnQBt/CG6k9k1SuWFFSUqP6GcjkTmABg9sRhaJASoDrFr9up1ijUVUC3COif/AENOonNHivciKzsDqqTqrSSN2gPdcvHD8VToqx4HWLzV06FpINwdQXibbX7DJylaASBcjenmCS5ETyTfkW2loVJeKoHD13QYVgtctAVLpJqgQ4JKE67+uoGDns32XRISJyw85T5T+xO5mLZiLk824xTZCXEBuKlpWG5OO9H891eytah5k+nmJA3nKQBw6qjHpE8JS7tH9ALAhT2t2LkViSVdSb+mYHJJ3BSSQFvYX0g/LbpqieGrJphWLomEoBuBv39lt0byu94RsRp5kicULtMlqa24jeGsx174L4ftGlYZfVVx3HytFpcVbj0CHIupDGma0aU1MC0T35iOvTML6RFlqCsvFFJGvrwhGrZGeatZsFLUoDtJv4RuxLHksUoL8T9OMCU1Cphyo8eHwi3HGS2Rm4maumMGEPmE1eWUgDQJSB4CPmy2w6FfmzkuNz7+dlaAR5n9GmYpMouhJYa6cL69sLyTT0jQTu2FZeJevQjsMTgIFx0lriDLUHpWJXd+2P38CmpnS84BSjM4OhzMALdnlApVShAdSgO3xgtgiphS4lzAlRf3FXG46cICe7BJaPmObJpSCuXdHD9vnE+x/Cwm/r4xWqipyhlAhwbEEP4iJ5j6wZgG4qA7iQPg8XhKuiLiGfZ3suiUEzpiQqau6AdEPpobnXsin4mBNplIF1MP8m1HJxzhDocUCe/72+GsGZOKmxfuH+oDndjKNUYMHrk5v4eaBMkzSZa0nQ2ASq2hKWNjqlUKGPbKJpZypY933kEjVJ3a6jTuhtnUwNQlYUWKnUSLOly/LU+MY9sKGZU9GJCCtQJ4JGUjVSlslPuixN90K+TdFXHWQDSbDuj4pca6PYuvAvJB7Jsr/wDUD6kqlrMuYkoWnVJ1HOzgjmC0J/DdnrpI9onkRnzx9CoIDbKmEmGHDazKkAQt4clc5YlSQMxLFRLBPO9zbhD1Q7DKSOtNS/AJLeLvE5bHTSR6o68lYGujNv7OcTDaWemRXVEtJ6oWSOWYBRHcSYqVXTzqVBVLR0hZs6T7rlnCTcnutC9QeyqVNKptStS1zCVEJsEkl2dKrw/FjH8ic8n+Iv4diBCQ3KDdNjLb23erQk0kxck9FODKScoO4t2fOCyKiDOOykWmh0kY9z9eEaJmLggud3rdCL/ERkrMUUBrE1FsakOdDizcvWkNFBiwax+3lEso64qlpUDqL9osR5QTocWKdTb1YQ9UI0UebX89Yy1FXmSQCAWtwB3FuDtbzGsLMnGQoa35748zMW5wrQExR9qtADMROSLq6p58IVqDCH1Dw17Y14WhI/q+/wAoyYbLDdgjrhNqCRzyh5WYU4NwceP1j6cIPM+J+cMATHVMsHSFchlYn1my68qly0khIdSRuG9QvoN4g3sFhaVnMoOlPmYdMFkdGkzDZ9OY+8e9lNhFoXMUtQRKUtRRLHvZSS2ZWgDaMXtdoV8zlFxZvjSdnXGa3LIIFiqwbh2RNq50KcWi6J2UkEMZebmST8YAY37MJUxJ6EmWrmpSknuOm/SEhJLsLX0SL8eI1Hz+UEcB6WsmiXK6o/UssQgcxZ+yMW02zM+kXlnIZ/dU4KVdhB8i0N+zFRLppKZaASs3P9TcCbAeEVnilaQIuTdD3gGBU9MjqpClEAKWt1KUR2uE3JskAQy08wGI5i22EwFhMQl3FhmO5gMoJJN9WjTsztDOfrrUUEaKCXJLMQzsAOb9YRN8ckrY7qWkWGdToUCFAEEaa6xKfaX7P8kpVTSuyLrlhywFzMQSXAADlN7OdzQzS9ok5Rr63RwqdpABc6Bz8/nGzSd0IuN/ZO8PxMTEDm3iPvG/8RKdDALD9ja4JC0U6gg3AKkAtu6uZxZtQ8cq2rmSrTUKSeY+LQZQ34seL1sbMNxArWSVEIR1lm3cNLEsbxqwTaVc2rQHaWlRZA0CU6niXIWL3ELGH4hkpioNmUlaw4dyEqCAOYISf8THbZFeVZI/SAkeTfAnvHdlCouTHytpItqalOUcfXpoCbR4JKq5ZQtgoAlKxqg7jqHHLf23gVT4pZnjSnEHjnbMopEaxKtVTTlyZiTmlqIPA8FdhBBHIxllYsucsIT1Qdd5+EH/AGsSAaiVMGq5ZB7UKt5KhbwQMuPQSi4ZJHLlLPFlV2OlJkoCgLn4dsOoxMEBUTbDa1kiC0jE21jhbOnY+SK8HfuHd92jnMZ3TCfLxfc8b5WMjthWrGVWKu2mGJUCtve17YniMWXLUUqu2+H/ABqveWRA3ZTYj+JmdPOtK/SNCr+qw91+PCOqDil5dEJJ34grDps6o/lSVr/tBMe8X2erEIzLk5RwJuewb4tFDQoQkJSGA0G6MG2FAFSAoD3Tfk9oRT3aQ7utsheFYyqQspmAhKrkF3Sf3dkMiakKAKSCNxGh7xGLHsKCnLfYwrU85ctTJLK0bj3R0OC5NrTEjyOGntDuKkx7qMQ6rkwEplT1C5H/ABgtQ7Ez6rTTeXypD8WERcUntls01aQsYliudYv1R87PBzDKgFB42PrxgdtPsdPoyCsBSDotOnYX3wIo6tcshjHS4KcfE5FyNS8h4TNjp07F3hew6rmzVZZctSidyR8zb/cMf/xLEilxTHszIf8A9o5JcbWjqUovYf2SPSLKy+WX1Ujc+8nsBHiIoFLPAF4muzaJsiX0c9BRMckpLOHLDQ70gG0M8vEra6wjjTNlY2isEdk1IYaQpoxPnHVGJ/7+UZWK0ghtFhkuqkKlTNFaGzpO5SSQWILecRxLKK5cyy0EoVuuC3gWim1WLgDWIvtVOP8AHTVIs5B8hFOOLloEpY7C9PhaAfXdBilZMKlJiE2wKXO5tT3QYkUlWpKlIpppCdeqzdxIJ7o04yvbKRlH0HhPjXgM7pp4SlilN1nUW/T2vrE5xSung5JgVLe2UpKSd1idQ/CKLsLJEuXzPwH+4lycbirbDDkUm6XRT6WVZ++Am0uDyZyCJiR22BHe0baeuZLQLxqqeWv+0/CFbpKhV3sltdRI6NKUlWQWBcPYqu7ax2wYhAyt37y/HiYy01SHVLOrlSezf9e+NUo31GsUt1TGf6DNPWxrl4g2vn8YXjMbxjhMxLKw1JLAcSSzeJhWrFRqxzAp2I1UqVJTZCSZiz7kvObZm3kJLDfDHg/sSlpczqlaju6NIQB258z34NBnZurRKlBCdbkn9ytCfK3ICGKXjCALrAbUwVyySUUJLjt5IVZns1VLBMqcFAe6laWJ5ZwW72hdrqdclWSYkoVqxs4dnHEc4qIx6UqyVAnxjDjuHIqpKpaix1Qr9qmLHs1BHAkQklsaLl7JYuqYu8epeIkCBNVMUhapawy0kpUOBBZuz5R+FchPvKaHoro8Km9NMRLf31MezU+TxSqCeEpAAYAAAdnIRHtn67NVJPAKbwikU1W419eMV5I46IxeW0NsmrEda+alcsoZn9fG8Lcqs5xtVXOnWEWgMRMeaXmCuLQpUlKFVBPYfGGjbVQMxPAdZXNt3eWHfC7hivzTxs8dENRsWSt0OmBYSFqA0G8xRMJCEDKAwHZ8oQsErQkfGD8rFNL+vGOWTLJBbHMORPlKQsAhQPAtzDxE5Oya1VaqcOMhJUprJQL5v+ofeRFgGJOCXgThoR009YAzrypJ5AFh/wCT67obhm4NoTkgpKzzsbRITPQhKco66bACyDlJVa6jk1/qMVE0/V9fKJjso6aoO5MvpHsRZRcXIY3KhY7vGkyawFOvrxiyVsXk9USLG6xX8TMSv3gSz8LhgOAbzjinEjBH2i4d+Z0iCxUHBGoOhBt2dsI9PjyQcq+qodySeLvbvieDKZJjWnFDH5eL21gCjE08Qe8fWOVXiiAPeHY4+sCmaglXY6b39eMDcB2cXWzyoWBLqUQSlI3d5awfjwhfqMRMxTaJ+P2iubGS0yqdBs6rnjcP8IeSfHH9sS1N/oPYHszIpwAhAUd61hKlkje7W4WbTebwyS5I9GAsmuAbSNKcTjjSd2yst9GvEcGkz0kTZaFghuskEgclG6e4iE2twL+DIyEqlHQn3kltFEABuFhp3w0DEOfr/cc6ioSoFKmINiCxBB3EHdGbFjGhdRinPU8Yy4jiDoPZ6tC6aopWpDlkqUnwUR42jnV1xYgl3ilGaoWcaUUKzixBcR0w7aMKHWlqB3kXS/IaiOVWjp5uQXAN/pBmmwZIAAA9d0dTUcaZHJ5aMNRi6WsFHu9NAmTVrVUSyoEDOm3fbzaHOm2dCyEpS5PL7aRx2s2TFOhBHvFySnQMzMWBeBFxQW2whT1zCB2PVKlJBDli5DljyLEfEaxmosRC0h7HQjn9I2ZQrWILxZfsC4fPmuDLMwG9xmWkEX0HWTb92ZhD5g216ihIW2YWJ3EjQi/Z3wunCUFjlDi4NnHfHGayHaw5W7fnDck4zXWwRi49sFbf3rllJYKRLUpjvIbd2CCWyGAypqc0xWRJHVKyGVcOyiN3D6GFqrndNMWo3ct3BgIIUk3KGCXG5uqu+rkaiw8o6GrjV0Tjp2caTDeiUlYGnw0PlDXInWcGPGOyGJ6hSBb3SB5wCkYoZZYuU+Y89InK5bDxtLTGtNT6EdTiOVOj8t8AaXEc5AQ6idAlyfAdsNEjYKqmAEmWh7spSsw5EBJD98S2UaQnbTzAV5zokacd4d4VMLqmmF95eKHj3suxBYPWkKAuEpWvMW0BzIYnhpE7xHB5shRC0KSpJvYuCLcI6+NLGmzlnJ3aQ30dVBOXVloRaLGiLK8YbtncMqKu8pICP3rdKDyBAJUW4Bucc3JxuPZ0wmpGmfi5SNfOOWy+NZ1zXLMoHXcUgP3MfGC1X7Mqpcu06UFk3HXygcQrK5PdCtV7JVmGqE1SRMQbLVKKlgDXrApBBe76WgceLT3sE5NNa0PlJXISsKOcEOHPuEdiWPnGiqxteaysu8ByAX7S/wA7wpUuJoWnMD26fWN34jLWlllSSn3VMDbgq8ZN9DOJ12hxIrQHL3N3f7whScGNROUbhI1beeAsfRg/jVSkJLLB5x92WxKXIlpmKD5ruz3JO6LKTSsjKKeg3hHs1CgCoJSOabn/AMfjDRSey2lZykr7Qlj4IeM+HbSpWOqoasQ4B+MMNJjdmJtz/wBxPK3sONLQp497KqRaXlhUhbWKSMpsWzJIPV0dmOt4GUlR0QCCoEps6S6SwZxycQ3bV4j/APXXlJBZrW1tx4PEmkYzkUUrPVJcHgTx/pOsB5PQ0UkPKcVPo/eOkvFOcLkmpB3g8wY7dMNX+H1iWh2hg/GOfn944TccJUEpGZSiAlIu5PYe88gYVa/FwnQufXONuw80zKtCidHudwYg9nCCoas3RhrdncQlErVIUtyScgUrUk6eMLOI4vNcoKSgixCgQocmOkf0dmSzWPhC1juxdNVrQZiWKdSghKlC7IKsps94tCcVLaIzjJrTJnsZhK1odCFrVqcqSohywdgW03w6Uuz04ljJmDmUKb4Q94dQypKAiTLRLQHZKEhID30EE5SXgSeTFrFCZSSBJszKGrhj3wG2xmBctPIkeO77RQ63DkzAyh2HeOw7jE02xkqkgoVcO4PL630hF3Qy2rQjUWBTp88Ik2Nsyi4QkHesgWDAsNTucxSMJ9macv50+YV7+iypTruC0lXjAjZGqSiXaylHMTv4gP6u/GHGkxfnAnyNlYx0cB7NpQHVnz+8oPwQITNrdiKyQgqA6ZAF+iSsqHNSLltbhxo8VehrwprwRWxgw+yU5SWj+UsPmdYvvuOf1hio02hy9qHs7SkKrKRISpLrmy0hgoamYlKR71yVXuHNiGM+oMWSQxLHn8r6Refksom4pJeLP6CqwlYKVAKHBQBHgq0TnbLYPM8ymACt8uwSeaNyTyh2nTS4vA/FZxEvXVSRHKm4y0dGKaM+xuz0qjRYAzVDrrYFXNALOEPu36mHKRVpaFeimEgXjV0pvf1eLX7JtLoOzKwGFfbPBE1MolhnSOqbXH7CTujcFGPC1GJthSRH8D2QE+q61pSCCscTuRo1yLjg/ERYqEpSkJSAkJsAkAJSOCQLAdkJ2HICZ09rfmH4JhjplQnLNzaT9DQgoq0MtKsFn0jnWyhcWYuORHA8mjJTKjtUGJTXiMl5WRrb7Z80U0TZAKZM0kFAHVSvXKAmwBAccLiAVLWzlD3R5/WKlt7LCqSY4dglQ5ELAfzMJmDSElSQRaOvh5MuNWtkpxxlp6F+swidMuSW4bo04SkmSZSiykksxILG4Ibm/hFcrMEk9CT0aQQNYlONpyTAU2Lt5xXJvxJxW7PCJykKdQIb9aLFT26yRYnidTDNg20xHVmKcfpJzAtzCi6T2wHRfW7x+myxYtcMO5hE5SyVMuojPieMBcojM7njCV+FLnzckpOZRvwAH7if0jc9vGNK1GGnYaWOjWpusZgSTvYJCgPEvAywViuNujTgXsolBI6WfMKizpQrKkc2Afxg/N9m1KpLNNB/cJin7bloK0qjlhkEoMm2oD+UQi58jbvoHJUOiL7R+ymZKGelUueAHUlbdIGcunKBnGlheFTBsVmSFEhWVbsy3Cdd6tE6Edb5R/Q80MbetIjXtSoUS61WRITmloWW3qVmdTcSwi/FyuTxkJX0GcL25zZUrBSo2BD5Vbuqp8pfkYZaOu5ufjEawdZFTLSCQCrT/F4pVFNPH08GUVF6Gu0OEiq9eEEqSq5wqUqzBKnmHjBSEb9DAupHH1wibe1NYVTlX6kKTfiFFj8jDbMmm94nm380mlmOf1I/9hCtXJf0MUkmL2z9c6BfT5Q00dbzPnE52emnrX3wzy5p4w04JSZRO42PFLixGj+fOGKhxwN1y3bCDR1q2974RrlT1F3PGFxoVj7+KIXvB5ceXrjEOxz2e1AqpyaeQtcoKJQQGTlV1gkFm6r5WGmWKBh8wjQ+nhswdX5f+R+AhlyOG0TcFLTP/9k="/>
          <p:cNvSpPr>
            <a:spLocks noChangeAspect="1" noChangeArrowheads="1"/>
          </p:cNvSpPr>
          <p:nvPr/>
        </p:nvSpPr>
        <p:spPr bwMode="auto">
          <a:xfrm>
            <a:off x="63500" y="-681038"/>
            <a:ext cx="2019300" cy="1400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1222" name="AutoShape 22" descr="data:image/jpg;base64,/9j/4AAQSkZJRgABAQAAAQABAAD/2wCEAAkGBhQSERUUExQWFRUWGRoZGBgXGBsYGBgaGBoYGBwVGBcXHSYeGhojGhcUHy8gIycpLCwsFx8xNTAqNSYrLCkBCQoKDgwOGg8PGiwkHyUsLCosLCwsLCwsLCwsLCwpLCwsLCwsLCwpLCwsLCwsLCwpLCwsLCwsLCwsLCksLCwsKf/AABEIALsBDgMBIgACEQEDEQH/xAAcAAADAQEBAQEBAAAAAAAAAAAFBgcEAwIBAAj/xAA/EAABAgQDBAcGBAYCAgMAAAABAhEAAwQhBRIxBkFRYRMicYGRofAHMrHB0eEVI0JSFDNicoLxksKishYk0v/EABkBAAMBAQEAAAAAAAAAAAAAAAECAwAEBf/EACQRAAICAgICAgMBAQAAAAAAAAABAhESIQMxIkETUTJhcUIE/9oADAMBAAIRAxEAPwABOnsIXKyvKlW0Gnbug7jmGz5PVmy1oJdnFjzB3wBl0SwQAhSlGwtvPzjzONe2d0zQupyS9bt6MZsMJB833RTNlNiJUrLNqPzJuuU2Qjllu5B3v3Q/yEyyGyoH+KfpCvlirSDi3si9NPcWjfJMPm0excme6pf5c1rFIGQ/3J39xEKWzuyc+atQmvKShRBcOSRuS5053iV2P0Z1EtGCsqSAYqNLsTTpFwpXNSh8gIz4j7OKaYLBaOaVBvNJjJP2Zsh/4VnUSd54wV2Z2RVMqAxyoHvH/qOZhwxbYhdMHH5iOIF09ofzjphKxLQANTc98XlyvHRBQ3sa8HpJUkAIS3iT3kwfQQRCdT1zRvlYk+/14xyJfZ0Wdcd2clT3UkBMzcq9/wC4DWEGc8takKspJYiH4VsKG3SGyz06hkr5jcfG0GPYXTQNn1TpMAqHE1S5wO8KD/2r18x5xslVIUIyT8PeYFPwfuLx0RkldkqfoYPaFPz0soi56VLDtBtBzZLYIlIXUlnv0YN/8iPkYx4UErWhS2IQXSDx0eG+Vio4wl2qDVOwiNkacpICPM/F4UtovZ04JlFjwJLdjkwzysU4GOn4g/CG9aB72fz3jUiZTzMpdKgbi0e6fEZnEeUUv2ibNpqJXSJH5iL2u43xM6AcYqqlHZO2mEacrWQ5+UU3YY5JZ5mEKilC0OOF1gQkCIvQ2THg1QIiW+0fAkKnImpHvdU8zutDfLxaPcnIshSwDl0fdzhMmnaH7Qn4NsTMKcxSEp5m57gYcMJ2bkoS609YcSW+MFZVUNIKKCMo5xllK2HxJVt9gqcvSpAdB8oXsNlgC198U3HMIExWR+ovU8OUFMIwunkywhCEgANdie8tATbjiM6TslSlwSwarCQ7amHnavZqRMlFZaWdyksPENeJtTnJmlk9ZCiHGhHGM1WgR3sf6DEwwaDEjFOcTmkqymC0nG33Q8ScrGDFzLnJUhYCk7nYtzHA84W5lBKkhJDFb2LCzb4/LxcN8IA4jiwKkMQ4d2POEVldMYZOJX1+EFabE+fn94RUV0b5GIc4KiLY8DErak+DfGM9XiPRsvmx+ULqMU/qjljOJPTqvoxHJlCEcXYyY3U+0KSLKHiPrBanxpJDFvJ4/n6fVLBd1NrYkeekFMJ2zmymBOdL73zDzjojCVWJOros1XWJYuzb3Y274mc2t66m0JLNwe2kFqnaJM2QopPvJ48YTqepccxYxNxphW0MMuujXJr+fn94XOkjoipMChRqRiHb4wG2vqnpV8h83jKK0x5nyVVI6IfqPkNTGSVh9CnRYow18Y3jGBYC5h3wz2cC2ZSf+P2gyfZtThJMwmwJJGVO7+2KyxbAmwDh1IpcxJCky0BKQ6iw5swcw/Yfs3KABUSt9+ax7GtC3hs1CJYQkBgG6zEkczHWnxqYlkSywG8/fQawi0zPY3zcFlZT1dOBYwq19T0cwp6w4ZtD2HfGmm2pXovKR6vHLE5qJwu3LRx3xm1dmivTMi60EEHfa8STEgJVVMSNMzjvh2xWqVKIBL2+Hfe0IldTLqKn8tJUpRAASHJinHTbEmqD1DU2grLrm3wV2f8AZcvKDOnMT+lA05OXfwg5P9mEtupNmA/1ZSO9kiJOSb0PVdiWvHDmCQd/rfDFS4lYQs47sVVUs1K26WUC5WgGw/qG6N8tdrQHSoPY0ScQHH4Rs/GrAPpz+8JRqiI+KxQiGUqQtOxtrsVGTXf63xzp8YPEwiYljR6qQdS+u6NmGVqlEAXJsBvhEq2UY1bQYqVSFJfz4d8TitnKRNzXZ/Lvir4bs2gpHSkrPB2T9T4wQnbHUsxOVUlJHJwfGGU10bpEwpa0KEdkVQhkxf2WIAKqWapCtckw5knkCkAjvJia4hiM6nmKlzZSkLTqCCOw8wRvjKDf4gyj/oKVNZlBJOkAqepJXffBfD6BdVNHVJlA8D1o97VbNqkzHSgJGoyi3wvFEktMWzzLXGhE08YFUla9jZQ1B+8bBOgdBNoqzxPj94xY9iZEln94gebnfHGbWAczwGsFJWzZUApQBW1km6Eg8murtccoGrthq1oW6Gfm3E9gJ+EbRSyyeskA9jH6wz02Dzf2tZrEJHkAWg1h+ErYCbKlzkH3nAKgG/Q4zP2GHk49xYUpdMRlVCUBhYQDOJKTMdIJTvtrFBx32dJSelkKWqXqpCi5T2AJunkXIgNNwhLM3kPpAjiJJtA6mxBKxr3HXwjUicIG1+Bb0uDyt8IATpkxBKVKU45mCuNS6Yr5K7Q3T69KNSH4Agnwg9sakqUqYrsA4CJ5hMgqXfzim4CnKgCFnBR0ZSyQ50lTlaOW0OIk001jchteJFu1oFfxbb4E45jWWWrQ29b4mxogxNWoaE+MeTXqex+/InhGGViCVBwR9I+GaOIg2xqQT/ED6+sdpeIK4nn6eBaJg4xqo5Cpi0oTcqLD1wgGA+2WNe4ke8xL9v8AqNfszlpBVMUxU+VJLOBqWffDRjnskRNGdM1YmEDUpKHA4BDt3wq4bQzKQmUtsyVHQuCDoQe6KTa+Ol2LFPPfRW8OrXg4hYKdQ8TnDcYDC8H6PFtLxDjeKoeasO1CAQQQCDuN/jEy2swz+EWFo/lLLN+xXDgAdwh9/jXgVtDRiokrlH9QtxB3G8K+xl0Tw1oMZKqtSkFSj3faAUgTnKdGLHXdaD+DbOqmrGZ1Hnf4iLuCj2IpX0L3TLMzMoEA6WIDdpht2aqAlebgPB4p9NsvJ6AIXLSoAN1kpJ8Wie4xs6mjnuhTyZlrkdRW7cA26NOVqjQVPY54fiw4wwUmIgj/AFEtk1qkQVpcdbf68YlB0PNFCVOF9IWdrNk5NZlJAStJ94MCU36pOUkh2LRzlY6CLn14x3GJJN83gfvFPdk9ewDsfOl5AkgJO428OUENqqZMyUOsFFFweR3PA6u2amUwJSc6Bv8A1d6QPMQsTdqFIUtJunebln3s+kaLctIDjWwDi9ExdNiOFoDHGpg6rOe9/KGKsm5g8LU+yy2sdXHT00Rla6YawCUozwqazJDhIL3Oj84e6asfhCBgBZR5wxSphES5OykOhwkVY8IKU+IDjCIitIjZIxRjr8frCNDbHuXVPCziOFgLOUgAlwNGB3d0eUYw419eMDsTxjrJv59kJVMPa2ca2jbXxjvgns7RUrTNnkhG5CbFQ/qJ90cGdxHIYqkkAsxIhro8UFmNoOTTNimtjFhmzNJK/lU0lB4plpc9paNkzBpJuqUg/wCI+kYafFRx+kbU4mkjW8P/AESvoWce2VIBXJJLXyHVv6WF+y0TLG6t7XtuMW9dW++JL7UMKyz0TZYtOOUgBuuOQ3kM/MGFjWQz0hLpZUxa2lO+/Vu+GWj2YqJnb/SFEeJENeyuz8uUkBQFm4dY8VQ80M1IAZgOTAeUUckxNkyl+zusItl/zJHwBjNIwmppp6emSpJcMblJvuOndFrlLSRqI5VdIiYkpWAocwCH43384Djo2QLFc6O6IzjFcU1KyTZSi/jrFMxYGQrKT1SHSeI+oib1mAz6lR6KUtYJPWCTl/5M3nCLb2UTo10dU1wfODNJijQHpNicQlhlSgRyWFHsYR7nSpkr+bLmS9wKkKAJ5KIY9xiLVPRVbQ3U2JA7/ONX8U49c4Rpde2hHjBagq1zOqgZleQ5qOgHMwGzKLAMylH8RNbTOqHPZymEsZrOfIR9wLYuV702bnWTmUlCk5Q+59T2vDlK2ektZJ8T9Ypd9EpePYLqMWyoiU7ZYwqYVXIF2vFXxzZUqQoyVOoaJUQx5A7u+Iti2HzVTFS8qgoHrAghu14aK8tmTTTo/YPtIFgImWWN50V3nfBbp4Xk4BLR763V2hvrGuTSH9Cz2O8POEW7iGHI6qQZTWqGh846oxJel4Cqkzt0eqOeoO7vzhVFhyRcahII+XyiNbe4MKWozJ/lzXYDd+5PwIioTK6wI0PCFjbbCjVyUJS2YTUsTYAEEKJ7Ax7oEfGYrdxJlJnEjKHUdzOSebCNdLsRWTjmTTrY7yyfjfyiubLbKU9GkZBmmN1pivePZdk6/pA5vDPLL6xf5KfiSwvsglTsxVUzKmSVJHEXHlHanxEKHA84u06SCCNxF+cTHbXYpCSZsoZRv/pJ5E3EI5ZdjJY9C+J4MehNhdm16pSsqx36v4R7RjyOPkfpG+OXoZTQxqqW5QJn1WZZvpHGRWrnOiUDmOhcDwzR5l4FUospKR2qS/Nw7840eN+zOS9HpdYUqSX0MOFFVEDjAqi9nUyqH5dTJdrpyrBHIk2EdjgdbQynqZf5SbCYlSVhI/ryE5RcMTxAgThrXZoz3TGKTizaxpGMBtYVU14VpH5dU0QtlHEaFbQKToowE2wx1MyVJJDKTNSrt1D9t4GiqfshU2kxrpZgCWZPDTN8wDZ+UW4oOTJ8jUUUagxqwvB/D8achJOuh5xMMGxTMkA6jWGORUi14V3F0w1ltD4MWItoY309aqYkM53M8JMnaTQKSlR4kEHyaPE3ataQohWRLXYbu+8bMGLGvG0S1qlyll8pzkahj1cp7dW5QTpChIASAlI0AsIlWCY8Zk1S+OnFuMOFLjEQldldJDnKQDckRyrKVC0lC0pUk6ghwYXkY169dsdPxi2sBtJC1snW3uzi6OYlckkypimA3y1fscbjuPaGjhIrDKR0aCoq/Wp8udXBw5yg2AGupaHDarEQunWDuZQ7UkH12wny1g3EWhyWuhnF/YYwGYtKs6lNY9UWF21L30h2o9oSBa57Yn0ic0GcKC5imljMd/AdpOkCUt2BRtUOyMf/AHIZ94+kKXtByZJc1DZ1KyksxIItm5ggwepcFmKSM6kjiBf7QO2k2JnTZWWUtJYgsqxLPYK0GuphVJtmqKJdPw7Nez8w5/5PH2gwxaVA5m7CT3NBStw2bTLyTkZFajQhXEpILEXu2hPOPyJ8XXLLoRwXaNMuYN4eP2MplCUkgdcquSALMbc90c0qjfL2LVXIH5nRpQTuDk24wuW+zY/o3HHCgMmM87HSpaAo3ufCBE+qSgFRLc2NvLWFVWOlc/M7J0H174dQcroGSj2WOjxcEBz6tGyVjQ9GJjMqJhQcimPYPnAqTVrSeuqYk8RlUPOGirQGi2JxMRxqaxBQrP7rF+fKJjTYhMSpxMUptQQi/wDxv4Ron4xMWOtbhppCS0NjYK2xoUurLuuDyhaoMPzQwY5VZhfU2EecMkMItGTUaIyjsM7M4OkddW6ye393da30g6MBSo3JO/QQKpKkpFtI1ycU+h+ERvZZdDdgVDLkkFIL3Dm5Ys48RDamoBAaJvIxTRoJU2P5d9uz7QP6B77AftF2JElJqqVkot0ksCyXLdIm+js47+UT04tMG5/XZFum1/SIUFXQpJSU8QqxffpEMxhOSauV+xRSo/2lnisFlpit4nCtxJawUuyTqBv7Y4YThq50xMtAzLUcoA4/IR8SNSzcIovs3oUyZPTH+ZNdjwlvYd5Dl+UWlJQi6JVlJB3Zb2WSJRC6lXSrb3B1ZYLXuC67sQerppDcrYuia1NLHcfrA6Vih3/B9e6Nn4udc3Jm+0cblfZ0Y10Le0vs/BBXSnIoAnoz7qm4Enqntd+USraInIhyX/UDx5iL3+KONYkftQw5qhKkC0wZjf8AUCxN+IKT3weCXnTF5lcbQGwGpdI3NDVT1Z4wg0kqZLOYDtEHqTHE7yx4F/pD8sHdoPHK1sahXaR9ViZEADjSBvBg5SbM1c5GfKmShnCphuX06iXUB2gRzfGy1oAbS44RLKXuq3dvjFhmIuIzbUbP1FOoKngFKyckxJBQpiQwI0NjYsYD0yVgukfCO2PCsDmlyvLoouCU3TrYnKhN1H/qOfwueEPtHUplpCUABOrDjx7TCJgE/o5CEn3j134qULpPJgBBMYjHHKNs6E6HaTiYtGqXiw4whpxQ+v8AWkdE4oeMbGgN2NuN08qpkqlTLAix1KVbljS47d5hBqvZvVITmlqRM5PlJ773g0nFbeHrSGbBsTCpIc3BUN/Hs5wG8TUQmbWzhNMtYMsgsQdYqWy9eJckDlG3bTZtFXLzgNPQCUFzcC+QuWY7uBhJwyvOUdkNOSkk0qDBNdk8M2bUKAusnQBt/CG6k9k1SuWFFSUqP6GcjkTmABg9sRhaJASoDrFr9up1ijUVUC3COif/AENOonNHivciKzsDqqTqrSSN2gPdcvHD8VToqx4HWLzV06FpINwdQXibbX7DJylaASBcjenmCS5ETyTfkW2loVJeKoHD13QYVgtctAVLpJqgQ4JKE67+uoGDns32XRISJyw85T5T+xO5mLZiLk824xTZCXEBuKlpWG5OO9H891eytah5k+nmJA3nKQBw6qjHpE8JS7tH9ALAhT2t2LkViSVdSb+mYHJJ3BSSQFvYX0g/LbpqieGrJphWLomEoBuBv39lt0byu94RsRp5kicULtMlqa24jeGsx174L4ftGlYZfVVx3HytFpcVbj0CHIupDGma0aU1MC0T35iOvTML6RFlqCsvFFJGvrwhGrZGeatZsFLUoDtJv4RuxLHksUoL8T9OMCU1Cphyo8eHwi3HGS2Rm4maumMGEPmE1eWUgDQJSB4CPmy2w6FfmzkuNz7+dlaAR5n9GmYpMouhJYa6cL69sLyTT0jQTu2FZeJevQjsMTgIFx0lriDLUHpWJXd+2P38CmpnS84BSjM4OhzMALdnlApVShAdSgO3xgtgiphS4lzAlRf3FXG46cICe7BJaPmObJpSCuXdHD9vnE+x/Cwm/r4xWqipyhlAhwbEEP4iJ5j6wZgG4qA7iQPg8XhKuiLiGfZ3suiUEzpiQqau6AdEPpobnXsin4mBNplIF1MP8m1HJxzhDocUCe/72+GsGZOKmxfuH+oDndjKNUYMHrk5v4eaBMkzSZa0nQ2ASq2hKWNjqlUKGPbKJpZypY933kEjVJ3a6jTuhtnUwNQlYUWKnUSLOly/LU+MY9sKGZU9GJCCtQJ4JGUjVSlslPuixN90K+TdFXHWQDSbDuj4pca6PYuvAvJB7Jsr/wDUD6kqlrMuYkoWnVJ1HOzgjmC0J/DdnrpI9onkRnzx9CoIDbKmEmGHDazKkAQt4clc5YlSQMxLFRLBPO9zbhD1Q7DKSOtNS/AJLeLvE5bHTSR6o68lYGujNv7OcTDaWemRXVEtJ6oWSOWYBRHcSYqVXTzqVBVLR0hZs6T7rlnCTcnutC9QeyqVNKptStS1zCVEJsEkl2dKrw/FjH8ic8n+Iv4diBCQ3KDdNjLb23erQk0kxck9FODKScoO4t2fOCyKiDOOykWmh0kY9z9eEaJmLggud3rdCL/ERkrMUUBrE1FsakOdDizcvWkNFBiwax+3lEso64qlpUDqL9osR5QTocWKdTb1YQ9UI0UebX89Yy1FXmSQCAWtwB3FuDtbzGsLMnGQoa35748zMW5wrQExR9qtADMROSLq6p58IVqDCH1Dw17Y14WhI/q+/wAoyYbLDdgjrhNqCRzyh5WYU4NwceP1j6cIPM+J+cMATHVMsHSFchlYn1my68qly0khIdSRuG9QvoN4g3sFhaVnMoOlPmYdMFkdGkzDZ9OY+8e9lNhFoXMUtQRKUtRRLHvZSS2ZWgDaMXtdoV8zlFxZvjSdnXGa3LIIFiqwbh2RNq50KcWi6J2UkEMZebmST8YAY37MJUxJ6EmWrmpSknuOm/SEhJLsLX0SL8eI1Hz+UEcB6WsmiXK6o/UssQgcxZ+yMW02zM+kXlnIZ/dU4KVdhB8i0N+zFRLppKZaASs3P9TcCbAeEVnilaQIuTdD3gGBU9MjqpClEAKWt1KUR2uE3JskAQy08wGI5i22EwFhMQl3FhmO5gMoJJN9WjTsztDOfrrUUEaKCXJLMQzsAOb9YRN8ckrY7qWkWGdToUCFAEEaa6xKfaX7P8kpVTSuyLrlhywFzMQSXAADlN7OdzQzS9ok5Rr63RwqdpABc6Bz8/nGzSd0IuN/ZO8PxMTEDm3iPvG/8RKdDALD9ja4JC0U6gg3AKkAtu6uZxZtQ8cq2rmSrTUKSeY+LQZQ34seL1sbMNxArWSVEIR1lm3cNLEsbxqwTaVc2rQHaWlRZA0CU6niXIWL3ELGH4hkpioNmUlaw4dyEqCAOYISf8THbZFeVZI/SAkeTfAnvHdlCouTHytpItqalOUcfXpoCbR4JKq5ZQtgoAlKxqg7jqHHLf23gVT4pZnjSnEHjnbMopEaxKtVTTlyZiTmlqIPA8FdhBBHIxllYsucsIT1Qdd5+EH/AGsSAaiVMGq5ZB7UKt5KhbwQMuPQSi4ZJHLlLPFlV2OlJkoCgLn4dsOoxMEBUTbDa1kiC0jE21jhbOnY+SK8HfuHd92jnMZ3TCfLxfc8b5WMjthWrGVWKu2mGJUCtve17YniMWXLUUqu2+H/ABqveWRA3ZTYj+JmdPOtK/SNCr+qw91+PCOqDil5dEJJ34grDps6o/lSVr/tBMe8X2erEIzLk5RwJuewb4tFDQoQkJSGA0G6MG2FAFSAoD3Tfk9oRT3aQ7utsheFYyqQspmAhKrkF3Sf3dkMiakKAKSCNxGh7xGLHsKCnLfYwrU85ctTJLK0bj3R0OC5NrTEjyOGntDuKkx7qMQ6rkwEplT1C5H/ABgtQ7Ez6rTTeXypD8WERcUntls01aQsYliudYv1R87PBzDKgFB42PrxgdtPsdPoyCsBSDotOnYX3wIo6tcshjHS4KcfE5FyNS8h4TNjp07F3hew6rmzVZZctSidyR8zb/cMf/xLEilxTHszIf8A9o5JcbWjqUovYf2SPSLKy+WX1Ujc+8nsBHiIoFLPAF4muzaJsiX0c9BRMckpLOHLDQ70gG0M8vEra6wjjTNlY2isEdk1IYaQpoxPnHVGJ/7+UZWK0ghtFhkuqkKlTNFaGzpO5SSQWILecRxLKK5cyy0EoVuuC3gWim1WLgDWIvtVOP8AHTVIs5B8hFOOLloEpY7C9PhaAfXdBilZMKlJiE2wKXO5tT3QYkUlWpKlIpppCdeqzdxIJ7o04yvbKRlH0HhPjXgM7pp4SlilN1nUW/T2vrE5xSung5JgVLe2UpKSd1idQ/CKLsLJEuXzPwH+4lycbirbDDkUm6XRT6WVZ++Am0uDyZyCJiR22BHe0baeuZLQLxqqeWv+0/CFbpKhV3sltdRI6NKUlWQWBcPYqu7ax2wYhAyt37y/HiYy01SHVLOrlSezf9e+NUo31GsUt1TGf6DNPWxrl4g2vn8YXjMbxjhMxLKw1JLAcSSzeJhWrFRqxzAp2I1UqVJTZCSZiz7kvObZm3kJLDfDHg/sSlpczqlaju6NIQB258z34NBnZurRKlBCdbkn9ytCfK3ICGKXjCALrAbUwVyySUUJLjt5IVZns1VLBMqcFAe6laWJ5ZwW72hdrqdclWSYkoVqxs4dnHEc4qIx6UqyVAnxjDjuHIqpKpaix1Qr9qmLHs1BHAkQklsaLl7JYuqYu8epeIkCBNVMUhapawy0kpUOBBZuz5R+FchPvKaHoro8Km9NMRLf31MezU+TxSqCeEpAAYAAAdnIRHtn67NVJPAKbwikU1W419eMV5I46IxeW0NsmrEda+alcsoZn9fG8Lcqs5xtVXOnWEWgMRMeaXmCuLQpUlKFVBPYfGGjbVQMxPAdZXNt3eWHfC7hivzTxs8dENRsWSt0OmBYSFqA0G8xRMJCEDKAwHZ8oQsErQkfGD8rFNL+vGOWTLJBbHMORPlKQsAhQPAtzDxE5Oya1VaqcOMhJUprJQL5v+ofeRFgGJOCXgThoR009YAzrypJ5AFh/wCT67obhm4NoTkgpKzzsbRITPQhKco66bACyDlJVa6jk1/qMVE0/V9fKJjso6aoO5MvpHsRZRcXIY3KhY7vGkyawFOvrxiyVsXk9USLG6xX8TMSv3gSz8LhgOAbzjinEjBH2i4d+Z0iCxUHBGoOhBt2dsI9PjyQcq+qodySeLvbvieDKZJjWnFDH5eL21gCjE08Qe8fWOVXiiAPeHY4+sCmaglXY6b39eMDcB2cXWzyoWBLqUQSlI3d5awfjwhfqMRMxTaJ+P2iubGS0yqdBs6rnjcP8IeSfHH9sS1N/oPYHszIpwAhAUd61hKlkje7W4WbTebwyS5I9GAsmuAbSNKcTjjSd2yst9GvEcGkz0kTZaFghuskEgclG6e4iE2twL+DIyEqlHQn3kltFEABuFhp3w0DEOfr/cc6ioSoFKmINiCxBB3EHdGbFjGhdRinPU8Yy4jiDoPZ6tC6aopWpDlkqUnwUR42jnV1xYgl3ilGaoWcaUUKzixBcR0w7aMKHWlqB3kXS/IaiOVWjp5uQXAN/pBmmwZIAAA9d0dTUcaZHJ5aMNRi6WsFHu9NAmTVrVUSyoEDOm3fbzaHOm2dCyEpS5PL7aRx2s2TFOhBHvFySnQMzMWBeBFxQW2whT1zCB2PVKlJBDli5DljyLEfEaxmosRC0h7HQjn9I2ZQrWILxZfsC4fPmuDLMwG9xmWkEX0HWTb92ZhD5g216ihIW2YWJ3EjQi/Z3wunCUFjlDi4NnHfHGayHaw5W7fnDck4zXWwRi49sFbf3rllJYKRLUpjvIbd2CCWyGAypqc0xWRJHVKyGVcOyiN3D6GFqrndNMWo3ct3BgIIUk3KGCXG5uqu+rkaiw8o6GrjV0Tjp2caTDeiUlYGnw0PlDXInWcGPGOyGJ6hSBb3SB5wCkYoZZYuU+Y89InK5bDxtLTGtNT6EdTiOVOj8t8AaXEc5AQ6idAlyfAdsNEjYKqmAEmWh7spSsw5EBJD98S2UaQnbTzAV5zokacd4d4VMLqmmF95eKHj3suxBYPWkKAuEpWvMW0BzIYnhpE7xHB5shRC0KSpJvYuCLcI6+NLGmzlnJ3aQ30dVBOXVloRaLGiLK8YbtncMqKu8pICP3rdKDyBAJUW4Bucc3JxuPZ0wmpGmfi5SNfOOWy+NZ1zXLMoHXcUgP3MfGC1X7Mqpcu06UFk3HXygcQrK5PdCtV7JVmGqE1SRMQbLVKKlgDXrApBBe76WgceLT3sE5NNa0PlJXISsKOcEOHPuEdiWPnGiqxteaysu8ByAX7S/wA7wpUuJoWnMD26fWN34jLWlllSSn3VMDbgq8ZN9DOJ12hxIrQHL3N3f7whScGNROUbhI1beeAsfRg/jVSkJLLB5x92WxKXIlpmKD5ruz3JO6LKTSsjKKeg3hHs1CgCoJSOabn/AMfjDRSey2lZykr7Qlj4IeM+HbSpWOqoasQ4B+MMNJjdmJtz/wBxPK3sONLQp497KqRaXlhUhbWKSMpsWzJIPV0dmOt4GUlR0QCCoEps6S6SwZxycQ3bV4j/APXXlJBZrW1tx4PEmkYzkUUrPVJcHgTx/pOsB5PQ0UkPKcVPo/eOkvFOcLkmpB3g8wY7dMNX+H1iWh2hg/GOfn944TccJUEpGZSiAlIu5PYe88gYVa/FwnQufXONuw80zKtCidHudwYg9nCCoas3RhrdncQlErVIUtyScgUrUk6eMLOI4vNcoKSgixCgQocmOkf0dmSzWPhC1juxdNVrQZiWKdSghKlC7IKsps94tCcVLaIzjJrTJnsZhK1odCFrVqcqSohywdgW03w6Uuz04ljJmDmUKb4Q94dQypKAiTLRLQHZKEhID30EE5SXgSeTFrFCZSSBJszKGrhj3wG2xmBctPIkeO77RQ63DkzAyh2HeOw7jE02xkqkgoVcO4PL630hF3Qy2rQjUWBTp88Ik2Nsyi4QkHesgWDAsNTucxSMJ9macv50+YV7+iypTruC0lXjAjZGqSiXaylHMTv4gP6u/GHGkxfnAnyNlYx0cB7NpQHVnz+8oPwQITNrdiKyQgqA6ZAF+iSsqHNSLltbhxo8VehrwprwRWxgw+yU5SWj+UsPmdYvvuOf1hio02hy9qHs7SkKrKRISpLrmy0hgoamYlKR71yVXuHNiGM+oMWSQxLHn8r6Refksom4pJeLP6CqwlYKVAKHBQBHgq0TnbLYPM8ymACt8uwSeaNyTyh2nTS4vA/FZxEvXVSRHKm4y0dGKaM+xuz0qjRYAzVDrrYFXNALOEPu36mHKRVpaFeimEgXjV0pvf1eLX7JtLoOzKwGFfbPBE1MolhnSOqbXH7CTujcFGPC1GJthSRH8D2QE+q61pSCCscTuRo1yLjg/ERYqEpSkJSAkJsAkAJSOCQLAdkJ2HICZ09rfmH4JhjplQnLNzaT9DQgoq0MtKsFn0jnWyhcWYuORHA8mjJTKjtUGJTXiMl5WRrb7Z80U0TZAKZM0kFAHVSvXKAmwBAccLiAVLWzlD3R5/WKlt7LCqSY4dglQ5ELAfzMJmDSElSQRaOvh5MuNWtkpxxlp6F+swidMuSW4bo04SkmSZSiykksxILG4Ibm/hFcrMEk9CT0aQQNYlONpyTAU2Lt5xXJvxJxW7PCJykKdQIb9aLFT26yRYnidTDNg20xHVmKcfpJzAtzCi6T2wHRfW7x+myxYtcMO5hE5SyVMuojPieMBcojM7njCV+FLnzckpOZRvwAH7if0jc9vGNK1GGnYaWOjWpusZgSTvYJCgPEvAywViuNujTgXsolBI6WfMKizpQrKkc2Afxg/N9m1KpLNNB/cJin7bloK0qjlhkEoMm2oD+UQi58jbvoHJUOiL7R+ymZKGelUueAHUlbdIGcunKBnGlheFTBsVmSFEhWVbsy3Cdd6tE6Edb5R/Q80MbetIjXtSoUS61WRITmloWW3qVmdTcSwi/FyuTxkJX0GcL25zZUrBSo2BD5Vbuqp8pfkYZaOu5ufjEawdZFTLSCQCrT/F4pVFNPH08GUVF6Gu0OEiq9eEEqSq5wqUqzBKnmHjBSEb9DAupHH1wibe1NYVTlX6kKTfiFFj8jDbMmm94nm380mlmOf1I/9hCtXJf0MUkmL2z9c6BfT5Q00dbzPnE52emnrX3wzy5p4w04JSZRO42PFLixGj+fOGKhxwN1y3bCDR1q2974RrlT1F3PGFxoVj7+KIXvB5ceXrjEOxz2e1AqpyaeQtcoKJQQGTlV1gkFm6r5WGmWKBh8wjQ+nhswdX5f+R+AhlyOG0TcFLTP/9k="/>
          <p:cNvSpPr>
            <a:spLocks noChangeAspect="1" noChangeArrowheads="1"/>
          </p:cNvSpPr>
          <p:nvPr/>
        </p:nvSpPr>
        <p:spPr bwMode="auto">
          <a:xfrm>
            <a:off x="63500" y="-681038"/>
            <a:ext cx="2019300" cy="1400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8" name="27 Dikdörtgen"/>
          <p:cNvSpPr/>
          <p:nvPr/>
        </p:nvSpPr>
        <p:spPr>
          <a:xfrm>
            <a:off x="5002730" y="4071092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Soya yağı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Bitkisel sıvı yağ üretimi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1. Mekanik Presleme Yöntemiyle Yağ </a:t>
            </a:r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Eldesi</a:t>
            </a:r>
            <a:endParaRPr lang="tr-TR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2. </a:t>
            </a:r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Solvent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Ekstraksiyonu</a:t>
            </a:r>
            <a:r>
              <a:rPr lang="tr-TR" sz="2800" b="1" dirty="0" smtClean="0">
                <a:solidFill>
                  <a:srgbClr val="B61AB6"/>
                </a:solidFill>
                <a:latin typeface="Comic Sans MS" pitchFamily="66" charset="0"/>
              </a:rPr>
              <a:t> Yöntemiyle Yağ </a:t>
            </a:r>
            <a:r>
              <a:rPr lang="tr-TR" sz="2800" b="1" dirty="0" err="1" smtClean="0">
                <a:solidFill>
                  <a:srgbClr val="B61AB6"/>
                </a:solidFill>
                <a:latin typeface="Comic Sans MS" pitchFamily="66" charset="0"/>
              </a:rPr>
              <a:t>Eldesi</a:t>
            </a:r>
            <a:endParaRPr lang="tr-TR" sz="2800" dirty="0" smtClean="0">
              <a:latin typeface="Comic Sans MS" pitchFamily="66" charset="0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Bitkisel sıvı yağ üretimi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Rafinasyon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Ham yağda bulunan ve sağlık açısından sakıncalı olan tüm bileşenler ile tadı, kokuyu, görünümü ve dayanıklılığı bozan tüm maddeleri yağdan uzaklaştırmak amacıyla yapılan işlemdir.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b="1" dirty="0" smtClean="0">
                <a:latin typeface="Comic Sans MS" pitchFamily="66" charset="0"/>
              </a:rPr>
              <a:t>Sağlık açısından zararlı maddeler</a:t>
            </a:r>
            <a:endParaRPr lang="tr-TR" sz="3600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atin typeface="Comic Sans MS" pitchFamily="66" charset="0"/>
              </a:rPr>
              <a:t>Kolza tohumundaki </a:t>
            </a:r>
            <a:r>
              <a:rPr lang="tr-TR" sz="2800" b="1" dirty="0" err="1" smtClean="0">
                <a:latin typeface="Comic Sans MS" pitchFamily="66" charset="0"/>
              </a:rPr>
              <a:t>S’lü</a:t>
            </a:r>
            <a:r>
              <a:rPr lang="tr-TR" sz="2800" b="1" dirty="0" smtClean="0">
                <a:latin typeface="Comic Sans MS" pitchFamily="66" charset="0"/>
              </a:rPr>
              <a:t> bileşikler</a:t>
            </a:r>
          </a:p>
          <a:p>
            <a:r>
              <a:rPr lang="tr-TR" sz="2800" b="1" dirty="0" smtClean="0">
                <a:latin typeface="Comic Sans MS" pitchFamily="66" charset="0"/>
              </a:rPr>
              <a:t>Çiğitteki </a:t>
            </a:r>
            <a:r>
              <a:rPr lang="tr-TR" sz="2800" b="1" dirty="0" err="1" smtClean="0">
                <a:latin typeface="Comic Sans MS" pitchFamily="66" charset="0"/>
              </a:rPr>
              <a:t>gossypol</a:t>
            </a:r>
            <a:r>
              <a:rPr lang="tr-TR" sz="2800" b="1" dirty="0" smtClean="0">
                <a:latin typeface="Comic Sans MS" pitchFamily="66" charset="0"/>
              </a:rPr>
              <a:t>* gibi maddeler</a:t>
            </a:r>
          </a:p>
          <a:p>
            <a:r>
              <a:rPr lang="tr-TR" sz="2800" b="1" dirty="0" smtClean="0">
                <a:latin typeface="Comic Sans MS" pitchFamily="66" charset="0"/>
              </a:rPr>
              <a:t>Tarım ilaçları kalıntıları</a:t>
            </a:r>
          </a:p>
          <a:p>
            <a:r>
              <a:rPr lang="tr-TR" sz="2800" b="1" dirty="0" err="1" smtClean="0">
                <a:latin typeface="Comic Sans MS" pitchFamily="66" charset="0"/>
              </a:rPr>
              <a:t>Mikotoksinler</a:t>
            </a:r>
            <a:endParaRPr lang="tr-TR" sz="2800" b="1" dirty="0" smtClean="0">
              <a:latin typeface="Comic Sans MS" pitchFamily="66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Ağır metaller</a:t>
            </a: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900" dirty="0">
                <a:latin typeface="Comic Sans MS" panose="030F0702030302020204" pitchFamily="66" charset="0"/>
              </a:rPr>
              <a:t>*</a:t>
            </a:r>
            <a:r>
              <a:rPr lang="tr-TR" sz="1900" dirty="0" smtClean="0">
                <a:latin typeface="Comic Sans MS" panose="030F0702030302020204" pitchFamily="66" charset="0"/>
              </a:rPr>
              <a:t>Pamuk bitkisinin</a:t>
            </a:r>
            <a:r>
              <a:rPr lang="tr-TR" sz="1900" dirty="0">
                <a:latin typeface="Comic Sans MS" panose="030F0702030302020204" pitchFamily="66" charset="0"/>
              </a:rPr>
              <a:t> </a:t>
            </a:r>
            <a:r>
              <a:rPr lang="tr-TR" sz="1900" dirty="0" smtClean="0">
                <a:latin typeface="Comic Sans MS" panose="030F0702030302020204" pitchFamily="66" charset="0"/>
              </a:rPr>
              <a:t>tohum, yaprak,  </a:t>
            </a:r>
            <a:r>
              <a:rPr lang="tr-TR" sz="1900" dirty="0">
                <a:latin typeface="Comic Sans MS" panose="030F0702030302020204" pitchFamily="66" charset="0"/>
              </a:rPr>
              <a:t>dal ve köklerinde bulunan </a:t>
            </a:r>
            <a:r>
              <a:rPr lang="tr-TR" sz="1900" dirty="0" err="1">
                <a:latin typeface="Comic Sans MS" panose="030F0702030302020204" pitchFamily="66" charset="0"/>
              </a:rPr>
              <a:t>polifenolik</a:t>
            </a:r>
            <a:r>
              <a:rPr lang="tr-TR" sz="1900" dirty="0">
                <a:latin typeface="Comic Sans MS" panose="030F0702030302020204" pitchFamily="66" charset="0"/>
              </a:rPr>
              <a:t> </a:t>
            </a:r>
            <a:r>
              <a:rPr lang="tr-TR" sz="1900" dirty="0" err="1" smtClean="0">
                <a:latin typeface="Comic Sans MS" panose="030F0702030302020204" pitchFamily="66" charset="0"/>
              </a:rPr>
              <a:t>birpigment</a:t>
            </a:r>
            <a:r>
              <a:rPr lang="tr-TR" sz="1900" dirty="0" smtClean="0">
                <a:latin typeface="Comic Sans MS" panose="030F0702030302020204" pitchFamily="66" charset="0"/>
              </a:rPr>
              <a:t>. </a:t>
            </a:r>
            <a:r>
              <a:rPr lang="tr-TR" sz="1900" dirty="0" err="1" smtClean="0">
                <a:latin typeface="Comic Sans MS" panose="030F0702030302020204" pitchFamily="66" charset="0"/>
              </a:rPr>
              <a:t>Toksik</a:t>
            </a:r>
            <a:r>
              <a:rPr lang="tr-TR" sz="1900" dirty="0">
                <a:latin typeface="Comic Sans MS" panose="030F0702030302020204" pitchFamily="66" charset="0"/>
              </a:rPr>
              <a:t> bir bileşik olup, kalp, solunum</a:t>
            </a:r>
            <a:r>
              <a:rPr lang="tr-TR" sz="1900" dirty="0" smtClean="0">
                <a:latin typeface="Comic Sans MS" panose="030F0702030302020204" pitchFamily="66" charset="0"/>
              </a:rPr>
              <a:t>, üreme sistemi ve karaciğerde </a:t>
            </a:r>
            <a:r>
              <a:rPr lang="tr-TR" sz="1900" dirty="0">
                <a:latin typeface="Comic Sans MS" panose="030F0702030302020204" pitchFamily="66" charset="0"/>
              </a:rPr>
              <a:t>lezyonlara yol açar</a:t>
            </a:r>
            <a:endParaRPr lang="tr-TR" sz="1900" b="1" dirty="0" smtClean="0">
              <a:latin typeface="Comic Sans MS" pitchFamily="66" charset="0"/>
            </a:endParaRPr>
          </a:p>
          <a:p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F1-60E8-424A-9C4B-AEAA364E2479}" type="slidenum">
              <a:rPr lang="tr-TR" altLang="en-US"/>
              <a:pPr/>
              <a:t>3</a:t>
            </a:fld>
            <a:endParaRPr lang="tr-TR" alt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  <a:latin typeface="Comic Sans MS" pitchFamily="66" charset="0"/>
              </a:rPr>
              <a:t>Serbest Yağ Asitleri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Ana </a:t>
            </a:r>
            <a:r>
              <a:rPr lang="tr-TR" sz="2800" b="1" dirty="0" smtClean="0">
                <a:solidFill>
                  <a:schemeClr val="tx1"/>
                </a:solidFill>
                <a:latin typeface="Comic Sans MS" pitchFamily="66" charset="0"/>
              </a:rPr>
              <a:t>enerji kaynağıdır.</a:t>
            </a:r>
          </a:p>
          <a:p>
            <a:r>
              <a:rPr lang="tr-TR" sz="2800" b="1" dirty="0" smtClean="0">
                <a:latin typeface="Comic Sans MS" pitchFamily="66" charset="0"/>
              </a:rPr>
              <a:t>Dokularda </a:t>
            </a:r>
            <a:r>
              <a:rPr lang="tr-TR" sz="2800" b="1" dirty="0" err="1">
                <a:latin typeface="Comic Sans MS" pitchFamily="66" charset="0"/>
              </a:rPr>
              <a:t>Lipoprotein</a:t>
            </a:r>
            <a:r>
              <a:rPr lang="tr-TR" sz="2800" b="1" dirty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Lipaz</a:t>
            </a:r>
            <a:r>
              <a:rPr lang="tr-TR" sz="2800" b="1" dirty="0" smtClean="0">
                <a:latin typeface="Comic Sans MS" pitchFamily="66" charset="0"/>
              </a:rPr>
              <a:t> (</a:t>
            </a:r>
            <a:r>
              <a:rPr lang="tr-TR" sz="2800" b="1" dirty="0">
                <a:latin typeface="Comic Sans MS" pitchFamily="66" charset="0"/>
              </a:rPr>
              <a:t>LPL) enzimi ile </a:t>
            </a:r>
            <a:r>
              <a:rPr lang="tr-TR" sz="2800" b="1" dirty="0" err="1">
                <a:latin typeface="Comic Sans MS" pitchFamily="66" charset="0"/>
              </a:rPr>
              <a:t>şilomikron</a:t>
            </a:r>
            <a:r>
              <a:rPr lang="tr-TR" sz="2800" b="1" dirty="0">
                <a:latin typeface="Comic Sans MS" pitchFamily="66" charset="0"/>
              </a:rPr>
              <a:t> ve VLDL den hidrolize edilerek alınır, </a:t>
            </a:r>
            <a:r>
              <a:rPr lang="tr-TR" sz="2800" b="1" dirty="0" smtClean="0">
                <a:latin typeface="Comic Sans MS" pitchFamily="66" charset="0"/>
              </a:rPr>
              <a:t>hücrede </a:t>
            </a:r>
            <a:r>
              <a:rPr lang="tr-TR" sz="2800" b="1" dirty="0">
                <a:latin typeface="Comic Sans MS" pitchFamily="66" charset="0"/>
              </a:rPr>
              <a:t>tekrar TG ve </a:t>
            </a:r>
            <a:r>
              <a:rPr lang="tr-TR" sz="2800" b="1" dirty="0" err="1">
                <a:latin typeface="Comic Sans MS" pitchFamily="66" charset="0"/>
              </a:rPr>
              <a:t>gliserole</a:t>
            </a:r>
            <a:r>
              <a:rPr lang="tr-TR" sz="2800" b="1" dirty="0">
                <a:latin typeface="Comic Sans MS" pitchFamily="66" charset="0"/>
              </a:rPr>
              <a:t> </a:t>
            </a:r>
            <a:r>
              <a:rPr lang="tr-TR" sz="2800" b="1" dirty="0" smtClean="0">
                <a:latin typeface="Comic Sans MS" pitchFamily="66" charset="0"/>
              </a:rPr>
              <a:t>dönüştürülür. </a:t>
            </a:r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122899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Rafinasyon</a:t>
            </a:r>
            <a:r>
              <a:rPr lang="tr-TR" b="1" dirty="0" smtClean="0">
                <a:latin typeface="Comic Sans MS" pitchFamily="66" charset="0"/>
              </a:rPr>
              <a:t> aşamaları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600" b="1" dirty="0" smtClean="0">
                <a:latin typeface="Comic Sans MS" pitchFamily="66" charset="0"/>
              </a:rPr>
              <a:t>Yapışkan maddelerin alınması (</a:t>
            </a:r>
            <a:r>
              <a:rPr lang="tr-TR" sz="2600" b="1" dirty="0" err="1" smtClean="0">
                <a:latin typeface="Comic Sans MS" pitchFamily="66" charset="0"/>
              </a:rPr>
              <a:t>Degumming</a:t>
            </a:r>
            <a:r>
              <a:rPr lang="tr-TR" sz="2600" b="1" dirty="0" smtClean="0">
                <a:latin typeface="Comic Sans MS" pitchFamily="66" charset="0"/>
              </a:rPr>
              <a:t>) </a:t>
            </a:r>
            <a:endParaRPr lang="tr-TR" sz="2600" b="1" dirty="0" smtClean="0">
              <a:latin typeface="Comic Sans MS" pitchFamily="66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600" b="1" dirty="0" smtClean="0">
                <a:latin typeface="Comic Sans MS" pitchFamily="66" charset="0"/>
              </a:rPr>
              <a:t>Asitliğin </a:t>
            </a:r>
            <a:r>
              <a:rPr lang="tr-TR" sz="2600" b="1" dirty="0" smtClean="0">
                <a:latin typeface="Comic Sans MS" pitchFamily="66" charset="0"/>
              </a:rPr>
              <a:t>giderilmesi (Nötralizasyon</a:t>
            </a:r>
            <a:r>
              <a:rPr lang="tr-TR" sz="2600" b="1" dirty="0" smtClean="0">
                <a:latin typeface="Comic Sans MS" pitchFamily="66" charset="0"/>
              </a:rPr>
              <a:t>)</a:t>
            </a:r>
            <a:endParaRPr lang="tr-TR" sz="2600" b="1" dirty="0" smtClean="0">
              <a:latin typeface="Comic Sans MS" pitchFamily="66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600" b="1" dirty="0" smtClean="0">
                <a:latin typeface="Comic Sans MS" pitchFamily="66" charset="0"/>
              </a:rPr>
              <a:t>Renk açma (</a:t>
            </a:r>
            <a:r>
              <a:rPr lang="tr-TR" sz="2600" b="1" dirty="0" err="1" smtClean="0">
                <a:latin typeface="Comic Sans MS" pitchFamily="66" charset="0"/>
              </a:rPr>
              <a:t>Dekolorizasyon</a:t>
            </a:r>
            <a:r>
              <a:rPr lang="tr-TR" sz="2600" b="1" dirty="0" smtClean="0">
                <a:latin typeface="Comic Sans MS" pitchFamily="66" charset="0"/>
              </a:rPr>
              <a:t>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600" b="1" dirty="0" smtClean="0">
                <a:latin typeface="Comic Sans MS" pitchFamily="66" charset="0"/>
              </a:rPr>
              <a:t>Koku alma (</a:t>
            </a:r>
            <a:r>
              <a:rPr lang="tr-TR" sz="2600" b="1" dirty="0" err="1" smtClean="0">
                <a:latin typeface="Comic Sans MS" pitchFamily="66" charset="0"/>
              </a:rPr>
              <a:t>Deodorizasyon</a:t>
            </a:r>
            <a:r>
              <a:rPr lang="tr-TR" sz="2600" b="1" dirty="0" smtClean="0">
                <a:latin typeface="Comic Sans MS" pitchFamily="66" charset="0"/>
              </a:rPr>
              <a:t>)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tr-TR" sz="2600" b="1" dirty="0" smtClean="0">
                <a:latin typeface="Comic Sans MS" pitchFamily="66" charset="0"/>
              </a:rPr>
              <a:t>.</a:t>
            </a:r>
            <a:endParaRPr lang="tr-TR" sz="2600" b="1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sz="2600" b="1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sz="2600" b="1" dirty="0" smtClean="0">
              <a:latin typeface="Comic Sans MS" pitchFamily="66" charset="0"/>
            </a:endParaRPr>
          </a:p>
          <a:p>
            <a:pPr marL="514350" indent="-514350">
              <a:buNone/>
            </a:pPr>
            <a:endParaRPr lang="tr-TR" sz="2600" b="1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Vinterizasyon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Yağın soğuğa dayanıklı hale getirilmesi işlemidir</a:t>
            </a:r>
            <a:r>
              <a:rPr lang="tr-TR" b="1" dirty="0" smtClean="0">
                <a:latin typeface="Comic Sans MS" pitchFamily="66" charset="0"/>
              </a:rPr>
              <a:t>.</a:t>
            </a:r>
            <a:endParaRPr lang="tr-TR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Margarin üretimi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tr-TR" sz="31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r>
              <a:rPr lang="tr-TR" sz="3100" b="1" dirty="0" err="1" smtClean="0">
                <a:solidFill>
                  <a:srgbClr val="B61AB6"/>
                </a:solidFill>
                <a:latin typeface="Comic Sans MS" pitchFamily="66" charset="0"/>
              </a:rPr>
              <a:t>Linoleik</a:t>
            </a:r>
            <a:r>
              <a:rPr lang="tr-TR" sz="3100" b="1" dirty="0" smtClean="0">
                <a:solidFill>
                  <a:srgbClr val="B61AB6"/>
                </a:solidFill>
                <a:latin typeface="Comic Sans MS" pitchFamily="66" charset="0"/>
              </a:rPr>
              <a:t> asidi bol olan sıvıyağlardan hidrojenlendirme ile margarin elde edilir. </a:t>
            </a:r>
          </a:p>
          <a:p>
            <a:pPr>
              <a:buNone/>
            </a:pPr>
            <a:endParaRPr lang="tr-TR" sz="31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3000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Margarinlerin içerisine;</a:t>
            </a:r>
            <a:endParaRPr lang="tr-TR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Emülgatör</a:t>
            </a:r>
            <a:endParaRPr lang="tr-TR" b="1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Tereyağı rengi vermek için </a:t>
            </a:r>
            <a:r>
              <a:rPr lang="el-GR" b="1" dirty="0" smtClean="0">
                <a:solidFill>
                  <a:srgbClr val="0070C0"/>
                </a:solidFill>
                <a:latin typeface="Comic Sans MS" pitchFamily="66" charset="0"/>
              </a:rPr>
              <a:t>β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-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karoten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, 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bixin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gibi renklendiriciler</a:t>
            </a:r>
          </a:p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A,D,E vitaminleri</a:t>
            </a:r>
          </a:p>
          <a:p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mo’ların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üremesini engellemek için 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sorbik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asit, 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benzoik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asit</a:t>
            </a:r>
          </a:p>
          <a:p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Oksidayonu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önlemek için antioksidanlar (BHA, BHT,</a:t>
            </a:r>
            <a:r>
              <a:rPr lang="tr-TR" dirty="0" smtClean="0"/>
              <a:t> </a:t>
            </a:r>
            <a:r>
              <a:rPr lang="el-GR" b="1" dirty="0" smtClean="0">
                <a:solidFill>
                  <a:srgbClr val="0070C0"/>
                </a:solidFill>
                <a:latin typeface="Comic Sans MS" pitchFamily="66" charset="0"/>
              </a:rPr>
              <a:t>ὰ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-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tokoferol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vb)</a:t>
            </a:r>
          </a:p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Tereyağı aroması kazandırmak için 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bütirik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asit, 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diasetil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gibi maddeler eklenebilir.</a:t>
            </a:r>
            <a:endParaRPr lang="tr-TR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990600" lvl="1" indent="-533400">
              <a:buNone/>
              <a:defRPr/>
            </a:pPr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> </a:t>
            </a:r>
            <a:endParaRPr lang="tr-TR" b="1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pPr marL="990600" lvl="1" indent="-533400">
              <a:buNone/>
              <a:defRPr/>
            </a:pPr>
            <a:endParaRPr lang="tr-TR" dirty="0" smtClean="0">
              <a:solidFill>
                <a:srgbClr val="B61AB6"/>
              </a:solidFill>
              <a:latin typeface="Comic Sans MS" pitchFamily="66" charset="0"/>
            </a:endParaRPr>
          </a:p>
          <a:p>
            <a:pPr marL="990600" lvl="1" indent="-533400">
              <a:buNone/>
              <a:defRPr/>
            </a:pPr>
            <a:r>
              <a:rPr lang="tr-TR" b="1" dirty="0" smtClean="0">
                <a:solidFill>
                  <a:srgbClr val="1BC20E"/>
                </a:solidFill>
                <a:latin typeface="Comic Sans MS" pitchFamily="66" charset="0"/>
              </a:rPr>
              <a:t>MARGARİNLERİN KULLANILDIĞI YERLER</a:t>
            </a:r>
          </a:p>
          <a:p>
            <a:pPr marL="990600" lvl="1" indent="-533400">
              <a:buNone/>
              <a:defRPr/>
            </a:pPr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>Tereyağında olduğu gibi</a:t>
            </a:r>
          </a:p>
          <a:p>
            <a:pPr marL="990600" lvl="1" indent="-533400">
              <a:buAutoNum type="arabicPeriod"/>
              <a:defRPr/>
            </a:pPr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>Kahvaltı</a:t>
            </a:r>
          </a:p>
          <a:p>
            <a:pPr marL="990600" lvl="1" indent="-533400">
              <a:buAutoNum type="arabicPeriod"/>
              <a:defRPr/>
            </a:pPr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>Sıcak yemekler</a:t>
            </a:r>
          </a:p>
          <a:p>
            <a:pPr marL="990600" lvl="1" indent="-533400">
              <a:buAutoNum type="arabicPeriod"/>
              <a:defRPr/>
            </a:pPr>
            <a:r>
              <a:rPr lang="tr-TR" b="1" dirty="0" smtClean="0">
                <a:solidFill>
                  <a:srgbClr val="B61AB6"/>
                </a:solidFill>
                <a:latin typeface="Comic Sans MS" pitchFamily="66" charset="0"/>
              </a:rPr>
              <a:t>Pasta, börek, kek vb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Zeytin yağı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7651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1.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Naturel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Zeytinyağları: 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S</a:t>
            </a:r>
            <a:r>
              <a:rPr lang="tr-TR" sz="2800" b="1" dirty="0" smtClean="0">
                <a:latin typeface="Comic Sans MS" pitchFamily="66" charset="0"/>
              </a:rPr>
              <a:t>adece </a:t>
            </a:r>
            <a:r>
              <a:rPr lang="tr-TR" sz="2800" b="1" dirty="0" smtClean="0">
                <a:latin typeface="Comic Sans MS" pitchFamily="66" charset="0"/>
              </a:rPr>
              <a:t>yıkama, sızdırma, santrifüj ve </a:t>
            </a:r>
            <a:r>
              <a:rPr lang="tr-TR" sz="2800" b="1" dirty="0" err="1" smtClean="0">
                <a:latin typeface="Comic Sans MS" pitchFamily="66" charset="0"/>
              </a:rPr>
              <a:t>filtrasyon</a:t>
            </a:r>
            <a:r>
              <a:rPr lang="tr-TR" sz="2800" b="1" dirty="0" smtClean="0">
                <a:latin typeface="Comic Sans MS" pitchFamily="66" charset="0"/>
              </a:rPr>
              <a:t> işlemleri gibi mekanik veya fiziksel işlemler uygulanarak elde edilen, berrak, yeşilden sarıya değişebilen renkte, kendine özgü tat ve kokuda olan doğal halinde besin olarak tüketilebilen yağlardır.</a:t>
            </a:r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Ekstra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Naturel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Sızma Zeytinyağı: </a:t>
            </a:r>
            <a:r>
              <a:rPr lang="tr-TR" sz="2800" b="1" dirty="0" smtClean="0">
                <a:latin typeface="Comic Sans MS" pitchFamily="66" charset="0"/>
              </a:rPr>
              <a:t>Serbest yağ asitliği oleik asit cinsinden her 100 </a:t>
            </a:r>
            <a:r>
              <a:rPr lang="tr-TR" sz="2800" b="1" dirty="0" err="1" smtClean="0">
                <a:latin typeface="Comic Sans MS" pitchFamily="66" charset="0"/>
              </a:rPr>
              <a:t>g’da</a:t>
            </a:r>
            <a:r>
              <a:rPr lang="tr-TR" sz="2800" b="1" dirty="0" smtClean="0">
                <a:latin typeface="Comic Sans MS" pitchFamily="66" charset="0"/>
              </a:rPr>
              <a:t> 1 </a:t>
            </a:r>
            <a:r>
              <a:rPr lang="tr-TR" sz="2800" b="1" dirty="0" err="1" smtClean="0">
                <a:latin typeface="Comic Sans MS" pitchFamily="66" charset="0"/>
              </a:rPr>
              <a:t>g’dan</a:t>
            </a:r>
            <a:r>
              <a:rPr lang="tr-TR" sz="2800" b="1" dirty="0" smtClean="0">
                <a:latin typeface="Comic Sans MS" pitchFamily="66" charset="0"/>
              </a:rPr>
              <a:t> fazla olmayan yağlardır.</a:t>
            </a:r>
          </a:p>
          <a:p>
            <a:endParaRPr lang="tr-TR" sz="2800" b="1" dirty="0" smtClean="0">
              <a:latin typeface="Comic Sans MS" pitchFamily="66" charset="0"/>
            </a:endParaRPr>
          </a:p>
          <a:p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Naturel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Birinci Zeytinyağı: </a:t>
            </a:r>
            <a:r>
              <a:rPr lang="tr-TR" sz="2800" b="1" dirty="0" smtClean="0">
                <a:latin typeface="Comic Sans MS" pitchFamily="66" charset="0"/>
              </a:rPr>
              <a:t>Serbest yağ asitliği oleik asit cinsinden her 100 </a:t>
            </a:r>
            <a:r>
              <a:rPr lang="tr-TR" sz="2800" b="1" dirty="0" err="1" smtClean="0">
                <a:latin typeface="Comic Sans MS" pitchFamily="66" charset="0"/>
              </a:rPr>
              <a:t>g’da</a:t>
            </a:r>
            <a:r>
              <a:rPr lang="tr-TR" sz="2800" b="1" dirty="0" smtClean="0">
                <a:latin typeface="Comic Sans MS" pitchFamily="66" charset="0"/>
              </a:rPr>
              <a:t> 2 </a:t>
            </a:r>
            <a:r>
              <a:rPr lang="tr-TR" sz="2800" b="1" dirty="0" err="1" smtClean="0">
                <a:latin typeface="Comic Sans MS" pitchFamily="66" charset="0"/>
              </a:rPr>
              <a:t>g’dan</a:t>
            </a:r>
            <a:r>
              <a:rPr lang="tr-TR" sz="2800" b="1" dirty="0" smtClean="0">
                <a:latin typeface="Comic Sans MS" pitchFamily="66" charset="0"/>
              </a:rPr>
              <a:t> fazla olmayan yağlardır. </a:t>
            </a:r>
          </a:p>
          <a:p>
            <a:endParaRPr lang="tr-TR" sz="2800" b="1" dirty="0" smtClean="0">
              <a:latin typeface="Comic Sans MS" pitchFamily="66" charset="0"/>
            </a:endParaRPr>
          </a:p>
          <a:p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Naturel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İkinci Zeytinyağı: </a:t>
            </a:r>
            <a:r>
              <a:rPr lang="tr-TR" sz="2800" b="1" dirty="0" smtClean="0">
                <a:latin typeface="Comic Sans MS" pitchFamily="66" charset="0"/>
              </a:rPr>
              <a:t>Serbest yağ asitliği oleik asit cinsinden her 100 </a:t>
            </a:r>
            <a:r>
              <a:rPr lang="tr-TR" sz="2800" b="1" dirty="0" err="1" smtClean="0">
                <a:latin typeface="Comic Sans MS" pitchFamily="66" charset="0"/>
              </a:rPr>
              <a:t>g’da</a:t>
            </a:r>
            <a:r>
              <a:rPr lang="tr-TR" sz="2800" b="1" dirty="0" smtClean="0">
                <a:latin typeface="Comic Sans MS" pitchFamily="66" charset="0"/>
              </a:rPr>
              <a:t> 3.3 </a:t>
            </a:r>
            <a:r>
              <a:rPr lang="tr-TR" sz="2800" b="1" dirty="0" err="1" smtClean="0">
                <a:latin typeface="Comic Sans MS" pitchFamily="66" charset="0"/>
              </a:rPr>
              <a:t>g’dan</a:t>
            </a:r>
            <a:r>
              <a:rPr lang="tr-TR" sz="2800" b="1" dirty="0" smtClean="0">
                <a:latin typeface="Comic Sans MS" pitchFamily="66" charset="0"/>
              </a:rPr>
              <a:t> fazla olmayan yağlardır. </a:t>
            </a:r>
          </a:p>
          <a:p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tr-TR" sz="2800" b="1" dirty="0" smtClean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buNone/>
            </a:pP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2. Rafine Zeytinyağı: </a:t>
            </a:r>
            <a:r>
              <a:rPr lang="tr-TR" sz="2800" b="1" dirty="0" smtClean="0">
                <a:latin typeface="Comic Sans MS" pitchFamily="66" charset="0"/>
              </a:rPr>
              <a:t>Serbest </a:t>
            </a:r>
            <a:r>
              <a:rPr lang="tr-TR" sz="2800" b="1" dirty="0" smtClean="0">
                <a:latin typeface="Comic Sans MS" pitchFamily="66" charset="0"/>
              </a:rPr>
              <a:t>yağ asitliği oleik asit cinsinden her 100 g’da 0.3 g’dan fazla olmamalıdır.  </a:t>
            </a:r>
          </a:p>
          <a:p>
            <a:pPr>
              <a:buNone/>
            </a:pPr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tr-TR" sz="2800" b="1" dirty="0" smtClean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buNone/>
            </a:pP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3. 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Riviera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Zeytinyağı: </a:t>
            </a:r>
            <a:r>
              <a:rPr lang="tr-TR" sz="2800" b="1" dirty="0" smtClean="0">
                <a:latin typeface="Comic Sans MS" pitchFamily="66" charset="0"/>
              </a:rPr>
              <a:t>Serbest </a:t>
            </a:r>
            <a:r>
              <a:rPr lang="tr-TR" sz="2800" b="1" dirty="0" smtClean="0">
                <a:latin typeface="Comic Sans MS" pitchFamily="66" charset="0"/>
              </a:rPr>
              <a:t>yağ asitliği oleik asit cinsinden her 100 g’da 1.5 g’dan fazla olmamalıdır.  </a:t>
            </a:r>
          </a:p>
          <a:p>
            <a:pPr>
              <a:buNone/>
            </a:pPr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0131-D972-45F0-9014-D2AD9D4A1A06}" type="slidenum">
              <a:rPr lang="tr-TR" altLang="en-US"/>
              <a:pPr/>
              <a:t>4</a:t>
            </a:fld>
            <a:endParaRPr lang="tr-TR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Comic Sans MS" pitchFamily="66" charset="0"/>
              </a:rPr>
              <a:t>Yağ 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Dokusu</a:t>
            </a: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80728"/>
            <a:ext cx="8229600" cy="4857403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Comic Sans MS" pitchFamily="66" charset="0"/>
              </a:rPr>
              <a:t>Yağ </a:t>
            </a:r>
            <a:r>
              <a:rPr lang="tr-TR" sz="2400" b="1" dirty="0" smtClean="0">
                <a:latin typeface="Comic Sans MS" pitchFamily="66" charset="0"/>
              </a:rPr>
              <a:t>vücutta  KC’ de ve yağ dokusunda depolanır. Metabolizma </a:t>
            </a:r>
            <a:r>
              <a:rPr lang="tr-TR" sz="2400" b="1" dirty="0">
                <a:latin typeface="Comic Sans MS" pitchFamily="66" charset="0"/>
              </a:rPr>
              <a:t>fazlası enerji </a:t>
            </a:r>
            <a:r>
              <a:rPr lang="tr-TR" sz="2400" b="1" dirty="0" err="1">
                <a:latin typeface="Comic Sans MS" pitchFamily="66" charset="0"/>
              </a:rPr>
              <a:t>trigliserit</a:t>
            </a:r>
            <a:r>
              <a:rPr lang="tr-TR" sz="2400" b="1" dirty="0">
                <a:latin typeface="Comic Sans MS" pitchFamily="66" charset="0"/>
              </a:rPr>
              <a:t> ve </a:t>
            </a:r>
            <a:r>
              <a:rPr lang="tr-TR" sz="2400" b="1" dirty="0" smtClean="0">
                <a:latin typeface="Comic Sans MS" pitchFamily="66" charset="0"/>
              </a:rPr>
              <a:t>yağda </a:t>
            </a:r>
            <a:r>
              <a:rPr lang="tr-TR" sz="2400" b="1" dirty="0">
                <a:latin typeface="Comic Sans MS" pitchFamily="66" charset="0"/>
              </a:rPr>
              <a:t>eriyen vitaminler için  </a:t>
            </a:r>
            <a:r>
              <a:rPr lang="tr-TR" sz="2400" b="1" dirty="0" smtClean="0">
                <a:latin typeface="Comic Sans MS" pitchFamily="66" charset="0"/>
              </a:rPr>
              <a:t>depodur.</a:t>
            </a:r>
          </a:p>
          <a:p>
            <a:pPr>
              <a:buNone/>
            </a:pPr>
            <a:endParaRPr lang="tr-TR" sz="2400" b="1" dirty="0" smtClean="0">
              <a:latin typeface="Comic Sans MS" pitchFamily="66" charset="0"/>
            </a:endParaRPr>
          </a:p>
          <a:p>
            <a:pPr marL="469900" indent="-469900">
              <a:lnSpc>
                <a:spcPct val="80000"/>
              </a:lnSpc>
            </a:pPr>
            <a:endParaRPr lang="tr-TR" sz="2400" b="1" dirty="0" smtClean="0">
              <a:latin typeface="Comic Sans MS" pitchFamily="66" charset="0"/>
            </a:endParaRPr>
          </a:p>
          <a:p>
            <a:pPr marL="469900" indent="-469900">
              <a:lnSpc>
                <a:spcPct val="90000"/>
              </a:lnSpc>
              <a:buNone/>
            </a:pPr>
            <a:r>
              <a:rPr lang="tr-TR" sz="2400" b="1" u="sng" dirty="0" smtClean="0">
                <a:solidFill>
                  <a:srgbClr val="1BC20E"/>
                </a:solidFill>
                <a:latin typeface="Comic Sans MS" pitchFamily="66" charset="0"/>
              </a:rPr>
              <a:t>Yağ hücresi:</a:t>
            </a:r>
          </a:p>
          <a:p>
            <a:pPr marL="469900" indent="-469900"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Açlıkta;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 yağ asidini, </a:t>
            </a:r>
            <a:r>
              <a:rPr lang="tr-TR" sz="2400" b="1" dirty="0" err="1" smtClean="0">
                <a:solidFill>
                  <a:schemeClr val="tx2"/>
                </a:solidFill>
                <a:latin typeface="Comic Sans MS" pitchFamily="66" charset="0"/>
              </a:rPr>
              <a:t>gliserol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 ve salgı ürünlerini kana verir</a:t>
            </a:r>
          </a:p>
          <a:p>
            <a:pPr marL="469900" indent="-469900">
              <a:lnSpc>
                <a:spcPct val="90000"/>
              </a:lnSpc>
              <a:buFont typeface="Wingdings" pitchFamily="2" charset="2"/>
              <a:buNone/>
            </a:pPr>
            <a:r>
              <a:rPr lang="tr-TR" sz="2400" b="1" dirty="0" err="1" smtClean="0">
                <a:solidFill>
                  <a:srgbClr val="FF0000"/>
                </a:solidFill>
                <a:latin typeface="Comic Sans MS" pitchFamily="66" charset="0"/>
              </a:rPr>
              <a:t>Toklukda</a:t>
            </a:r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;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 yağ asitleri ve glikozu hücre içine alarak depolar</a:t>
            </a:r>
          </a:p>
          <a:p>
            <a:pPr marL="469900" indent="-469900">
              <a:lnSpc>
                <a:spcPct val="80000"/>
              </a:lnSpc>
            </a:pPr>
            <a:endParaRPr lang="tr-TR" sz="24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b="1" dirty="0">
              <a:solidFill>
                <a:srgbClr val="1BC20E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00B050"/>
                </a:solidFill>
                <a:latin typeface="Comic Sans MS" pitchFamily="66" charset="0"/>
              </a:rPr>
              <a:t>Bitkisel Sıvıyağların Kullanıldığı Yerler</a:t>
            </a:r>
            <a:endParaRPr lang="tr-TR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Salatalar</a:t>
            </a:r>
          </a:p>
          <a:p>
            <a:r>
              <a:rPr lang="tr-TR" b="1" dirty="0" smtClean="0">
                <a:latin typeface="Comic Sans MS" pitchFamily="66" charset="0"/>
              </a:rPr>
              <a:t>Soğuk yemekler</a:t>
            </a:r>
          </a:p>
          <a:p>
            <a:r>
              <a:rPr lang="tr-TR" b="1" dirty="0" smtClean="0">
                <a:latin typeface="Comic Sans MS" pitchFamily="66" charset="0"/>
              </a:rPr>
              <a:t>Pasta, börek, kek vb</a:t>
            </a:r>
          </a:p>
          <a:p>
            <a:r>
              <a:rPr lang="tr-TR" b="1" dirty="0" smtClean="0">
                <a:latin typeface="Comic Sans MS" pitchFamily="66" charset="0"/>
              </a:rPr>
              <a:t>Kızartmalar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Kızartma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b="1" dirty="0" smtClean="0">
                <a:latin typeface="Comic Sans MS" pitchFamily="66" charset="0"/>
              </a:rPr>
              <a:t>Kızartma işlemi bir  su giderme (</a:t>
            </a:r>
            <a:r>
              <a:rPr lang="tr-TR" b="1" dirty="0" err="1" smtClean="0">
                <a:latin typeface="Comic Sans MS" pitchFamily="66" charset="0"/>
              </a:rPr>
              <a:t>dehidrasyon</a:t>
            </a:r>
            <a:r>
              <a:rPr lang="tr-TR" b="1" dirty="0" smtClean="0">
                <a:latin typeface="Comic Sans MS" pitchFamily="66" charset="0"/>
              </a:rPr>
              <a:t>) işlemidir</a:t>
            </a:r>
            <a:r>
              <a:rPr lang="tr-TR" sz="3600" b="1" dirty="0" smtClean="0">
                <a:latin typeface="Comic Sans MS" pitchFamily="66" charset="0"/>
              </a:rPr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04664"/>
            <a:ext cx="8278813" cy="569133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tr-TR" sz="2000" b="1" u="sng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KIZARTMA </a:t>
            </a:r>
            <a:r>
              <a:rPr lang="tr-TR" sz="2000" b="1" u="sng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İŞLEMİ</a:t>
            </a:r>
            <a:endParaRPr lang="tr-TR" sz="2000" b="1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endParaRPr lang="tr-TR" sz="2000" b="1" dirty="0" smtClean="0">
              <a:latin typeface="Comic Sans MS" pitchFamily="66" charset="0"/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tr-TR" sz="2000" b="1" dirty="0" smtClean="0">
                <a:latin typeface="Comic Sans MS" pitchFamily="66" charset="0"/>
              </a:rPr>
              <a:t> </a:t>
            </a:r>
            <a:r>
              <a:rPr lang="tr-TR" sz="2000" b="1" dirty="0">
                <a:latin typeface="Comic Sans MS" pitchFamily="66" charset="0"/>
              </a:rPr>
              <a:t>Sığ Kızartma ( </a:t>
            </a:r>
            <a:r>
              <a:rPr lang="tr-TR" sz="2000" b="1" dirty="0" err="1">
                <a:latin typeface="Comic Sans MS" pitchFamily="66" charset="0"/>
              </a:rPr>
              <a:t>Pan</a:t>
            </a:r>
            <a:r>
              <a:rPr lang="tr-TR" sz="2000" b="1" dirty="0">
                <a:latin typeface="Comic Sans MS" pitchFamily="66" charset="0"/>
              </a:rPr>
              <a:t> </a:t>
            </a:r>
            <a:r>
              <a:rPr lang="tr-TR" sz="2000" b="1" dirty="0" err="1">
                <a:latin typeface="Comic Sans MS" pitchFamily="66" charset="0"/>
              </a:rPr>
              <a:t>Frying</a:t>
            </a:r>
            <a:r>
              <a:rPr lang="tr-TR" sz="2000" b="1" dirty="0">
                <a:latin typeface="Comic Sans MS" pitchFamily="66" charset="0"/>
              </a:rPr>
              <a:t>) ,  </a:t>
            </a:r>
            <a:endParaRPr lang="tr-TR" sz="2000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tr-TR" sz="2000" b="1" dirty="0" smtClean="0">
                <a:latin typeface="Comic Sans MS" pitchFamily="66" charset="0"/>
              </a:rPr>
              <a:t> Derin </a:t>
            </a:r>
            <a:r>
              <a:rPr lang="tr-TR" sz="2000" b="1" dirty="0">
                <a:latin typeface="Comic Sans MS" pitchFamily="66" charset="0"/>
              </a:rPr>
              <a:t>Kızartma ( </a:t>
            </a:r>
            <a:r>
              <a:rPr lang="tr-TR" sz="2000" b="1" dirty="0" err="1">
                <a:latin typeface="Comic Sans MS" pitchFamily="66" charset="0"/>
              </a:rPr>
              <a:t>Deep</a:t>
            </a:r>
            <a:r>
              <a:rPr lang="tr-TR" sz="2000" b="1" dirty="0">
                <a:latin typeface="Comic Sans MS" pitchFamily="66" charset="0"/>
              </a:rPr>
              <a:t>-</a:t>
            </a:r>
            <a:r>
              <a:rPr lang="tr-TR" sz="2000" b="1" dirty="0" err="1">
                <a:latin typeface="Comic Sans MS" pitchFamily="66" charset="0"/>
              </a:rPr>
              <a:t>Fat</a:t>
            </a:r>
            <a:r>
              <a:rPr lang="tr-TR" sz="2000" b="1" dirty="0">
                <a:latin typeface="Comic Sans MS" pitchFamily="66" charset="0"/>
              </a:rPr>
              <a:t> </a:t>
            </a:r>
            <a:r>
              <a:rPr lang="tr-TR" sz="2000" b="1" dirty="0" err="1">
                <a:latin typeface="Comic Sans MS" pitchFamily="66" charset="0"/>
              </a:rPr>
              <a:t>Frying</a:t>
            </a:r>
            <a:r>
              <a:rPr lang="tr-TR" sz="2000" b="1" dirty="0">
                <a:latin typeface="Comic Sans MS" pitchFamily="66" charset="0"/>
              </a:rPr>
              <a:t>), </a:t>
            </a:r>
            <a:endParaRPr lang="tr-TR" sz="2000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tr-TR" sz="2000" b="1" dirty="0" smtClean="0">
                <a:latin typeface="Comic Sans MS" pitchFamily="66" charset="0"/>
              </a:rPr>
              <a:t> Ön </a:t>
            </a:r>
            <a:r>
              <a:rPr lang="tr-TR" sz="2000" b="1" dirty="0">
                <a:latin typeface="Comic Sans MS" pitchFamily="66" charset="0"/>
              </a:rPr>
              <a:t>kızartma ( Par-</a:t>
            </a:r>
            <a:r>
              <a:rPr lang="tr-TR" sz="2000" b="1" dirty="0" err="1">
                <a:latin typeface="Comic Sans MS" pitchFamily="66" charset="0"/>
              </a:rPr>
              <a:t>Frying</a:t>
            </a:r>
            <a:r>
              <a:rPr lang="tr-TR" sz="2000" b="1" dirty="0">
                <a:latin typeface="Comic Sans MS" pitchFamily="66" charset="0"/>
              </a:rPr>
              <a:t> )</a:t>
            </a:r>
          </a:p>
          <a:p>
            <a:pPr>
              <a:buFont typeface="Wingdings" pitchFamily="2" charset="2"/>
              <a:buNone/>
            </a:pPr>
            <a:r>
              <a:rPr lang="tr-TR" sz="2000" b="1" dirty="0" smtClean="0">
                <a:latin typeface="Comic Sans MS" pitchFamily="66" charset="0"/>
              </a:rPr>
              <a:t>    </a:t>
            </a:r>
            <a:endParaRPr lang="tr-TR" sz="2000" b="1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tr-TR" sz="2000" b="1" u="sng" dirty="0">
                <a:latin typeface="Comic Sans MS" pitchFamily="66" charset="0"/>
                <a:cs typeface="Arial" charset="0"/>
              </a:rPr>
              <a:t>İşlem                Sıcaklık </a:t>
            </a:r>
            <a:r>
              <a:rPr lang="tr-TR" sz="2000" b="1" u="sng" dirty="0" smtClean="0">
                <a:latin typeface="Comic Sans MS" pitchFamily="66" charset="0"/>
                <a:cs typeface="Arial" charset="0"/>
              </a:rPr>
              <a:t>C</a:t>
            </a:r>
            <a:r>
              <a:rPr lang="tr-TR" sz="2000" b="1" dirty="0" smtClean="0">
                <a:latin typeface="Comic Sans MS" pitchFamily="66" charset="0"/>
                <a:cs typeface="Arial" charset="0"/>
              </a:rPr>
              <a:t>                                                     </a:t>
            </a:r>
            <a:endParaRPr lang="tr-TR" sz="2000" b="1" dirty="0">
              <a:latin typeface="Comic Sans MS" pitchFamily="66" charset="0"/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tr-TR" sz="2000" b="1" dirty="0">
                <a:latin typeface="Comic Sans MS" pitchFamily="66" charset="0"/>
                <a:cs typeface="Arial" charset="0"/>
              </a:rPr>
              <a:t>Fırınlama           </a:t>
            </a:r>
            <a:r>
              <a:rPr lang="tr-TR" sz="2000" b="1" dirty="0" smtClean="0">
                <a:latin typeface="Comic Sans MS" pitchFamily="66" charset="0"/>
                <a:cs typeface="Arial" charset="0"/>
              </a:rPr>
              <a:t>  180-300                                 </a:t>
            </a:r>
            <a:endParaRPr lang="tr-TR" sz="2000" b="1" dirty="0">
              <a:latin typeface="Comic Sans MS" pitchFamily="66" charset="0"/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tr-TR" sz="2000" b="1" dirty="0">
                <a:latin typeface="Comic Sans MS" pitchFamily="66" charset="0"/>
                <a:cs typeface="Arial" charset="0"/>
              </a:rPr>
              <a:t>Izgara                </a:t>
            </a:r>
            <a:r>
              <a:rPr lang="tr-TR" sz="2000" b="1" dirty="0" smtClean="0">
                <a:latin typeface="Comic Sans MS" pitchFamily="66" charset="0"/>
                <a:cs typeface="Arial" charset="0"/>
              </a:rPr>
              <a:t>200-300</a:t>
            </a:r>
          </a:p>
          <a:p>
            <a:pPr>
              <a:buFont typeface="Wingdings" pitchFamily="2" charset="2"/>
              <a:buNone/>
            </a:pPr>
            <a:r>
              <a:rPr lang="tr-TR" sz="2000" b="1" dirty="0" smtClean="0">
                <a:latin typeface="Comic Sans MS" pitchFamily="66" charset="0"/>
                <a:cs typeface="Arial" charset="0"/>
              </a:rPr>
              <a:t>Kavurma              130-250</a:t>
            </a:r>
          </a:p>
          <a:p>
            <a:pPr>
              <a:buFont typeface="Wingdings" pitchFamily="2" charset="2"/>
              <a:buNone/>
            </a:pPr>
            <a:r>
              <a:rPr lang="tr-TR" sz="2000" b="1" dirty="0" smtClean="0">
                <a:latin typeface="Comic Sans MS" pitchFamily="66" charset="0"/>
                <a:cs typeface="Arial" charset="0"/>
              </a:rPr>
              <a:t>Sığ kızartma         120-250</a:t>
            </a:r>
          </a:p>
          <a:p>
            <a:pPr>
              <a:buFont typeface="Wingdings" pitchFamily="2" charset="2"/>
              <a:buNone/>
            </a:pPr>
            <a:r>
              <a:rPr lang="tr-TR" sz="2000" b="1" dirty="0" smtClean="0">
                <a:latin typeface="Comic Sans MS" pitchFamily="66" charset="0"/>
                <a:cs typeface="Arial" charset="0"/>
              </a:rPr>
              <a:t>Derin kızartma      150 -190</a:t>
            </a:r>
            <a:endParaRPr lang="en-US" sz="2000" b="1" dirty="0"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b="1" dirty="0" smtClean="0">
                <a:latin typeface="Comic Sans MS" pitchFamily="66" charset="0"/>
              </a:rPr>
              <a:t>Dumanlanma Noktası-</a:t>
            </a:r>
            <a:r>
              <a:rPr lang="tr-TR" sz="3200" b="1" dirty="0" err="1" smtClean="0">
                <a:latin typeface="Comic Sans MS" pitchFamily="66" charset="0"/>
              </a:rPr>
              <a:t>Smoking</a:t>
            </a:r>
            <a:r>
              <a:rPr lang="tr-TR" sz="3200" b="1" dirty="0" smtClean="0">
                <a:latin typeface="Comic Sans MS" pitchFamily="66" charset="0"/>
              </a:rPr>
              <a:t> </a:t>
            </a:r>
            <a:r>
              <a:rPr lang="tr-TR" sz="3200" b="1" dirty="0" err="1" smtClean="0">
                <a:latin typeface="Comic Sans MS" pitchFamily="66" charset="0"/>
              </a:rPr>
              <a:t>Point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09120"/>
          </a:xfrm>
        </p:spPr>
        <p:txBody>
          <a:bodyPr>
            <a:noAutofit/>
          </a:bodyPr>
          <a:lstStyle/>
          <a:p>
            <a:r>
              <a:rPr lang="tr-TR" sz="2200" dirty="0" smtClean="0">
                <a:latin typeface="Comic Sans MS" pitchFamily="66" charset="0"/>
              </a:rPr>
              <a:t>Yüksek </a:t>
            </a:r>
            <a:r>
              <a:rPr lang="tr-TR" sz="2200" dirty="0" smtClean="0">
                <a:latin typeface="Comic Sans MS" pitchFamily="66" charset="0"/>
              </a:rPr>
              <a:t>sıcaklıkta ısıtılan yağlarda tava üzerinde duman çıkışının başladığı en düşük sıcaklık derecesine </a:t>
            </a:r>
            <a:r>
              <a:rPr lang="tr-TR" sz="2200" b="1" dirty="0" smtClean="0">
                <a:latin typeface="Comic Sans MS" pitchFamily="66" charset="0"/>
              </a:rPr>
              <a:t>dumanlanma noktası denir. </a:t>
            </a:r>
          </a:p>
          <a:p>
            <a:endParaRPr lang="tr-TR" sz="22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7520243"/>
              </p:ext>
            </p:extLst>
          </p:nvPr>
        </p:nvGraphicFramePr>
        <p:xfrm>
          <a:off x="683568" y="620688"/>
          <a:ext cx="7416824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0795"/>
                <a:gridCol w="3976029"/>
              </a:tblGrid>
              <a:tr h="135833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dirty="0" smtClean="0">
                          <a:latin typeface="Comic Sans MS" pitchFamily="66" charset="0"/>
                        </a:rPr>
                        <a:t>Dumanlanma Noktası-</a:t>
                      </a:r>
                      <a:r>
                        <a:rPr lang="tr-TR" sz="2800" b="1" dirty="0" err="1" smtClean="0">
                          <a:latin typeface="Comic Sans MS" pitchFamily="66" charset="0"/>
                        </a:rPr>
                        <a:t>Smoking</a:t>
                      </a:r>
                      <a:r>
                        <a:rPr lang="tr-TR" sz="2800" b="1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sz="2800" b="1" dirty="0" err="1" smtClean="0">
                          <a:latin typeface="Comic Sans MS" pitchFamily="66" charset="0"/>
                        </a:rPr>
                        <a:t>Point</a:t>
                      </a:r>
                      <a:endParaRPr lang="tr-TR" sz="2800" dirty="0" smtClean="0">
                        <a:latin typeface="Comic Sans MS" pitchFamily="66" charset="0"/>
                      </a:endParaRPr>
                    </a:p>
                    <a:p>
                      <a:pPr algn="ctr"/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635633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Bitkisel sıvıyağlar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227-232 C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35633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Zeytinyağı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190-199 C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35633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Mısır yağı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227 C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35633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Soya yağı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256 C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35633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Kuyruk yağı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183-205 C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1BC20E"/>
                </a:solidFill>
                <a:latin typeface="Comic Sans MS" pitchFamily="66" charset="0"/>
              </a:rPr>
              <a:t>Kızartma ısısı 160-180 C arasında değişir</a:t>
            </a:r>
            <a:r>
              <a:rPr lang="tr-TR" sz="2800" b="1" dirty="0" smtClean="0">
                <a:latin typeface="Comic Sans MS" pitchFamily="66" charset="0"/>
              </a:rPr>
              <a:t>. </a:t>
            </a:r>
            <a:endParaRPr lang="tr-TR" sz="2800" b="1" dirty="0">
              <a:latin typeface="Comic Sans MS" pitchFamily="66" charset="0"/>
            </a:endParaRPr>
          </a:p>
        </p:txBody>
      </p:sp>
      <p:sp>
        <p:nvSpPr>
          <p:cNvPr id="4" name="3 Aşağı Ok"/>
          <p:cNvSpPr/>
          <p:nvPr/>
        </p:nvSpPr>
        <p:spPr>
          <a:xfrm>
            <a:off x="1403648" y="1196752"/>
            <a:ext cx="360040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4139952" y="1196752"/>
            <a:ext cx="360040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6588224" y="1196752"/>
            <a:ext cx="360040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83568" y="2564904"/>
            <a:ext cx="1944216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latin typeface="Comic Sans MS" pitchFamily="66" charset="0"/>
              </a:rPr>
              <a:t>160 </a:t>
            </a:r>
            <a:r>
              <a:rPr lang="tr-TR" sz="2000" b="1" dirty="0" err="1" smtClean="0">
                <a:latin typeface="Comic Sans MS" pitchFamily="66" charset="0"/>
              </a:rPr>
              <a:t>C’nin</a:t>
            </a:r>
            <a:r>
              <a:rPr lang="tr-TR" sz="2000" b="1" dirty="0" smtClean="0">
                <a:latin typeface="Comic Sans MS" pitchFamily="66" charset="0"/>
              </a:rPr>
              <a:t> altında kızartılan besin fazla yağ çeker.</a:t>
            </a:r>
            <a:endParaRPr lang="tr-TR" sz="2000" b="1" dirty="0">
              <a:latin typeface="Comic Sans MS" pitchFamily="66" charset="0"/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3347864" y="2636912"/>
            <a:ext cx="2016224" cy="20162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latin typeface="Comic Sans MS" pitchFamily="66" charset="0"/>
              </a:rPr>
              <a:t>180 </a:t>
            </a:r>
            <a:r>
              <a:rPr lang="tr-TR" sz="2000" b="1" dirty="0" err="1" smtClean="0">
                <a:latin typeface="Comic Sans MS" pitchFamily="66" charset="0"/>
              </a:rPr>
              <a:t>C’nin</a:t>
            </a:r>
            <a:r>
              <a:rPr lang="tr-TR" sz="2000" b="1" dirty="0" smtClean="0">
                <a:latin typeface="Comic Sans MS" pitchFamily="66" charset="0"/>
              </a:rPr>
              <a:t> üzerinde yanar, kalite bozulur, sağlığı olumsuz etkiler.</a:t>
            </a:r>
            <a:endParaRPr lang="tr-TR" sz="2000" b="1" dirty="0">
              <a:latin typeface="Comic Sans MS" pitchFamily="66" charset="0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5940152" y="2636912"/>
            <a:ext cx="1872208" cy="20162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latin typeface="Comic Sans MS" pitchFamily="66" charset="0"/>
              </a:rPr>
              <a:t>300 </a:t>
            </a:r>
            <a:r>
              <a:rPr lang="tr-TR" sz="2000" b="1" dirty="0" err="1" smtClean="0">
                <a:latin typeface="Comic Sans MS" pitchFamily="66" charset="0"/>
              </a:rPr>
              <a:t>C’de</a:t>
            </a:r>
            <a:r>
              <a:rPr lang="tr-TR" sz="2000" b="1" dirty="0" smtClean="0">
                <a:latin typeface="Comic Sans MS" pitchFamily="66" charset="0"/>
              </a:rPr>
              <a:t> yağ tutuşabilir.</a:t>
            </a:r>
            <a:endParaRPr lang="tr-TR" sz="2000" b="1" dirty="0">
              <a:latin typeface="Comic Sans MS" pitchFamily="66" charset="0"/>
            </a:endParaRPr>
          </a:p>
        </p:txBody>
      </p:sp>
      <p:sp>
        <p:nvSpPr>
          <p:cNvPr id="4098" name="AutoShape 2" descr="data:image/jpg;base64,/9j/4AAQSkZJRgABAQAAAQABAAD/2wCEAAkGBhQSERUUEhQVFRUWGBgYFxUVFBcUFxcVFxgWFRQXFBQXHCYeFxojGhUVHy8gJCcpLCwsFR4xNTAqNSYrLCkBCQoKDgwOGg8PGiwkHyIpKSwvLCwsLCwsLSoqLCwsLyosLCwsLCwsLCw0LSwsLCksLCksLCwsLCwsKSwsKSwsLP/AABEIAL0BCwMBIgACEQEDEQH/xAAcAAACAwEBAQEAAAAAAAAAAAAFBgIDBAcBCAD/xABIEAABAgMEBwUECAUCBAcBAAABAgMABBEFEiExBkFRYXGBkRMiobHBMkJS0QcUI2JyguHwkqKywvEzYxUkQ1M1VHODo7PSJf/EABoBAAMBAQEBAAAAAAAAAAAAAAIDBAUBAAb/xAA3EQACAQIEAgcHAwQDAQAAAAABAgADEQQSITFBURMiYXGBscEFIzKRoeHwQtHxFFJiciQzQxX/2gAMAwEAAhEDEQA/ANNoIoqmw/KFOV1/jPiIcbVTgpXPw/SEuTOKxsIP9Q9I+IwmtM+E++J+GG2u6EHaLvQqPqIPzLFEKXqKUk8apBhfnBRhKvhcPSiPnBufmf8Ak1DaBTwMT1QSVPM2nGJ0tBdrskKT+ERZZtv9khaVgmgqnbwgg/L9qylQzTQHgUpV/dAlyzSXSKYUx4ZR1SjrlfhPfEIuvz3azCTSgUTUblC76wiJaospOo06GkP1oSJZVU53qDgNcKlrSt2cWNSlXhwV3h5x9JgnXULtby/mZOPQnKTz84TU39ujiD0FfSD2mq71pNn/AGpfyJ9YEzzd1xSvhSrzA9Y1Tz/azzav9tkdEUhB1If/ABPpDy9bxjJ9LUvWSZXvZP8AI6n0EcvsyWLjwQM1EJ64esdj+lOWrZjZAy7LH86h6xzf6P7O7WcrqQFKJ2YFI8TXlHMDVyYNm5XkjDPVXv8AK86hYVndnZzrmXaZbkAUT4VPOEjS60a2e3TNThQeAAVTyjpek6w3Z4QnC9Wg3CiRHHLWxlSPhmBTmhX/AOYhwK9JU6Q/3CUsxNJjzv8AtH7R9F6RYP8Atj5ekEH5e7JKPxYeZPlAuwFkScqNyvBSgIbbYkrskhGsgqPPLwjOq6VT/sfOVl7Ig5mLOiGjKX7PeDowXMc7qVDKOQ6R2X9Wm32K17JxaAdoSSAelI+jdFZcJkEDKqif5o4X9KLVLWmwNa0q/iQhX90b3susXrVB4zCxbEm3IxYaEP00g3LPWci2pvob398IracBxjq0/Zt6z5entNrryKWz6CK8fUClL8bj6R2DTQ+EbTZ7f1dLrYFQgqVxSm8P6Y+dY+i7MNZRQ/2lDn2ZJ8/CPnQxJ7F/9O8esDHk5gDwhSx1CuMGLAsqq1JcBDRrVR2bBtJygDZpxi6atVasKmlcBXKNKqjOSF4xtCoiIC3C8otIBF5CcAVlVNg1DlWB8a7Qmi4oFWdMTtz/AEjJFlMELrM2sQXNtp+j0R5EkisHFCdgsR6kpLI+FgdVErPioxC2k/YK+9dHUisZ7MXRKE7EJHgIvtk1bG6qvCg8aR8YR7+/M3+t59pSFqWUcBBFgt1dSdgcV0SRDdY6fs1napI8vnC3o417Z2NH+ZQHrDRZafskfeXXpdgcc1yfD956ntD4a+y6eZPpGL6kDjBB80b/AHqBPrAdubNIxkBIuIqjmNyOczzyqyqjrFB4keREJMtg84NqPmYdmkXmZhG68OApXxhMdTddWdiB5GNnB7Ov5wjW8j6Q/MJvMEbVK8UIp5RB2b+wbSc6gGKWZirCtygeop6ROXKXmae8nHoY4VtvwMaNYwaMvfaraOttCgPw1SrwKYJ2slpKTqUdULUhMXJxhzUUlCvzH5gQZ0mlyVFQ1CIaqDpAeY+0kK+/7IjaWTd5aU/CB4wIteRq+yv4kJ/lJHyjTbJq7B7/AIffal1bCR4gxtq4oIncfKdqL0hIgS3maMPK5fzD5iMGjJvupUdQA6Vg3pQ1/wAk6fvDxWPlAbQwe1+9sOptfCse23lJm0rheydvVJJmrOU0oXgto4a6pJII3givKOeaG2CZZTgzrdSFfFUkq4UCQKQ+6NzV1hqpwNUnmsfOMVisguUIxvkn8v8AiMIVmSm1MbGLpKEZ2I2JMs0qYKrjYyQgV6VMcitti6wobX0f0ufOOu27NkpWU+8DXhHLbVF8Nj4pjHglP6xZ7OYhuyGF90AY56Nyl5MqjULwPBKjWHi1mu0A2ZQqaJD7JKzqQvqpZ/WCsppKlCwl3BJIFd5yjPqkmobcz5z1ZHZgyfpEMIYDTCUbvWsfPv0pf+KzH/tf/S3H0HNL7ReBqNUfOv0jPhdqTZGp0p/gAb/tjY9iA9Mx7PUTJrnqi+5N4DCe4neT5x3CXA7VLJ9lQf8A/iQxT1jjMozeUyn4lJHVUdE0ptv6u5JuVpevLV+Bbrd7wbi/Hoarog/ylWH6gJJ5R2swXm1DK+lRpxqB6R85KEfRsrMJTMpaBx7Mmm6qaHxjiSbECkrT7wUsDilRHpEvsioKefN2esLF0TWfq8rwPKnPgYi23UE7MfGNaJJSErKhTUI16MyXaKcFK90/vwjdaoFUvykaUWYqh7YDXiTEINz1mFtKgEmp8oDKQRnDadQOLiIrUWpHWRjVZsuVOJAFcY02Po89MmjSajWo4JHOHSy9EBL0KiCrWd+6JsTjKdIFb68o7C4R6jBraTfIIooDdTp/iLrZwaUd6EDxUf6YjJf6tNlY0WkAVybSv+s4pavwmjafNRj5u/vB8/lr6T6a+VJVY7N1mYVsS2jmTX+2D9kkXG66knqSkRiVJFqWdSod5TyR/CFfrFdj3ipCDrUVU2J7Q3R0iat7wM1+PpBS1j+cI2T66tn954QM7GCM0ioKdow5UMUkRmKbCLpNlWwgOxp4OTbqR7N24PE+kLttM3O1rsSOuEbdG6omlE5V8j8qxo+kWU7O8R760eAUflGzTsmICDYgfSGxtp2eX8wVZqqsO7rvmYqsuYukDUajrEdH1VafG5H9RjOru0O/1iwr1mXt9IQOgMZ7VRdQ0oZ1PhQwwtTgevJ99KUmm1CgMYBzaL8mlQ91STyPdPjSIS0wWn23RlcAI2jFJHQRlFA6W4i884uTbcQNbVlFL5GqtRwMMkq1SXT91VeRH6QcnrCS+ErQQRmD90/KF/6+kzLsunEJQk8waK/qEeNZqyAf27wabq228FW1KlySfSM8D0WDCvo8LoUNhEP7TH2biTrSYSXWuzcWN4PURo4SrmR6fbfygVUtUDTq+jY7WSoPaSa9FAmM4mw2685kAivNw4eAMQ0FnqS5OxVPKM+nxDcvfRk8pNd11OHmYywl6pTtkoNqjKdj9jNLbvaMKUd/lHPU0JRuLy+iQB4w9Wc7Sz1K+75iEOXxvHY3Tm45XyTFmEW2b85iPvc27Y/WD3ZNO8U8SfWJTeihmZV1RNCQbg2lOvqKR+kk0lWRt+QhrdUEXWxkkAfOM0uVqFhz9YqtUZBZeJPyE57oFpWWSUvkrAACanG9qHCkcen5guvOOHErWpRO9Sio+cN8872bzn3L58DSFiQlaIvK1x9bg1FPM442keKp53Ft+PhNljM1mZcffR4GvpBr6VcXWbvstt9j+ZHeV4r8IzaKNgz0sMxWpPAKjVaTJmpd3Wu92yfzYqHQ+Ecd8uIVjsB5kiEaWakwG/7Wmr6PbeXMWoFrOJZKANgQhIH9MUzzVx10bHnh0cV6QP8Ao3aU3aUveBAWVpqddUKgtbyKPzadaHyeTiQrzB6wqsoXEELtlHmRCwbk/Fvr+8XLZma4atcMeiFkhsqINQuhB+7TEHrCw7LlY4kjpjHQ9D5O8i4dSelKCBxtTo6Fh4ymiAa2duExz1nglYA92o5VMItqSYzp+9UdVmrOuLSTqI6ZGEXSWTuFSdd4JHUUPSE+z8RdrAyjFU1dJq0ftQhhISLu4QUctElOOZy4QPkbNuVr7IOA2/pEw12i90DUWmzlhDp5lUAwvo5KFxSlH2QKE8dm+kZ597tbWonJhCEADUr2vNQHKD9nrS01U91tAK1cEipJ3mkAtAGC4XZpwd51xRHWp6HCI1f/ALKx2AyjvP2ECpfOq+MbdMVXENLHvKJVsqhB87x6QqaE2mH5rCtQMf4qw7aRSxckFgCqkhbg/KBeA/KVQifRNIntlrIzGHUfOAoZDhHY7jSTJVIXLyv9o/vD7QDcqLEs1AO4eUQX/rJ4KjNNzRSspGqnkIyQL6QwpawHKKy03XCRqPnBXTJrt5do6ymvNPd9IpnZX7QjafWIm0wtC0amnAjktAP9SVRogklXXhLHUFlJ/LiKtggoQ9X4mweBKqxZaUtdwMEHJSiHB8S0jwWYttxi+hLidgB5d3zEXmteoDz/AGE5lsLQlo+jtJZSNqDTinvDxED5p/upGyvnGzQx+g4L8DnA23GuzmHG/hJpwzHpEij3zL4zwazd4Ez2ja7zJo24pKVDIHCF+xLVLM4hajgSUqJ2KwNedDBu0G+0aSoZj0hTtBumMa2GRGQoRvoYiuSDcTrrbFSSMiPPD1jnOkj9H101EDmAIq0b0vmEG5W8mlKHViNfLxjPbyslHNSq/OFYbBtQrEOb32gvXFSnmE6PoCusks/e9P0i/S9ysslk5hpC/wA2frFX0dprK3dq0+So80hT2loBrUopb5YA+EZzD/kMeRv8otSM2vK/0EnOVasxIOBUB5CE6XFGyfiWkDghPzUYcvpCeCUhAwFcBsSMAPCFZliqmUbO8eKj+sOw592WPEkxlPUA8/WdAkGO4wNgHpWCVoTH/MEcD1AjOjBKTsEU2qslaHBldFeQjG+IxVs768jOZ6b2WpN5xI9sgHhWphVmFUQlI2Q8aW6RJp2VMTCVJypeeSgazH1uBZuhBqC1tZ6uvXsNzpDNgtdk6y5rDaj0BMHkyHYzN33SMPwFSrv8tIzWtK3AKe7eR1T+kGrQF5uXX7wBQd4uhQHgYirVc9m5gj5XMfkyG0kxZ6Q41hihxCkniaHwMD7Xs6/OvD/zCF0/9RoIp1x6wQD9QFj3SK8jUQftKST2raqYhRI3EipiEV2pm55EevnOuq5hacxsmQJSg0yeof5Y6Po82AFmm6vOvpGJVlIbdeQMiQ6kfiGPjByzmLrAIzUSfT0gMbiOlH53zmi0u+09dYS6oJOGw7YD6Q6Ddq6h2tQgYoOFVj2STsoPCDsq3jWM8tbpbJCgVDKhiKjVdDdIuznRNbcIm2nIuBdFClctkSlLOoQNZhmnn1PqF1IT5/pA20p5uTQominaYIrWhOtezhmYuSs7gIBrLM9hdt+UDabzpS2mUa/1HikKpqRXupPGleCd8MljWcGUtND3QBz9pXpCpoRZ6pmaXNO1VcqoE63Fa+Qh4srvulWpIP78Y7iyKaigOGp/2MmB+JzyhyzUXqDMJNCNqVChgVo3o79XeeFO6kgJP3a1HmIJWO/dcVsJEFrSXQAa8zwjPViFI5zNqOyOUH6hFsoq6DuPjSITTIKydsWIH2h3JPlEe0hJJlwvfTlBVuTaGwVDFVDQb4TLFJV9YQc1ovj8SFV8lGDVud6h4+kC7Ebo+N4Unqk/pG1h1CUTz/aUlbECb0vX2EL1hXe4gU9YslXfsj91VCPurx86xgXMdgsNn2VVvbio4HoBG9hqinE7UXh+Ug+VY662HZuI4GWWKtCXFhIIyNCagasOsQ03ZIfbdGTjYr+NBunwuxOzmB2l7UU/r6QQt6VL8mq77bRvj8OSx/SeRhSuFrg89DE1hYhuXrFWSdBBTqOIjHO2OF11RlkpzGmR9YLtzFRvjSYNSa4hjK41gySslLeWZ1wF0heq8ED3BTmc4cHiG21OKySMN51CEqQklvLK6Vqa8zFWFfMTUY7ecjxK2UU14+U639GKfsD91SetFD1jxFFWso/CVn+31gloDZpalwk+0VoJ61hH0gn1onHFNmiisiv5oxlXpaz5TveAursDyAjXplZpemBTFKQK9KmAllShVNCuo15D/EGxblxhsuJq4pAJPGoTXiBXnEZRSUpU8MyMOOuEZ3RSpHYJVSWyAfhhdblUYbFesW2c3UBCtY9IESk+A1jmAYv0fm1KeVe24cMokyEA9kCpTIRuycr0tbpMr3EjpF2gTNZqp91CleQHnBjTyy6zbiUj3q/xUV6xp0M0YU2XHCc0U8QfSPo3xCDCWJ1ItAVbuH4bz9aLRWhZ+9XxjXNK+zp/23EL/KCG1/yrJ5RrX2bbPfqKk/LGAkraaXZ5TIPdLam+ZrU/vZEFO7jQaLc+UrqkCbrMcospORJB6wyW1MhKWlaqgekK1htqdWKiiiSFDYoKIUOoMY9PdL0lX1Zv/pFPf2ke0OsD/TtVrhB4xDuBZj2zPpNpMpuaGOSADwqY6NYjvaykutOIKceJJMcNn7RLzl9QxoB0jsH0Z2nelG0/jTzSokeB8Yo9o4YU8OhtqLA/IyZ6hYErsDeNMlLUBrnGaYstCaqcISmuvXuA1mCrq8KoA7QCtNo1gb4Ubdnr9F1rq58NUYaISYrD56j725zFb1oOKSUSx7IfEPbP5vc5Y74R37DdIu1zNVKJhhcmiTESaxr0HaiLC00+jUDSHNFZDsZW6KkrOfE/IeMMUlZ/ZoVTXAiWtALQlKQAQMhlQYCnSvOCjz6glOOOZjJqszOS3EyWoG+Ha58pfZcmSsE4AGpPCJz0/eXXUVJSOeHrGN201BpZwHdz3mAk5P3WZfapxCuQpHVQtYDnFiiztmbu9YZKqKUdmEVIWCK8fOIWmq72tP3nGFidomnHzMBkuLylKZZbjsgaYF5sHYT5xmkGgHEnePONFkuBaVI14nrGNTSgumwjzjVXS6Sg6m8p0iYvOgj3qDphBazjVYGsIIH8JwibknfbKtaThzwiFlj7So1GnpAs+anblDtYm0H2s+Wm0EanK8hjSGWzZ0JKVZpOBGopUNfEHxgNbsjfaNNWI5HGLrCbJYunNIp0y/e6BqZWpA8b+c4wBuDsYF0w0SVLu9o2CWV4oUNVcbqthiVh2epwivWOhWW7eRccAUk6iK8eUaX9GAGz2FBXV8jHDj2KZDvzkC1hSbLU+fCcr0lq8tMu1ilPtEbYYbDsNDSAKcY1HRxxpWDSq7QK15iC0jYrhxWLidZPyjtXEXphF2H1MoL09XJEM6Mp7i16gTT8o/WObMWeH5rvZFRJ4YlR6Vjqr6A1KlKMKig4nMmEqXkgi8rWe6OB9o/vYYVSq5Abb2keHPSM78zYQRpQ/U1GWobBkkDlGBm0qS5T8PriYz2/N1WfDgIwtudw8RXnURpUqPuxeXZspsIVsi0CoVOSlBA5d4+aYdbDQAmpzrCI2z2fYI2C+eKjXyuw9Sq6JTSIsaACMvGca5p2MyaVyqRM3takpPhd9I12OruqpuHmYhpO1eUyrakp6EH1iFkLosJ++IlqHNTEBBeh3ekw6YStEmmweBqY5pZ85cnr21fgo/rHabekr6Rvr6xxmVsVb6ypv2k1oPiINQBvoY2PZjL0TK21vOTuxZUI4Rwta1BJqfWPaWAtv8TgorosLMIL0oVtodONVFKjvPeBP80O+kllGaYllUIUlxKFbbrtM+C0kfmiqR0dNx+XIxIvN/iQbyetKc4ow9anSQNfrE69w0+89UQsSDsP5iO5JqSCaGgpjxyh4+ii1FAvNfCkupG8USr+2Den2j6GLMSQKFRbJ4gKr4kRzPRu21Sswl1ONKhQ2pUKEeR5Q8n+uwzgDXh4SbMoYZdp9FB8LQ06nI+BOrqDCrpGwEPuJySuihuKhXDnWIfRlpEmYaUys4502bxzgppzY6ltBafabFFU+E4pVwBJ6x890Rp1CjQ6LCjWy8D5HUftEtp5NaGCkvI3xhgIVf8AhrilChOeMOOjrAQtLanO8r3ScacNUUYgBBdTrNMtYEmbLNkD2yUpBNBjwpSDExIrGaT0ggp5EvgBUnNWvlH4WwQa+0n0jMJzbzNfEVHIZV084vzssVou5A4k7BA63bGUptjsje7MDDXmAD4Q4WsyFISU4A5wj2vaRRMLCTggBP8ACBXxrDqBa/V4ax+HqdLbhvD1qtYOVzUlJ5kQvFcMU6qrYUfeSjyhIm7QotQ2EwVBC1wJVh2smsH/AF8sPhQyuiohvlwh9IUnM08ISbRbvLHSGmwUlGI9lAx3k5xdilGQMN4S31hyTlqJoddYGWZJFCzX4oYEN4FWoCvWLuwSU3hGUHIBHOT9PYm/GCWZSqlIIwViOOXjFllSKWzQkA5UJGMEXSABSlczCvpjIuKAdaVT4gDjXUYKmOkbKTa88KhfTnD8xMBJoIulZ1aBieBrSFSUecfaSpIPaJwVv3wbs6YN247n+9ceelk0nWpArz5wu5aT3umgiEglb7gvqqlOJx6CBrtlOKwQo02VMMuj1l9i3jmcTAac5HWNOjTJW1z2SFurqAgYbdwhYnQE4DZh5QxWisAmphUniS4SMU+UEmpjcCtlAipatmm9WK5GzrxIOWHnDM4z2hwBujX5xCXlQVEJGAGe8mNIYkhLS7IM14BnHL0wojIYDlh6Qx2VNk0EAnZa7eV94+cELIORPHpHK4DJ3QgOBjRaaKttK+FdOo/SKbLY+1J2KrFgevy6txSR1p6wUsiWACic7viRQRlkm1pEz9HTYdpH585+miCkcB4j9Y5ToEgh5SdeY4iHeRt0LeDZ1CnQ4QqSbHYTzw+B1XS8SPCkaWGutKoh4gQUpmmwBjxMSqc6AXv60kLSeogwxZyFKSqgBwxhPtG1VF0JHs0C0nbr8qiGiz7UvXBSndz26ojZG0JgV0fKCIH+mtH/APPFP+4kDn/iPn5SSDTIiOxfSVpEl1xuUSakOJUrdTIcYUvpO0bDK0PIFEujvAZBYGfMeUfS+zaophabaZrkfSQNRK0weUCaM6QLlZhDqfdOI+JPvJ5iPo6z55t9CKKBCkgoJyWhQ9k+VI+VEqpHTPoy0ySkCVfVRNasrJ9lRzQTqBOI312x32phCy9Kg1G/d9oKsKoynedItXRHswpcum9mQ3rrsSTmN0cz0Sn1Kn1B28lwqOBBBB2GuVI7Y3aFAkKxqM/WMk5o2wqZExcT2hSAVayBlzphyEYlKqgRwRe4j6eLqLZamo5zJbMseySrXSANlrVfCK1BP+YZdJ5oJbpATRhq9VZGeA4D2j6RDaykyvD1LYcs3hDzzgAx9lNSeAFY5jPKvukg1K1VPM1jpk+gXCk+8COopHP7PsikwEnUrwGMMwjBcxM9hLBSY0WoLrbI3DwrHPHmyVKO0nzjo9vp7rdNTdeow84SCxD8K+W5lWH61MHv85Ox7GL69yTUmDc+8hCbiMh5xtQyGmlNo1JUpR3gQp9ua4xy5rtfgIaG5vHETA+rJFcV0HIZ+kRnFUaSitFLBI3Uy6mAAeUEtr90Ep8jFU9ahW9eGQolPAfrU84DoSTpAFMA+N4UsCeLi1JXqoPMecHRY1+qVezr37oWZLB9Dicl91fE+yesdFaAAEKraNcSXF1GpHTjAMtZwaFxtNB4niYgqSQk9447ILzqa4DCBTsnXjCNTqYqlULak2miVdxoMoKl40oIDS0uoQTZZOsx60RXVb3gq0bNWup9Yz2fous+3gjM7TDSzLjM+MVT03QUEMvYTy4ypbIkAWpLhKLqU0SNmcAJWreOoqFeEMb6FKOMVzMsLtCn95R4NwMvpVQq5TreLE3JYqGomsRQzdSdwpzMHH5KqhhlF5sgKoKHaaQYraWMrNdQATMsh3WRXXj0xjSzP95SdyPEn5RvXYKqpAyAjIxYCwpZJoVKT0Te+cLuDcmRmtSe5v8Al4lJqmYvD4vWN2k7ATModAwfbFT99FEq8Lp5wxL0LqsqvpFTXGCr2jDbrSG1rBuKqCCMK4EeXSLVrAsCOVoNXE0gQQf4MSmkX2wfeRj+U4HofOCFmTZKCke0MvUdPKDrmhhRi0qv3ThUaxWAczZDku5W6bpyNIBo9K9KropilblhVmGpgZlYDnor0g79Icl2sgqmaAFDln4RqtZFWlXRmKj8QxpAeydKG5mXcadIQ4EqBSo7qYRTTqVHCVB+g/ScqIpPfOOmLGF0MePIoSNhiKY+03E+dF1ado+jzS5UzWXWe8hAKCcSQmgUI6ZKk3UqOoEfKPnf6NJwt2lLnau6eCgU+sfR77V1sgR8d7Rw60a3U2IvK6tTOBfjE7SibvYRtsY3W0JA7yqV3JzA55wNtOXqsV1kQckG6KBO88gMBGY5stppVQq0QBM9rTFCNxp4RQ9JBNXRmoU+cVvoLqiPvA8q09YJTycCnkIRttBHUCr85TabqVNIKTXuJHQYwiP+0YYrpAu7K9YzN2GpQrtiqk4QkmW0kWktr8YaUx9i7t7NfkYSG2L2UdEkk1SsfdPjCjLydxxSTqJHKPUHyqYrDnMzAzZJSPaSak6wb3QwtOtkGh1Q62UqlRtgZaskL+I5wdOtYm8YvxlfGZNHnKrCTHQmnu6KwiWbLIaVfryhpkZsKG4wqsQWuJLjaZax5Tc4+Dqj0thQ3+cYVVBx6xqYqYTIGTKLiWIbjYy3EG6ayBzEemdbH/URyIJ8IIAydiW0EudVGX6teMVu2q2Mu9vOAgNa+lyW058kx0KWNhDpUKh+ERgKW0ZkVihucZdJSM/A03wo2VOOTJKlmidQ1Ab4LzhCEXUa9cdfqnLKjhcpsWObymtx0BZATliawONqulfdISNwjehRKAlRqoZnWeMZGWB3jshYjaYUXzC8g7arlxw3zgMIBWfaTimFKK1E3866so3z/wDpmmuBdnsFLBSc8/GHrbJ4iXUqajUDjJzrylEG8cRt1iNWj7hUHG64qSacSMPGkDnnaU3GNUors3UOJyPnDP0xtVLoVEZNFbfLqKKOI2wcbn6m4sZ5bDHP8ZeaXd9hRvJ/CrvDpWnKHSVeS6nGOOSp6u0xcTQX4wND9DJT9hMupNO4TrGVeEcd04+jWYbWXWkXwc7mPOmcddmHATdUbqtStR47DELrqcFd4aiD6Q6hi2oNmWAmbLlZtO30M+YHpdSTRQIOwikTlLPW4oJQhSidgrH0ZOyLasXGUK3lIJ8YwCbYa9hCE8EgRsf/AGtNE174S4TObiK2gmg/1YiYmKBYoUp+H9Y6924WmoyMc0tO3b2Rg/onbJWi6dUZFepVrE1HjsRhLICNxNdoy3fTxjXSl4/d84k63edTxi2ZbupNcyf8RnvFGpcKpgmWTdUNpIJglMsVOEDiO9Fr86QKDMQuOdWZgRPz8olAJOsVgd9aOqNU+8VIPSB7ZwjoEpoqSt23heUVRpStwHjA+0Zav2iefzghMKASGxqxPGK2ThSCEUjFSXHP6QVJzFFjZBK0JO+nfqjDP2dQ3k5bNkHbNR2jYrnSC03EZXqBbVFiFaKVJqMo32DOL7NVD7JHQ1+Rg7bFkV9ocDA6y7OUjtRmCkU5Ew81FZLHeO6Zai5pbM2isJvVN05/dO/dGJcxezUeRMapZRAuqTngRAmZspQWQkkDVAJlOhNo1AoNrSTrR1LrxjKph3UR1i16TCE1LtTsAjAzOKOVTFSAkXEbcTT2TxzcoONY9bkkVqslZ6CPyUKOeEe1Ay6mPZjw+k9lEKSczqFEpGoZRslpgrcGyvlACWfvKoPZ1nb+kH7PR3q7MomqLliqgUAmGpZu84Rui+clg0jHMmPLJTVfKKNJJinKEgTGF2rBBFvSCoGGUTYR3EjcIk0+l43Fa42/UymgMMY9XLNYtkAU7xZnU5iL7JmAQWl4A+yfhVqPCPbQRdXXbHjCUmH36keRmm22GFhsLKSVM4LTr7PO8n8Jx4KOyL7EtoYUNRBeyZgLASs0WMEqOsfCrbAi0dESy52jQojMoHubbu1PlAgqy2O4meKozGlUh+dUHEgjMRBh5QFNWyBJni3dNcIJtTiFY5V1QgqYlqRRbWuJObZK0nMcIU5nRwlWCzDww4nbEX5ROYpBqzLtBpYjJ1SIpyuhrdKrKjzpDHYWj7TWKQese3DXdG2XST3U8zsjpd23MCtVYrvNzaEjECB8+amN0w6EJp4QMWu9CGMjog3zTEuMrWK42vt0HGM8u3QE7YCaiEZSZF9HdUP3tgcILvp9mM5s4nIQYjaVQAazxxs3qx6XNYgtMSFMsRGB2V2R6JSqrTP9awjfZ7lE4QJcarlGiznCMDHRGVaYKaQ2J+ooQCNYjOrs61FU+IihxJzGBiozQ94U36v0jhEkWl/bLltA5EHwMY5ySSoYqwiSk1xSekZ3GyQaZ6xt4QOxlVMEG95jcstrbWMi5YJ9mgiTyFAxQVKilcx4zTRTuTeUuNmMjiNuO6CH1dR1RYiTAxMOFQLCIEqs6WpiYJykzeXQZCMLr+oRvsSX71YU2upiatgpJjXYTdLxhd0seNTDXZyaJMLduyt+sCCBaY2FYHEFjEtqYKVXo6JZkyl1pN7HfCJNyJ1Qc0XmSBcPKGV7MoYTSxVPMl+U32ro6VVKKHdrhYflFtnvJI5Q+F0jKP3bhWCgCN4hKVcuklpYp1FmF4lS1oEQz2XpJQALxHiIlMaNsOYp+zVuy6QLf0ddayF5O1PqNUESp1Eaz4fEDK2h7YwTlksTSe6Sg7U4Y70nAwBe0ImE/wCm6hY1Vqk+o8YukphSIIOzCqXkE8AY6KpGhEly1qJyq2nbBLFiTqPcB4LT84ItWfNnNKRxWPSsQ/48sZk+MfjbSzrJjxqKeEYf6g7hfl94VYs0jF1wcE/MxY9aSECiMIB/WlqyiAaOaoWX5RP9Pc3qHwm0zBWanKNkuoa4wssE5DCNARdhRM44X4RK5xdTHiGshFiWbxja1K0jkFqgQWmbsL2EVqmyDQao3OooPD5xHsgcxBWiw447TaG6RnmGUmNjqcIFzCjBWtJqV2N7wJPSZCqpiMqsg4wSWmKVNCPTXWpdbGTCwY8U0DEOy3xc0zvjhizYa3mJ2QGYw4R+l2lA+1hvxgmWwN8YppWoYcI5eEtQtpB77+JwB5RmXNj4RF7jUULYEELS9AsqXNHUIoUFGNQlxF7cuIO4G0bnVdpkl5E1yg1JsXYg03BORlgTjHiSZDiK2msJyWCIEzwqTBlSaJpAibRjAGZdA9cmBXWBWPGkhJqI0vIjMpEDebKm4tDkpNJUKHOLlSo1QtpTQ4GCErPKGuscMjqYcrqhhZDVIvbUYpln72YjcGBHJnu1jYzO7ZyF5jHaIzrslQ9nGCARTXFiSY7fnAFV12MCLs860xEWaNw5wwRBUsk5iDyk7Qxim4wKJFIzV0iYbQnIV4wTNno39Y8FnJ3x7o2nTiAdyYPK6x52ROQgqJRI1R+NBkI4UI3gdOOAlDEvQYxoQ3riAXFiVR4WiWJMpeZqYj9XjXH6kHkJ2nBUI0n/2Q=="/>
          <p:cNvSpPr>
            <a:spLocks noChangeAspect="1" noChangeArrowheads="1"/>
          </p:cNvSpPr>
          <p:nvPr/>
        </p:nvSpPr>
        <p:spPr bwMode="auto">
          <a:xfrm>
            <a:off x="63500" y="-703263"/>
            <a:ext cx="2038350" cy="1447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100" name="AutoShape 4" descr="data:image/jpg;base64,/9j/4AAQSkZJRgABAQAAAQABAAD/2wCEAAkGBhQSERUUEhQVFRUWGBgYFxUVFBcUFxcVFxgWFRQXFBQXHCYeFxojGhUVHy8gJCcpLCwsFR4xNTAqNSYrLCkBCQoKDgwOGg8PGiwkHyIpKSwvLCwsLCwsLSoqLCwsLyosLCwsLCwsLCw0LSwsLCksLCksLCwsLCwsKSwsKSwsLP/AABEIAL0BCwMBIgACEQEDEQH/xAAcAAACAwEBAQEAAAAAAAAAAAAFBgIDBAcBCAD/xABIEAABAgMEBwUECAUCBAcBAAABAgMABBEFEiExBkFRYXGBkRMiobHBMkJS0QcUI2JyguHwkqKywvEzYxUkQ1M1VHODo7PSJf/EABoBAAMBAQEBAAAAAAAAAAAAAAIDBAUBAAb/xAA3EQACAQIEAgcHAwQDAQAAAAABAgADEQQSITFBURMiYXGBscEFIzKRoeHwQtHxFFJiciQzQxX/2gAMAwEAAhEDEQA/ANNoIoqmw/KFOV1/jPiIcbVTgpXPw/SEuTOKxsIP9Q9I+IwmtM+E++J+GG2u6EHaLvQqPqIPzLFEKXqKUk8apBhfnBRhKvhcPSiPnBufmf8Ak1DaBTwMT1QSVPM2nGJ0tBdrskKT+ERZZtv9khaVgmgqnbwgg/L9qylQzTQHgUpV/dAlyzSXSKYUx4ZR1SjrlfhPfEIuvz3azCTSgUTUblC76wiJaospOo06GkP1oSJZVU53qDgNcKlrSt2cWNSlXhwV3h5x9JgnXULtby/mZOPQnKTz84TU39ujiD0FfSD2mq71pNn/AGpfyJ9YEzzd1xSvhSrzA9Y1Tz/azzav9tkdEUhB1If/ABPpDy9bxjJ9LUvWSZXvZP8AI6n0EcvsyWLjwQM1EJ64esdj+lOWrZjZAy7LH86h6xzf6P7O7WcrqQFKJ2YFI8TXlHMDVyYNm5XkjDPVXv8AK86hYVndnZzrmXaZbkAUT4VPOEjS60a2e3TNThQeAAVTyjpek6w3Z4QnC9Wg3CiRHHLWxlSPhmBTmhX/AOYhwK9JU6Q/3CUsxNJjzv8AtH7R9F6RYP8Atj5ekEH5e7JKPxYeZPlAuwFkScqNyvBSgIbbYkrskhGsgqPPLwjOq6VT/sfOVl7Ig5mLOiGjKX7PeDowXMc7qVDKOQ6R2X9Wm32K17JxaAdoSSAelI+jdFZcJkEDKqif5o4X9KLVLWmwNa0q/iQhX90b3susXrVB4zCxbEm3IxYaEP00g3LPWci2pvob398IracBxjq0/Zt6z5entNrryKWz6CK8fUClL8bj6R2DTQ+EbTZ7f1dLrYFQgqVxSm8P6Y+dY+i7MNZRQ/2lDn2ZJ8/CPnQxJ7F/9O8esDHk5gDwhSx1CuMGLAsqq1JcBDRrVR2bBtJygDZpxi6atVasKmlcBXKNKqjOSF4xtCoiIC3C8otIBF5CcAVlVNg1DlWB8a7Qmi4oFWdMTtz/AEjJFlMELrM2sQXNtp+j0R5EkisHFCdgsR6kpLI+FgdVErPioxC2k/YK+9dHUisZ7MXRKE7EJHgIvtk1bG6qvCg8aR8YR7+/M3+t59pSFqWUcBBFgt1dSdgcV0SRDdY6fs1napI8vnC3o417Z2NH+ZQHrDRZafskfeXXpdgcc1yfD956ntD4a+y6eZPpGL6kDjBB80b/AHqBPrAdubNIxkBIuIqjmNyOczzyqyqjrFB4keREJMtg84NqPmYdmkXmZhG68OApXxhMdTddWdiB5GNnB7Ov5wjW8j6Q/MJvMEbVK8UIp5RB2b+wbSc6gGKWZirCtygeop6ROXKXmae8nHoY4VtvwMaNYwaMvfaraOttCgPw1SrwKYJ2slpKTqUdULUhMXJxhzUUlCvzH5gQZ0mlyVFQ1CIaqDpAeY+0kK+/7IjaWTd5aU/CB4wIteRq+yv4kJ/lJHyjTbJq7B7/AIffal1bCR4gxtq4oIncfKdqL0hIgS3maMPK5fzD5iMGjJvupUdQA6Vg3pQ1/wAk6fvDxWPlAbQwe1+9sOptfCse23lJm0rheydvVJJmrOU0oXgto4a6pJII3givKOeaG2CZZTgzrdSFfFUkq4UCQKQ+6NzV1hqpwNUnmsfOMVisguUIxvkn8v8AiMIVmSm1MbGLpKEZ2I2JMs0qYKrjYyQgV6VMcitti6wobX0f0ufOOu27NkpWU+8DXhHLbVF8Nj4pjHglP6xZ7OYhuyGF90AY56Nyl5MqjULwPBKjWHi1mu0A2ZQqaJD7JKzqQvqpZ/WCsppKlCwl3BJIFd5yjPqkmobcz5z1ZHZgyfpEMIYDTCUbvWsfPv0pf+KzH/tf/S3H0HNL7ReBqNUfOv0jPhdqTZGp0p/gAb/tjY9iA9Mx7PUTJrnqi+5N4DCe4neT5x3CXA7VLJ9lQf8A/iQxT1jjMozeUyn4lJHVUdE0ptv6u5JuVpevLV+Bbrd7wbi/Hoarog/ylWH6gJJ5R2swXm1DK+lRpxqB6R85KEfRsrMJTMpaBx7Mmm6qaHxjiSbECkrT7wUsDilRHpEvsioKefN2esLF0TWfq8rwPKnPgYi23UE7MfGNaJJSErKhTUI16MyXaKcFK90/vwjdaoFUvykaUWYqh7YDXiTEINz1mFtKgEmp8oDKQRnDadQOLiIrUWpHWRjVZsuVOJAFcY02Po89MmjSajWo4JHOHSy9EBL0KiCrWd+6JsTjKdIFb68o7C4R6jBraTfIIooDdTp/iLrZwaUd6EDxUf6YjJf6tNlY0WkAVybSv+s4pavwmjafNRj5u/vB8/lr6T6a+VJVY7N1mYVsS2jmTX+2D9kkXG66knqSkRiVJFqWdSod5TyR/CFfrFdj3ipCDrUVU2J7Q3R0iat7wM1+PpBS1j+cI2T66tn954QM7GCM0ioKdow5UMUkRmKbCLpNlWwgOxp4OTbqR7N24PE+kLttM3O1rsSOuEbdG6omlE5V8j8qxo+kWU7O8R760eAUflGzTsmICDYgfSGxtp2eX8wVZqqsO7rvmYqsuYukDUajrEdH1VafG5H9RjOru0O/1iwr1mXt9IQOgMZ7VRdQ0oZ1PhQwwtTgevJ99KUmm1CgMYBzaL8mlQ91STyPdPjSIS0wWn23RlcAI2jFJHQRlFA6W4i884uTbcQNbVlFL5GqtRwMMkq1SXT91VeRH6QcnrCS+ErQQRmD90/KF/6+kzLsunEJQk8waK/qEeNZqyAf27wabq228FW1KlySfSM8D0WDCvo8LoUNhEP7TH2biTrSYSXWuzcWN4PURo4SrmR6fbfygVUtUDTq+jY7WSoPaSa9FAmM4mw2685kAivNw4eAMQ0FnqS5OxVPKM+nxDcvfRk8pNd11OHmYywl6pTtkoNqjKdj9jNLbvaMKUd/lHPU0JRuLy+iQB4w9Wc7Sz1K+75iEOXxvHY3Tm45XyTFmEW2b85iPvc27Y/WD3ZNO8U8SfWJTeihmZV1RNCQbg2lOvqKR+kk0lWRt+QhrdUEXWxkkAfOM0uVqFhz9YqtUZBZeJPyE57oFpWWSUvkrAACanG9qHCkcen5guvOOHErWpRO9Sio+cN8872bzn3L58DSFiQlaIvK1x9bg1FPM442keKp53Ft+PhNljM1mZcffR4GvpBr6VcXWbvstt9j+ZHeV4r8IzaKNgz0sMxWpPAKjVaTJmpd3Wu92yfzYqHQ+Ecd8uIVjsB5kiEaWakwG/7Wmr6PbeXMWoFrOJZKANgQhIH9MUzzVx10bHnh0cV6QP8Ao3aU3aUveBAWVpqddUKgtbyKPzadaHyeTiQrzB6wqsoXEELtlHmRCwbk/Fvr+8XLZma4atcMeiFkhsqINQuhB+7TEHrCw7LlY4kjpjHQ9D5O8i4dSelKCBxtTo6Fh4ymiAa2duExz1nglYA92o5VMItqSYzp+9UdVmrOuLSTqI6ZGEXSWTuFSdd4JHUUPSE+z8RdrAyjFU1dJq0ftQhhISLu4QUctElOOZy4QPkbNuVr7IOA2/pEw12i90DUWmzlhDp5lUAwvo5KFxSlH2QKE8dm+kZ597tbWonJhCEADUr2vNQHKD9nrS01U91tAK1cEipJ3mkAtAGC4XZpwd51xRHWp6HCI1f/ALKx2AyjvP2ECpfOq+MbdMVXENLHvKJVsqhB87x6QqaE2mH5rCtQMf4qw7aRSxckFgCqkhbg/KBeA/KVQifRNIntlrIzGHUfOAoZDhHY7jSTJVIXLyv9o/vD7QDcqLEs1AO4eUQX/rJ4KjNNzRSspGqnkIyQL6QwpawHKKy03XCRqPnBXTJrt5do6ymvNPd9IpnZX7QjafWIm0wtC0amnAjktAP9SVRogklXXhLHUFlJ/LiKtggoQ9X4mweBKqxZaUtdwMEHJSiHB8S0jwWYttxi+hLidgB5d3zEXmteoDz/AGE5lsLQlo+jtJZSNqDTinvDxED5p/upGyvnGzQx+g4L8DnA23GuzmHG/hJpwzHpEij3zL4zwazd4Ez2ja7zJo24pKVDIHCF+xLVLM4hajgSUqJ2KwNedDBu0G+0aSoZj0hTtBumMa2GRGQoRvoYiuSDcTrrbFSSMiPPD1jnOkj9H101EDmAIq0b0vmEG5W8mlKHViNfLxjPbyslHNSq/OFYbBtQrEOb32gvXFSnmE6PoCusks/e9P0i/S9ysslk5hpC/wA2frFX0dprK3dq0+So80hT2loBrUopb5YA+EZzD/kMeRv8otSM2vK/0EnOVasxIOBUB5CE6XFGyfiWkDghPzUYcvpCeCUhAwFcBsSMAPCFZliqmUbO8eKj+sOw592WPEkxlPUA8/WdAkGO4wNgHpWCVoTH/MEcD1AjOjBKTsEU2qslaHBldFeQjG+IxVs768jOZ6b2WpN5xI9sgHhWphVmFUQlI2Q8aW6RJp2VMTCVJypeeSgazH1uBZuhBqC1tZ6uvXsNzpDNgtdk6y5rDaj0BMHkyHYzN33SMPwFSrv8tIzWtK3AKe7eR1T+kGrQF5uXX7wBQd4uhQHgYirVc9m5gj5XMfkyG0kxZ6Q41hihxCkniaHwMD7Xs6/OvD/zCF0/9RoIp1x6wQD9QFj3SK8jUQftKST2raqYhRI3EipiEV2pm55EevnOuq5hacxsmQJSg0yeof5Y6Po82AFmm6vOvpGJVlIbdeQMiQ6kfiGPjByzmLrAIzUSfT0gMbiOlH53zmi0u+09dYS6oJOGw7YD6Q6Ddq6h2tQgYoOFVj2STsoPCDsq3jWM8tbpbJCgVDKhiKjVdDdIuznRNbcIm2nIuBdFClctkSlLOoQNZhmnn1PqF1IT5/pA20p5uTQominaYIrWhOtezhmYuSs7gIBrLM9hdt+UDabzpS2mUa/1HikKpqRXupPGleCd8MljWcGUtND3QBz9pXpCpoRZ6pmaXNO1VcqoE63Fa+Qh4srvulWpIP78Y7iyKaigOGp/2MmB+JzyhyzUXqDMJNCNqVChgVo3o79XeeFO6kgJP3a1HmIJWO/dcVsJEFrSXQAa8zwjPViFI5zNqOyOUH6hFsoq6DuPjSITTIKydsWIH2h3JPlEe0hJJlwvfTlBVuTaGwVDFVDQb4TLFJV9YQc1ovj8SFV8lGDVud6h4+kC7Ebo+N4Unqk/pG1h1CUTz/aUlbECb0vX2EL1hXe4gU9YslXfsj91VCPurx86xgXMdgsNn2VVvbio4HoBG9hqinE7UXh+Ug+VY662HZuI4GWWKtCXFhIIyNCagasOsQ03ZIfbdGTjYr+NBunwuxOzmB2l7UU/r6QQt6VL8mq77bRvj8OSx/SeRhSuFrg89DE1hYhuXrFWSdBBTqOIjHO2OF11RlkpzGmR9YLtzFRvjSYNSa4hjK41gySslLeWZ1wF0heq8ED3BTmc4cHiG21OKySMN51CEqQklvLK6Vqa8zFWFfMTUY7ecjxK2UU14+U639GKfsD91SetFD1jxFFWso/CVn+31gloDZpalwk+0VoJ61hH0gn1onHFNmiisiv5oxlXpaz5TveAursDyAjXplZpemBTFKQK9KmAllShVNCuo15D/EGxblxhsuJq4pAJPGoTXiBXnEZRSUpU8MyMOOuEZ3RSpHYJVSWyAfhhdblUYbFesW2c3UBCtY9IESk+A1jmAYv0fm1KeVe24cMokyEA9kCpTIRuycr0tbpMr3EjpF2gTNZqp91CleQHnBjTyy6zbiUj3q/xUV6xp0M0YU2XHCc0U8QfSPo3xCDCWJ1ItAVbuH4bz9aLRWhZ+9XxjXNK+zp/23EL/KCG1/yrJ5RrX2bbPfqKk/LGAkraaXZ5TIPdLam+ZrU/vZEFO7jQaLc+UrqkCbrMcospORJB6wyW1MhKWlaqgekK1htqdWKiiiSFDYoKIUOoMY9PdL0lX1Zv/pFPf2ke0OsD/TtVrhB4xDuBZj2zPpNpMpuaGOSADwqY6NYjvaykutOIKceJJMcNn7RLzl9QxoB0jsH0Z2nelG0/jTzSokeB8Yo9o4YU8OhtqLA/IyZ6hYErsDeNMlLUBrnGaYstCaqcISmuvXuA1mCrq8KoA7QCtNo1gb4Ubdnr9F1rq58NUYaISYrD56j725zFb1oOKSUSx7IfEPbP5vc5Y74R37DdIu1zNVKJhhcmiTESaxr0HaiLC00+jUDSHNFZDsZW6KkrOfE/IeMMUlZ/ZoVTXAiWtALQlKQAQMhlQYCnSvOCjz6glOOOZjJqszOS3EyWoG+Ha58pfZcmSsE4AGpPCJz0/eXXUVJSOeHrGN201BpZwHdz3mAk5P3WZfapxCuQpHVQtYDnFiiztmbu9YZKqKUdmEVIWCK8fOIWmq72tP3nGFidomnHzMBkuLylKZZbjsgaYF5sHYT5xmkGgHEnePONFkuBaVI14nrGNTSgumwjzjVXS6Sg6m8p0iYvOgj3qDphBazjVYGsIIH8JwibknfbKtaThzwiFlj7So1GnpAs+anblDtYm0H2s+Wm0EanK8hjSGWzZ0JKVZpOBGopUNfEHxgNbsjfaNNWI5HGLrCbJYunNIp0y/e6BqZWpA8b+c4wBuDsYF0w0SVLu9o2CWV4oUNVcbqthiVh2epwivWOhWW7eRccAUk6iK8eUaX9GAGz2FBXV8jHDj2KZDvzkC1hSbLU+fCcr0lq8tMu1ilPtEbYYbDsNDSAKcY1HRxxpWDSq7QK15iC0jYrhxWLidZPyjtXEXphF2H1MoL09XJEM6Mp7i16gTT8o/WObMWeH5rvZFRJ4YlR6Vjqr6A1KlKMKig4nMmEqXkgi8rWe6OB9o/vYYVSq5Abb2keHPSM78zYQRpQ/U1GWobBkkDlGBm0qS5T8PriYz2/N1WfDgIwtudw8RXnURpUqPuxeXZspsIVsi0CoVOSlBA5d4+aYdbDQAmpzrCI2z2fYI2C+eKjXyuw9Sq6JTSIsaACMvGca5p2MyaVyqRM3takpPhd9I12OruqpuHmYhpO1eUyrakp6EH1iFkLosJ++IlqHNTEBBeh3ekw6YStEmmweBqY5pZ85cnr21fgo/rHabekr6Rvr6xxmVsVb6ypv2k1oPiINQBvoY2PZjL0TK21vOTuxZUI4Rwta1BJqfWPaWAtv8TgorosLMIL0oVtodONVFKjvPeBP80O+kllGaYllUIUlxKFbbrtM+C0kfmiqR0dNx+XIxIvN/iQbyetKc4ow9anSQNfrE69w0+89UQsSDsP5iO5JqSCaGgpjxyh4+ii1FAvNfCkupG8USr+2Den2j6GLMSQKFRbJ4gKr4kRzPRu21Sswl1ONKhQ2pUKEeR5Q8n+uwzgDXh4SbMoYZdp9FB8LQ06nI+BOrqDCrpGwEPuJySuihuKhXDnWIfRlpEmYaUys4502bxzgppzY6ltBafabFFU+E4pVwBJ6x890Rp1CjQ6LCjWy8D5HUftEtp5NaGCkvI3xhgIVf8AhrilChOeMOOjrAQtLanO8r3ScacNUUYgBBdTrNMtYEmbLNkD2yUpBNBjwpSDExIrGaT0ggp5EvgBUnNWvlH4WwQa+0n0jMJzbzNfEVHIZV084vzssVou5A4k7BA63bGUptjsje7MDDXmAD4Q4WsyFISU4A5wj2vaRRMLCTggBP8ACBXxrDqBa/V4ax+HqdLbhvD1qtYOVzUlJ5kQvFcMU6qrYUfeSjyhIm7QotQ2EwVBC1wJVh2smsH/AF8sPhQyuiohvlwh9IUnM08ISbRbvLHSGmwUlGI9lAx3k5xdilGQMN4S31hyTlqJoddYGWZJFCzX4oYEN4FWoCvWLuwSU3hGUHIBHOT9PYm/GCWZSqlIIwViOOXjFllSKWzQkA5UJGMEXSABSlczCvpjIuKAdaVT4gDjXUYKmOkbKTa88KhfTnD8xMBJoIulZ1aBieBrSFSUecfaSpIPaJwVv3wbs6YN247n+9ceelk0nWpArz5wu5aT3umgiEglb7gvqqlOJx6CBrtlOKwQo02VMMuj1l9i3jmcTAac5HWNOjTJW1z2SFurqAgYbdwhYnQE4DZh5QxWisAmphUniS4SMU+UEmpjcCtlAipatmm9WK5GzrxIOWHnDM4z2hwBujX5xCXlQVEJGAGe8mNIYkhLS7IM14BnHL0wojIYDlh6Qx2VNk0EAnZa7eV94+cELIORPHpHK4DJ3QgOBjRaaKttK+FdOo/SKbLY+1J2KrFgevy6txSR1p6wUsiWACic7viRQRlkm1pEz9HTYdpH585+miCkcB4j9Y5ToEgh5SdeY4iHeRt0LeDZ1CnQ4QqSbHYTzw+B1XS8SPCkaWGutKoh4gQUpmmwBjxMSqc6AXv60kLSeogwxZyFKSqgBwxhPtG1VF0JHs0C0nbr8qiGiz7UvXBSndz26ojZG0JgV0fKCIH+mtH/APPFP+4kDn/iPn5SSDTIiOxfSVpEl1xuUSakOJUrdTIcYUvpO0bDK0PIFEujvAZBYGfMeUfS+zaophabaZrkfSQNRK0weUCaM6QLlZhDqfdOI+JPvJ5iPo6z55t9CKKBCkgoJyWhQ9k+VI+VEqpHTPoy0ySkCVfVRNasrJ9lRzQTqBOI312x32phCy9Kg1G/d9oKsKoynedItXRHswpcum9mQ3rrsSTmN0cz0Sn1Kn1B28lwqOBBBB2GuVI7Y3aFAkKxqM/WMk5o2wqZExcT2hSAVayBlzphyEYlKqgRwRe4j6eLqLZamo5zJbMseySrXSANlrVfCK1BP+YZdJ5oJbpATRhq9VZGeA4D2j6RDaykyvD1LYcs3hDzzgAx9lNSeAFY5jPKvukg1K1VPM1jpk+gXCk+8COopHP7PsikwEnUrwGMMwjBcxM9hLBSY0WoLrbI3DwrHPHmyVKO0nzjo9vp7rdNTdeow84SCxD8K+W5lWH61MHv85Ox7GL69yTUmDc+8hCbiMh5xtQyGmlNo1JUpR3gQp9ua4xy5rtfgIaG5vHETA+rJFcV0HIZ+kRnFUaSitFLBI3Uy6mAAeUEtr90Ep8jFU9ahW9eGQolPAfrU84DoSTpAFMA+N4UsCeLi1JXqoPMecHRY1+qVezr37oWZLB9Dicl91fE+yesdFaAAEKraNcSXF1GpHTjAMtZwaFxtNB4niYgqSQk9447ILzqa4DCBTsnXjCNTqYqlULak2miVdxoMoKl40oIDS0uoQTZZOsx60RXVb3gq0bNWup9Yz2fous+3gjM7TDSzLjM+MVT03QUEMvYTy4ypbIkAWpLhKLqU0SNmcAJWreOoqFeEMb6FKOMVzMsLtCn95R4NwMvpVQq5TreLE3JYqGomsRQzdSdwpzMHH5KqhhlF5sgKoKHaaQYraWMrNdQATMsh3WRXXj0xjSzP95SdyPEn5RvXYKqpAyAjIxYCwpZJoVKT0Te+cLuDcmRmtSe5v8Al4lJqmYvD4vWN2k7ATModAwfbFT99FEq8Lp5wxL0LqsqvpFTXGCr2jDbrSG1rBuKqCCMK4EeXSLVrAsCOVoNXE0gQQf4MSmkX2wfeRj+U4HofOCFmTZKCke0MvUdPKDrmhhRi0qv3ThUaxWAczZDku5W6bpyNIBo9K9KropilblhVmGpgZlYDnor0g79Icl2sgqmaAFDln4RqtZFWlXRmKj8QxpAeydKG5mXcadIQ4EqBSo7qYRTTqVHCVB+g/ScqIpPfOOmLGF0MePIoSNhiKY+03E+dF1ado+jzS5UzWXWe8hAKCcSQmgUI6ZKk3UqOoEfKPnf6NJwt2lLnau6eCgU+sfR77V1sgR8d7Rw60a3U2IvK6tTOBfjE7SibvYRtsY3W0JA7yqV3JzA55wNtOXqsV1kQckG6KBO88gMBGY5stppVQq0QBM9rTFCNxp4RQ9JBNXRmoU+cVvoLqiPvA8q09YJTycCnkIRttBHUCr85TabqVNIKTXuJHQYwiP+0YYrpAu7K9YzN2GpQrtiqk4QkmW0kWktr8YaUx9i7t7NfkYSG2L2UdEkk1SsfdPjCjLydxxSTqJHKPUHyqYrDnMzAzZJSPaSak6wb3QwtOtkGh1Q62UqlRtgZaskL+I5wdOtYm8YvxlfGZNHnKrCTHQmnu6KwiWbLIaVfryhpkZsKG4wqsQWuJLjaZax5Tc4+Dqj0thQ3+cYVVBx6xqYqYTIGTKLiWIbjYy3EG6ayBzEemdbH/URyIJ8IIAydiW0EudVGX6teMVu2q2Mu9vOAgNa+lyW058kx0KWNhDpUKh+ERgKW0ZkVihucZdJSM/A03wo2VOOTJKlmidQ1Ab4LzhCEXUa9cdfqnLKjhcpsWObymtx0BZATliawONqulfdISNwjehRKAlRqoZnWeMZGWB3jshYjaYUXzC8g7arlxw3zgMIBWfaTimFKK1E3866so3z/wDpmmuBdnsFLBSc8/GHrbJ4iXUqajUDjJzrylEG8cRt1iNWj7hUHG64qSacSMPGkDnnaU3GNUors3UOJyPnDP0xtVLoVEZNFbfLqKKOI2wcbn6m4sZ5bDHP8ZeaXd9hRvJ/CrvDpWnKHSVeS6nGOOSp6u0xcTQX4wND9DJT9hMupNO4TrGVeEcd04+jWYbWXWkXwc7mPOmcddmHATdUbqtStR47DELrqcFd4aiD6Q6hi2oNmWAmbLlZtO30M+YHpdSTRQIOwikTlLPW4oJQhSidgrH0ZOyLasXGUK3lIJ8YwCbYa9hCE8EgRsf/AGtNE174S4TObiK2gmg/1YiYmKBYoUp+H9Y6924WmoyMc0tO3b2Rg/onbJWi6dUZFepVrE1HjsRhLICNxNdoy3fTxjXSl4/d84k63edTxi2ZbupNcyf8RnvFGpcKpgmWTdUNpIJglMsVOEDiO9Fr86QKDMQuOdWZgRPz8olAJOsVgd9aOqNU+8VIPSB7ZwjoEpoqSt23heUVRpStwHjA+0Zav2iefzghMKASGxqxPGK2ThSCEUjFSXHP6QVJzFFjZBK0JO+nfqjDP2dQ3k5bNkHbNR2jYrnSC03EZXqBbVFiFaKVJqMo32DOL7NVD7JHQ1+Rg7bFkV9ocDA6y7OUjtRmCkU5Ew81FZLHeO6Zai5pbM2isJvVN05/dO/dGJcxezUeRMapZRAuqTngRAmZspQWQkkDVAJlOhNo1AoNrSTrR1LrxjKph3UR1i16TCE1LtTsAjAzOKOVTFSAkXEbcTT2TxzcoONY9bkkVqslZ6CPyUKOeEe1Ay6mPZjw+k9lEKSczqFEpGoZRslpgrcGyvlACWfvKoPZ1nb+kH7PR3q7MomqLliqgUAmGpZu84Rui+clg0jHMmPLJTVfKKNJJinKEgTGF2rBBFvSCoGGUTYR3EjcIk0+l43Fa42/UymgMMY9XLNYtkAU7xZnU5iL7JmAQWl4A+yfhVqPCPbQRdXXbHjCUmH36keRmm22GFhsLKSVM4LTr7PO8n8Jx4KOyL7EtoYUNRBeyZgLASs0WMEqOsfCrbAi0dESy52jQojMoHubbu1PlAgqy2O4meKozGlUh+dUHEgjMRBh5QFNWyBJni3dNcIJtTiFY5V1QgqYlqRRbWuJObZK0nMcIU5nRwlWCzDww4nbEX5ROYpBqzLtBpYjJ1SIpyuhrdKrKjzpDHYWj7TWKQese3DXdG2XST3U8zsjpd23MCtVYrvNzaEjECB8+amN0w6EJp4QMWu9CGMjog3zTEuMrWK42vt0HGM8u3QE7YCaiEZSZF9HdUP3tgcILvp9mM5s4nIQYjaVQAazxxs3qx6XNYgtMSFMsRGB2V2R6JSqrTP9awjfZ7lE4QJcarlGiznCMDHRGVaYKaQ2J+ooQCNYjOrs61FU+IihxJzGBiozQ94U36v0jhEkWl/bLltA5EHwMY5ySSoYqwiSk1xSekZ3GyQaZ6xt4QOxlVMEG95jcstrbWMi5YJ9mgiTyFAxQVKilcx4zTRTuTeUuNmMjiNuO6CH1dR1RYiTAxMOFQLCIEqs6WpiYJykzeXQZCMLr+oRvsSX71YU2upiatgpJjXYTdLxhd0seNTDXZyaJMLduyt+sCCBaY2FYHEFjEtqYKVXo6JZkyl1pN7HfCJNyJ1Qc0XmSBcPKGV7MoYTSxVPMl+U32ro6VVKKHdrhYflFtnvJI5Q+F0jKP3bhWCgCN4hKVcuklpYp1FmF4lS1oEQz2XpJQALxHiIlMaNsOYp+zVuy6QLf0ddayF5O1PqNUESp1Eaz4fEDK2h7YwTlksTSe6Sg7U4Y70nAwBe0ImE/wCm6hY1Vqk+o8YukphSIIOzCqXkE8AY6KpGhEly1qJyq2nbBLFiTqPcB4LT84ItWfNnNKRxWPSsQ/48sZk+MfjbSzrJjxqKeEYf6g7hfl94VYs0jF1wcE/MxY9aSECiMIB/WlqyiAaOaoWX5RP9Pc3qHwm0zBWanKNkuoa4wssE5DCNARdhRM44X4RK5xdTHiGshFiWbxja1K0jkFqgQWmbsL2EVqmyDQao3OooPD5xHsgcxBWiw447TaG6RnmGUmNjqcIFzCjBWtJqV2N7wJPSZCqpiMqsg4wSWmKVNCPTXWpdbGTCwY8U0DEOy3xc0zvjhizYa3mJ2QGYw4R+l2lA+1hvxgmWwN8YppWoYcI5eEtQtpB77+JwB5RmXNj4RF7jUULYEELS9AsqXNHUIoUFGNQlxF7cuIO4G0bnVdpkl5E1yg1JsXYg03BORlgTjHiSZDiK2msJyWCIEzwqTBlSaJpAibRjAGZdA9cmBXWBWPGkhJqI0vIjMpEDebKm4tDkpNJUKHOLlSo1QtpTQ4GCErPKGuscMjqYcrqhhZDVIvbUYpln72YjcGBHJnu1jYzO7ZyF5jHaIzrslQ9nGCARTXFiSY7fnAFV12MCLs860xEWaNw5wwRBUsk5iDyk7Qxim4wKJFIzV0iYbQnIV4wTNno39Y8FnJ3x7o2nTiAdyYPK6x52ROQgqJRI1R+NBkI4UI3gdOOAlDEvQYxoQ3riAXFiVR4WiWJMpeZqYj9XjXH6kHkJ2nBUI0n/2Q=="/>
          <p:cNvSpPr>
            <a:spLocks noChangeAspect="1" noChangeArrowheads="1"/>
          </p:cNvSpPr>
          <p:nvPr/>
        </p:nvSpPr>
        <p:spPr bwMode="auto">
          <a:xfrm>
            <a:off x="63500" y="-703263"/>
            <a:ext cx="2038350" cy="1447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1BC20E"/>
                </a:solidFill>
                <a:latin typeface="Comic Sans MS" pitchFamily="66" charset="0"/>
              </a:rPr>
              <a:t>Kızartma ısısı dumanlama noktasının üzerine çıkarsa </a:t>
            </a:r>
            <a:r>
              <a:rPr lang="tr-TR" sz="2800" b="1" dirty="0" err="1" smtClean="0">
                <a:solidFill>
                  <a:srgbClr val="1BC20E"/>
                </a:solidFill>
                <a:latin typeface="Comic Sans MS" pitchFamily="66" charset="0"/>
              </a:rPr>
              <a:t>akroleyn</a:t>
            </a:r>
            <a:r>
              <a:rPr lang="tr-TR" sz="2800" b="1" dirty="0" smtClean="0">
                <a:solidFill>
                  <a:srgbClr val="1BC20E"/>
                </a:solidFill>
                <a:latin typeface="Comic Sans MS" pitchFamily="66" charset="0"/>
              </a:rPr>
              <a:t> oluşur.</a:t>
            </a:r>
            <a:endParaRPr lang="tr-TR" sz="2800" b="1" dirty="0">
              <a:solidFill>
                <a:srgbClr val="1BC20E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err="1" smtClean="0">
                <a:latin typeface="Comic Sans MS" pitchFamily="66" charset="0"/>
              </a:rPr>
              <a:t>Trigliserit</a:t>
            </a:r>
            <a:r>
              <a:rPr lang="tr-TR" sz="2800" dirty="0" smtClean="0">
                <a:latin typeface="Comic Sans MS" pitchFamily="66" charset="0"/>
              </a:rPr>
              <a:t>                  </a:t>
            </a:r>
            <a:r>
              <a:rPr lang="tr-TR" sz="2800" dirty="0" err="1" smtClean="0">
                <a:latin typeface="Comic Sans MS" pitchFamily="66" charset="0"/>
              </a:rPr>
              <a:t>Gliserol</a:t>
            </a:r>
            <a:r>
              <a:rPr lang="tr-TR" sz="2800" dirty="0" smtClean="0">
                <a:latin typeface="Comic Sans MS" pitchFamily="66" charset="0"/>
              </a:rPr>
              <a:t> + Serbest YA </a:t>
            </a:r>
          </a:p>
          <a:p>
            <a:pPr>
              <a:buNone/>
            </a:pP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Isı                           </a:t>
            </a:r>
            <a:r>
              <a:rPr lang="tr-TR" sz="1600" dirty="0" smtClean="0">
                <a:solidFill>
                  <a:srgbClr val="FF0000"/>
                </a:solidFill>
                <a:latin typeface="Comic Sans MS" pitchFamily="66" charset="0"/>
              </a:rPr>
              <a:t>Dumanlanma noktasının üzerinde ısı</a:t>
            </a:r>
          </a:p>
          <a:p>
            <a:pPr>
              <a:buNone/>
            </a:pPr>
            <a:endParaRPr lang="tr-TR" sz="16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16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1600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            </a:t>
            </a:r>
            <a:r>
              <a:rPr lang="tr-TR" sz="2800" dirty="0" err="1" smtClean="0">
                <a:latin typeface="Comic Sans MS" pitchFamily="66" charset="0"/>
              </a:rPr>
              <a:t>Akroleyn</a:t>
            </a:r>
            <a:endParaRPr lang="tr-TR" sz="2800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dirty="0">
              <a:latin typeface="Comic Sans MS" pitchFamily="66" charset="0"/>
            </a:endParaRPr>
          </a:p>
        </p:txBody>
      </p:sp>
      <p:sp>
        <p:nvSpPr>
          <p:cNvPr id="4" name="3 Sağ Ok"/>
          <p:cNvSpPr/>
          <p:nvPr/>
        </p:nvSpPr>
        <p:spPr>
          <a:xfrm>
            <a:off x="2411760" y="1844824"/>
            <a:ext cx="158417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4860032" y="2060848"/>
            <a:ext cx="288032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19256" cy="28083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b="1" dirty="0" smtClean="0">
                <a:latin typeface="Comic Sans MS" pitchFamily="66" charset="0"/>
              </a:rPr>
              <a:t>Kızartma için en uygun tava, paslanmaz çelik ve teflondur. Demir ve bakır tavalar uygun değildir. </a:t>
            </a:r>
            <a:endParaRPr lang="tr-TR" sz="32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400" b="1" dirty="0" smtClean="0">
                <a:solidFill>
                  <a:srgbClr val="FF0000"/>
                </a:solidFill>
                <a:latin typeface="Comic Sans MS" pitchFamily="66" charset="0"/>
              </a:rPr>
              <a:t>Kızartma ile oluşan değişiklikler</a:t>
            </a:r>
            <a:endParaRPr lang="tr-TR" sz="3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tr-TR" sz="2300" b="1" dirty="0" smtClean="0">
                <a:latin typeface="Comic Sans MS" pitchFamily="66" charset="0"/>
              </a:rPr>
              <a:t>Kızartma boyunca </a:t>
            </a:r>
            <a:r>
              <a:rPr lang="tr-TR" sz="2300" b="1" dirty="0" err="1" smtClean="0">
                <a:latin typeface="Comic Sans MS" pitchFamily="66" charset="0"/>
              </a:rPr>
              <a:t>TG’lerden</a:t>
            </a:r>
            <a:r>
              <a:rPr lang="tr-TR" sz="2300" b="1" dirty="0" smtClean="0">
                <a:latin typeface="Comic Sans MS" pitchFamily="66" charset="0"/>
              </a:rPr>
              <a:t> polar maddeler oluşur. Bunlar </a:t>
            </a:r>
          </a:p>
          <a:p>
            <a:pPr marL="514350" indent="-514350">
              <a:buNone/>
            </a:pPr>
            <a:r>
              <a:rPr lang="tr-TR" sz="2300" b="1" dirty="0" smtClean="0">
                <a:latin typeface="Comic Sans MS" pitchFamily="66" charset="0"/>
              </a:rPr>
              <a:t>    </a:t>
            </a:r>
            <a:r>
              <a:rPr lang="tr-TR" sz="2300" b="1" dirty="0" smtClean="0">
                <a:latin typeface="Comic Sans MS" pitchFamily="66" charset="0"/>
                <a:sym typeface="Wingdings" pitchFamily="2" charset="2"/>
              </a:rPr>
              <a:t> </a:t>
            </a:r>
            <a:r>
              <a:rPr lang="tr-TR" sz="2300" b="1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Total </a:t>
            </a:r>
            <a:r>
              <a:rPr lang="tr-TR" sz="2300" b="1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polar madde içeriği %24’den fazla olan yağlar kullanılmamalıdır.</a:t>
            </a:r>
            <a:endParaRPr lang="tr-TR" sz="23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400" b="1" dirty="0" smtClean="0">
                <a:solidFill>
                  <a:srgbClr val="FF0000"/>
                </a:solidFill>
                <a:latin typeface="Comic Sans MS" pitchFamily="66" charset="0"/>
              </a:rPr>
              <a:t>Kızartma ile oluşan değişiklikler</a:t>
            </a:r>
            <a:endParaRPr lang="tr-TR" sz="3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None/>
            </a:pPr>
            <a:r>
              <a:rPr lang="tr-TR" b="1" dirty="0" smtClean="0">
                <a:latin typeface="Comic Sans MS" pitchFamily="66" charset="0"/>
              </a:rPr>
              <a:t>2. İyot numarası düşer.</a:t>
            </a:r>
          </a:p>
          <a:p>
            <a:pPr marL="514350" indent="-514350">
              <a:buNone/>
            </a:pPr>
            <a:r>
              <a:rPr lang="tr-TR" b="1" dirty="0" smtClean="0">
                <a:latin typeface="Comic Sans MS" pitchFamily="66" charset="0"/>
              </a:rPr>
              <a:t>3. Dumanlanma noktası düşer.</a:t>
            </a:r>
          </a:p>
          <a:p>
            <a:pPr marL="514350" indent="-514350">
              <a:buNone/>
            </a:pPr>
            <a:r>
              <a:rPr lang="tr-TR" b="1" dirty="0" smtClean="0">
                <a:latin typeface="Comic Sans MS" pitchFamily="66" charset="0"/>
              </a:rPr>
              <a:t>4. </a:t>
            </a:r>
            <a:r>
              <a:rPr lang="tr-TR" b="1" dirty="0" err="1" smtClean="0">
                <a:latin typeface="Comic Sans MS" pitchFamily="66" charset="0"/>
              </a:rPr>
              <a:t>Akroleyn</a:t>
            </a:r>
            <a:r>
              <a:rPr lang="tr-TR" b="1" dirty="0" smtClean="0">
                <a:latin typeface="Comic Sans MS" pitchFamily="66" charset="0"/>
              </a:rPr>
              <a:t> oluşur (Yanık tat ve koku)</a:t>
            </a:r>
          </a:p>
          <a:p>
            <a:pPr marL="514350" indent="-514350">
              <a:buNone/>
            </a:pPr>
            <a:r>
              <a:rPr lang="tr-TR" b="1" dirty="0" smtClean="0">
                <a:latin typeface="Comic Sans MS" pitchFamily="66" charset="0"/>
              </a:rPr>
              <a:t>5. Köpürme görülür.</a:t>
            </a:r>
          </a:p>
          <a:p>
            <a:pPr marL="514350" indent="-514350">
              <a:buNone/>
            </a:pPr>
            <a:r>
              <a:rPr lang="tr-TR" b="1" dirty="0" smtClean="0">
                <a:latin typeface="Comic Sans MS" pitchFamily="66" charset="0"/>
              </a:rPr>
              <a:t>6. Rengi kararır.</a:t>
            </a:r>
          </a:p>
          <a:p>
            <a:pPr marL="514350" indent="-514350">
              <a:buNone/>
            </a:pPr>
            <a:r>
              <a:rPr lang="tr-TR" b="1" dirty="0" smtClean="0">
                <a:latin typeface="Comic Sans MS" pitchFamily="66" charset="0"/>
              </a:rPr>
              <a:t>7. Besin değeri azalır.</a:t>
            </a:r>
          </a:p>
          <a:p>
            <a:pPr marL="514350" indent="-514350">
              <a:buNone/>
            </a:pP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2749-4C13-4B35-8E94-D2BCF0252B69}" type="slidenum">
              <a:rPr lang="tr-TR" altLang="en-US"/>
              <a:pPr/>
              <a:t>5</a:t>
            </a:fld>
            <a:endParaRPr lang="tr-TR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500" b="1" dirty="0" err="1">
                <a:solidFill>
                  <a:srgbClr val="1BC20E"/>
                </a:solidFill>
                <a:latin typeface="Comic Sans MS" pitchFamily="66" charset="0"/>
              </a:rPr>
              <a:t>Trigliseritlerin</a:t>
            </a:r>
            <a:r>
              <a:rPr lang="tr-TR" sz="3500" b="1" dirty="0">
                <a:solidFill>
                  <a:srgbClr val="1BC20E"/>
                </a:solidFill>
                <a:latin typeface="Comic Sans MS" pitchFamily="66" charset="0"/>
              </a:rPr>
              <a:t> enerji için kullanımı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>
                <a:latin typeface="Comic Sans MS" pitchFamily="66" charset="0"/>
              </a:rPr>
              <a:t>TG hidrolizi</a:t>
            </a:r>
          </a:p>
          <a:p>
            <a:r>
              <a:rPr lang="tr-TR" b="1" dirty="0">
                <a:latin typeface="Comic Sans MS" pitchFamily="66" charset="0"/>
              </a:rPr>
              <a:t>Yağ asidinin mitokondriye girişi</a:t>
            </a:r>
          </a:p>
          <a:p>
            <a:r>
              <a:rPr lang="tr-TR" b="1" dirty="0">
                <a:latin typeface="Comic Sans MS" pitchFamily="66" charset="0"/>
              </a:rPr>
              <a:t>Yağ asidinin  </a:t>
            </a:r>
            <a:r>
              <a:rPr lang="el-GR" b="1" dirty="0">
                <a:latin typeface="Comic Sans MS" pitchFamily="66" charset="0"/>
              </a:rPr>
              <a:t>β</a:t>
            </a:r>
            <a:r>
              <a:rPr lang="tr-TR" b="1" dirty="0">
                <a:latin typeface="Comic Sans MS" pitchFamily="66" charset="0"/>
              </a:rPr>
              <a:t>-</a:t>
            </a:r>
            <a:r>
              <a:rPr lang="tr-TR" b="1" dirty="0" err="1">
                <a:latin typeface="Comic Sans MS" pitchFamily="66" charset="0"/>
              </a:rPr>
              <a:t>oksidasyonu</a:t>
            </a:r>
            <a:endParaRPr lang="tr-TR" b="1" dirty="0">
              <a:latin typeface="Comic Sans MS" pitchFamily="66" charset="0"/>
            </a:endParaRPr>
          </a:p>
          <a:p>
            <a:r>
              <a:rPr lang="tr-TR" b="1" dirty="0" err="1">
                <a:latin typeface="Comic Sans MS" pitchFamily="66" charset="0"/>
              </a:rPr>
              <a:t>Asetil</a:t>
            </a:r>
            <a:r>
              <a:rPr lang="tr-TR" b="1" dirty="0">
                <a:latin typeface="Comic Sans MS" pitchFamily="66" charset="0"/>
              </a:rPr>
              <a:t>-</a:t>
            </a:r>
            <a:r>
              <a:rPr lang="tr-TR" b="1" dirty="0" err="1">
                <a:latin typeface="Comic Sans MS" pitchFamily="66" charset="0"/>
              </a:rPr>
              <a:t>CoA</a:t>
            </a:r>
            <a:r>
              <a:rPr lang="tr-TR" b="1" dirty="0">
                <a:latin typeface="Comic Sans MS" pitchFamily="66" charset="0"/>
              </a:rPr>
              <a:t> ve ATP oluşumu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b="1" dirty="0" smtClean="0">
                <a:latin typeface="Comic Sans MS" pitchFamily="66" charset="0"/>
              </a:rPr>
              <a:t>Kızartma yaparken dikkat edilecek noktalar</a:t>
            </a: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2800" b="1" dirty="0" smtClean="0">
                <a:solidFill>
                  <a:srgbClr val="0070C0"/>
                </a:solidFill>
                <a:latin typeface="Comic Sans MS" pitchFamily="66" charset="0"/>
              </a:rPr>
              <a:t>Uygun yağ seçilmelidir (Bitkisel sıvıyağ)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dirty="0" smtClean="0">
                <a:solidFill>
                  <a:srgbClr val="0070C0"/>
                </a:solidFill>
                <a:latin typeface="Comic Sans MS" pitchFamily="66" charset="0"/>
              </a:rPr>
              <a:t>Uygun tava (Paslanamaz çelik)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dirty="0" smtClean="0">
                <a:solidFill>
                  <a:srgbClr val="0070C0"/>
                </a:solidFill>
                <a:latin typeface="Comic Sans MS" pitchFamily="66" charset="0"/>
              </a:rPr>
              <a:t>Tava fazla doldurulmamalıdır (en çok 1/2-1/3)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dirty="0" smtClean="0">
                <a:solidFill>
                  <a:srgbClr val="0070C0"/>
                </a:solidFill>
                <a:latin typeface="Comic Sans MS" pitchFamily="66" charset="0"/>
              </a:rPr>
              <a:t>Isı uygun olmalıdır.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dirty="0" smtClean="0">
                <a:solidFill>
                  <a:srgbClr val="0070C0"/>
                </a:solidFill>
                <a:latin typeface="Comic Sans MS" pitchFamily="66" charset="0"/>
              </a:rPr>
              <a:t>Süre kısa olmalıdır.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b="1" dirty="0" smtClean="0">
                <a:solidFill>
                  <a:srgbClr val="0070C0"/>
                </a:solidFill>
                <a:latin typeface="Comic Sans MS" pitchFamily="66" charset="0"/>
              </a:rPr>
              <a:t>Uygun zamanda (renk koyulaşınca, yanık kokusu oluşunca, kırıntılar birikip yanınca vb) yağ değiştirilmelidir.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b="1" dirty="0" smtClean="0">
                <a:latin typeface="Comic Sans MS" pitchFamily="66" charset="0"/>
              </a:rPr>
              <a:t>Kızartma yaparken dikkat edilecek noktalar</a:t>
            </a: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7. Yağ azalınca yeni yağ eklenmelidir.</a:t>
            </a:r>
          </a:p>
          <a:p>
            <a:pPr>
              <a:buNone/>
            </a:pP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8. Unlanmış ya da galeta ununa bulanmış besin tavaya atılmadan önce iyice silkelenmelidir.</a:t>
            </a:r>
          </a:p>
          <a:p>
            <a:pPr>
              <a:buNone/>
            </a:pP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9. Bir seferde tavaya fazla besin atılmamalıdır.</a:t>
            </a:r>
          </a:p>
          <a:p>
            <a:pPr>
              <a:buNone/>
            </a:pP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10. Donmuş besinler, çok miktarlarda tavaya atılırsa yağ sıçrayabilir.</a:t>
            </a:r>
          </a:p>
          <a:p>
            <a:pPr>
              <a:buNone/>
            </a:pP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11. Tavaya atılan besin kuru olmalıdır.</a:t>
            </a:r>
          </a:p>
          <a:p>
            <a:pPr>
              <a:buNone/>
            </a:pP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12. Köfte, sosis gibi yağ içeriği yüksek olan gıdaların kızartılması sırasında gıdadaki yağ ve kolesterol kızartma yağına geçer. Bu nedenle bitkisel gıdaların aynı yağda kızartılmaması gerekir.</a:t>
            </a:r>
          </a:p>
          <a:p>
            <a:pPr>
              <a:buNone/>
            </a:pP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13. Yağ ilk kez kullanılıyor ve bozulmamışsa, bir kez daha kullanılabilir. Bu amaçla tavada ağzı kapalı olarak soğutulmalı, cam kavanozda süzülerek, ağzı kapalı, serin, kuru ve karanlıkta saklanmalıdır.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649"/>
            <a:ext cx="7772400" cy="1008112"/>
          </a:xfrm>
        </p:spPr>
        <p:txBody>
          <a:bodyPr/>
          <a:lstStyle/>
          <a:p>
            <a:r>
              <a:rPr lang="tr-TR" sz="2400" b="1" dirty="0">
                <a:solidFill>
                  <a:srgbClr val="FF0000"/>
                </a:solidFill>
                <a:latin typeface="Comic Sans MS" pitchFamily="66" charset="0"/>
              </a:rPr>
              <a:t>Kızartma Sırasında Oluşan Ürünlerin  Sağlığa Etkisi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64137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marL="381000" indent="-381000">
              <a:lnSpc>
                <a:spcPct val="80000"/>
              </a:lnSpc>
              <a:buNone/>
            </a:pPr>
            <a:endParaRPr lang="tr-TR" sz="24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81000" indent="-381000">
              <a:lnSpc>
                <a:spcPct val="170000"/>
              </a:lnSpc>
              <a:buNone/>
            </a:pP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tr-TR" sz="8000" b="1" dirty="0">
                <a:solidFill>
                  <a:srgbClr val="FF0000"/>
                </a:solidFill>
                <a:latin typeface="Comic Sans MS" pitchFamily="66" charset="0"/>
              </a:rPr>
              <a:t>. Halkalı yapıda yağ asitleri, </a:t>
            </a:r>
            <a:r>
              <a:rPr lang="tr-TR" sz="8000" b="1" dirty="0" err="1" smtClean="0">
                <a:solidFill>
                  <a:srgbClr val="FF0000"/>
                </a:solidFill>
                <a:latin typeface="Comic Sans MS" pitchFamily="66" charset="0"/>
              </a:rPr>
              <a:t>aldehid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 grubu içeren  TG, </a:t>
            </a:r>
            <a:r>
              <a:rPr lang="tr-TR" sz="8000" b="1" dirty="0" err="1" smtClean="0">
                <a:solidFill>
                  <a:srgbClr val="FF0000"/>
                </a:solidFill>
                <a:latin typeface="Comic Sans MS" pitchFamily="66" charset="0"/>
              </a:rPr>
              <a:t>hidroperoksitler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tr-TR" sz="8000" b="1" dirty="0" err="1" smtClean="0">
                <a:solidFill>
                  <a:srgbClr val="FF0000"/>
                </a:solidFill>
                <a:latin typeface="Comic Sans MS" pitchFamily="66" charset="0"/>
              </a:rPr>
              <a:t>aldehidler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ketonlar</a:t>
            </a:r>
            <a:endParaRPr lang="tr-TR" sz="8000" b="1" dirty="0">
              <a:solidFill>
                <a:srgbClr val="FF0000"/>
              </a:solidFill>
              <a:latin typeface="Comic Sans MS" pitchFamily="66" charset="0"/>
            </a:endParaRPr>
          </a:p>
          <a:p>
            <a:pPr marL="381000" indent="-381000">
              <a:lnSpc>
                <a:spcPct val="170000"/>
              </a:lnSpc>
              <a:buNone/>
            </a:pP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tr-TR" sz="8000" b="1" dirty="0">
                <a:solidFill>
                  <a:srgbClr val="FF0000"/>
                </a:solidFill>
                <a:latin typeface="Comic Sans MS" pitchFamily="66" charset="0"/>
              </a:rPr>
              <a:t>. Trans yağ 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asitleri </a:t>
            </a:r>
          </a:p>
          <a:p>
            <a:pPr marL="381000" indent="-381000">
              <a:lnSpc>
                <a:spcPct val="170000"/>
              </a:lnSpc>
              <a:buNone/>
            </a:pP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. </a:t>
            </a:r>
            <a:r>
              <a:rPr lang="tr-TR" sz="8000" b="1" dirty="0" err="1" smtClean="0">
                <a:solidFill>
                  <a:srgbClr val="FF0000"/>
                </a:solidFill>
                <a:latin typeface="Comic Sans MS" pitchFamily="66" charset="0"/>
              </a:rPr>
              <a:t>Heterosiklik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Aminler</a:t>
            </a:r>
            <a:endParaRPr lang="tr-TR" sz="8000" b="1" dirty="0" smtClean="0">
              <a:latin typeface="Comic Sans MS" pitchFamily="66" charset="0"/>
            </a:endParaRPr>
          </a:p>
          <a:p>
            <a:pPr>
              <a:lnSpc>
                <a:spcPct val="170000"/>
              </a:lnSpc>
              <a:buFont typeface="Wingdings" pitchFamily="2" charset="2"/>
              <a:buNone/>
            </a:pP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4. </a:t>
            </a:r>
            <a:r>
              <a:rPr lang="tr-TR" sz="8000" b="1" dirty="0" err="1" smtClean="0">
                <a:solidFill>
                  <a:srgbClr val="FF0000"/>
                </a:solidFill>
                <a:latin typeface="Comic Sans MS" pitchFamily="66" charset="0"/>
              </a:rPr>
              <a:t>Akrilamid</a:t>
            </a:r>
            <a:r>
              <a:rPr lang="tr-TR" sz="80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tr-TR" sz="2900" b="1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None/>
            </a:pPr>
            <a:endParaRPr lang="tr-TR" sz="2900" b="1" dirty="0" smtClean="0"/>
          </a:p>
          <a:p>
            <a:pPr marL="381000" indent="-381000">
              <a:lnSpc>
                <a:spcPct val="80000"/>
              </a:lnSpc>
              <a:buFont typeface="Wingdings" pitchFamily="2" charset="2"/>
              <a:buNone/>
            </a:pPr>
            <a:r>
              <a:rPr lang="tr-TR" sz="2400" b="1" dirty="0" smtClean="0"/>
              <a:t>                                                                                     </a:t>
            </a:r>
            <a:endParaRPr lang="tr-TR" sz="2400" b="1" dirty="0"/>
          </a:p>
          <a:p>
            <a:pPr marL="381000" indent="-381000">
              <a:lnSpc>
                <a:spcPct val="80000"/>
              </a:lnSpc>
              <a:buFont typeface="Wingdings" pitchFamily="2" charset="2"/>
              <a:buNone/>
            </a:pPr>
            <a:endParaRPr lang="tr-TR" sz="1800" b="0" dirty="0"/>
          </a:p>
          <a:p>
            <a:pPr marL="381000" indent="-381000">
              <a:lnSpc>
                <a:spcPct val="80000"/>
              </a:lnSpc>
              <a:buFont typeface="Wingdings" pitchFamily="2" charset="2"/>
              <a:buNone/>
            </a:pPr>
            <a:endParaRPr lang="tr-TR" sz="1800" dirty="0"/>
          </a:p>
          <a:p>
            <a:pPr marL="381000" indent="-381000">
              <a:lnSpc>
                <a:spcPct val="80000"/>
              </a:lnSpc>
              <a:buFont typeface="Wingdings" pitchFamily="2" charset="2"/>
              <a:buNone/>
            </a:pPr>
            <a:endParaRPr lang="tr-TR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Yağ asit </a:t>
            </a:r>
            <a:r>
              <a:rPr lang="tr-TR" b="1" dirty="0" err="1" smtClean="0">
                <a:latin typeface="Comic Sans MS" pitchFamily="66" charset="0"/>
              </a:rPr>
              <a:t>oksidasyonu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2535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Yağlar beta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oksidasyonla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enerji sağlarlar. </a:t>
            </a:r>
          </a:p>
          <a:p>
            <a:pPr algn="just">
              <a:buNone/>
            </a:pPr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buNone/>
            </a:pPr>
            <a:r>
              <a:rPr lang="el-GR" sz="2800" b="1" dirty="0" smtClean="0">
                <a:solidFill>
                  <a:srgbClr val="002060"/>
                </a:solidFill>
                <a:latin typeface="Comic Sans MS" pitchFamily="66" charset="0"/>
              </a:rPr>
              <a:t>β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oksidasyonda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UZYA, 2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C’lu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parçalara ayrılıp, aktive edilerek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karnitin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yardımıyla hücrede mitokondriye girerler. </a:t>
            </a:r>
          </a:p>
          <a:p>
            <a:pPr algn="just">
              <a:buNone/>
            </a:pPr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buNone/>
            </a:pP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Asil ve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asetil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CoA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oluşturarak, 4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metabolik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basamaktan geçtikten sonra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asetil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CoA’lar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kreps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siklusuna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girerek enerji sağlarlar.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err="1" smtClean="0">
                <a:solidFill>
                  <a:srgbClr val="002060"/>
                </a:solidFill>
                <a:latin typeface="Comic Sans MS" pitchFamily="66" charset="0"/>
              </a:rPr>
              <a:t>Karnitin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r-TR" b="1" dirty="0" err="1" smtClean="0">
                <a:solidFill>
                  <a:srgbClr val="7030A0"/>
                </a:solidFill>
                <a:latin typeface="Comic Sans MS" pitchFamily="66" charset="0"/>
              </a:rPr>
              <a:t>Lizin</a:t>
            </a: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 ve </a:t>
            </a:r>
            <a:r>
              <a:rPr lang="tr-TR" b="1" dirty="0" err="1" smtClean="0">
                <a:solidFill>
                  <a:srgbClr val="7030A0"/>
                </a:solidFill>
                <a:latin typeface="Comic Sans MS" pitchFamily="66" charset="0"/>
              </a:rPr>
              <a:t>metioninden</a:t>
            </a: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 sentezlenir</a:t>
            </a: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  <a:endParaRPr lang="tr-TR" b="1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Yağ metabolizması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600" b="1" dirty="0" smtClean="0">
                <a:solidFill>
                  <a:srgbClr val="FF0000"/>
                </a:solidFill>
                <a:latin typeface="Comic Sans MS" pitchFamily="66" charset="0"/>
              </a:rPr>
              <a:t>palmitik asit</a:t>
            </a:r>
            <a:endParaRPr lang="tr-TR" sz="2600" b="1" dirty="0" smtClean="0">
              <a:latin typeface="Comic Sans MS" pitchFamily="66" charset="0"/>
            </a:endParaRPr>
          </a:p>
          <a:p>
            <a:r>
              <a:rPr lang="tr-TR" sz="2600" b="1" dirty="0" smtClean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443F2-272B-4EC0-A4E3-1C1152B0661B}" type="slidenum">
              <a:rPr lang="tr-TR" altLang="en-US"/>
              <a:pPr/>
              <a:t>9</a:t>
            </a:fld>
            <a:endParaRPr lang="tr-TR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600" b="1" dirty="0" err="1" smtClean="0">
                <a:solidFill>
                  <a:srgbClr val="0000FF"/>
                </a:solidFill>
                <a:latin typeface="Comic Sans MS" pitchFamily="66" charset="0"/>
              </a:rPr>
              <a:t>CHO’lar</a:t>
            </a:r>
            <a:r>
              <a:rPr lang="tr-TR" sz="26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tr-TR" sz="2600" b="1" dirty="0">
                <a:solidFill>
                  <a:srgbClr val="0000FF"/>
                </a:solidFill>
                <a:latin typeface="Comic Sans MS" pitchFamily="66" charset="0"/>
              </a:rPr>
              <a:t>enerjiye dönüştürülemeyince, </a:t>
            </a:r>
            <a:r>
              <a:rPr lang="tr-TR" sz="2600" b="1" dirty="0" smtClean="0">
                <a:solidFill>
                  <a:srgbClr val="0000FF"/>
                </a:solidFill>
                <a:latin typeface="Comic Sans MS" pitchFamily="66" charset="0"/>
              </a:rPr>
              <a:t>enerji  </a:t>
            </a:r>
            <a:r>
              <a:rPr lang="tr-TR" sz="2600" b="1" dirty="0" err="1">
                <a:solidFill>
                  <a:srgbClr val="0000FF"/>
                </a:solidFill>
                <a:latin typeface="Comic Sans MS" pitchFamily="66" charset="0"/>
              </a:rPr>
              <a:t>TG’lerden</a:t>
            </a:r>
            <a:r>
              <a:rPr lang="tr-TR" sz="2600" b="1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tr-TR" sz="2600" b="1" dirty="0" smtClean="0">
                <a:solidFill>
                  <a:srgbClr val="0000FF"/>
                </a:solidFill>
                <a:latin typeface="Comic Sans MS" pitchFamily="66" charset="0"/>
              </a:rPr>
              <a:t>sağlanır.</a:t>
            </a:r>
            <a:r>
              <a:rPr lang="tr-TR" sz="2600" b="1" dirty="0" smtClean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rPr>
              <a:t> </a:t>
            </a:r>
          </a:p>
          <a:p>
            <a:pPr>
              <a:buNone/>
            </a:pPr>
            <a:r>
              <a:rPr lang="tr-TR" sz="2600" b="1" dirty="0" smtClean="0">
                <a:latin typeface="Comic Sans MS" pitchFamily="66" charset="0"/>
              </a:rPr>
              <a:t>  </a:t>
            </a:r>
          </a:p>
          <a:p>
            <a:pPr>
              <a:buNone/>
            </a:pPr>
            <a:r>
              <a:rPr lang="tr-TR" sz="2600" b="1" dirty="0" smtClean="0">
                <a:latin typeface="Comic Sans MS" pitchFamily="66" charset="0"/>
              </a:rPr>
              <a:t>keton cisimler****</a:t>
            </a:r>
            <a:endParaRPr lang="tr-TR" sz="2600" b="1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600" b="1" dirty="0">
              <a:solidFill>
                <a:srgbClr val="CC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tr-TR" sz="26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tr-TR" sz="2600" b="1" dirty="0" smtClean="0">
                <a:solidFill>
                  <a:srgbClr val="FF0000"/>
                </a:solidFill>
                <a:latin typeface="Comic Sans MS" pitchFamily="66" charset="0"/>
              </a:rPr>
              <a:t>Normalde, yağ asitleri yıkımı sonucu az miktarda keton cisimleri de oluşur (2.9 mg/100 mL).</a:t>
            </a:r>
          </a:p>
          <a:p>
            <a:pPr>
              <a:lnSpc>
                <a:spcPct val="90000"/>
              </a:lnSpc>
              <a:buNone/>
            </a:pPr>
            <a:endParaRPr lang="tr-TR" sz="2400" b="1" dirty="0" smtClean="0">
              <a:latin typeface="Comic Sans MS" pitchFamily="66" charset="0"/>
              <a:sym typeface="Symbol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Özel Tasarım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1996</TotalTime>
  <Words>1291</Words>
  <Application>Microsoft Office PowerPoint</Application>
  <PresentationFormat>Ekran Gösterisi (4:3)</PresentationFormat>
  <Paragraphs>307</Paragraphs>
  <Slides>52</Slides>
  <Notes>51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52</vt:i4>
      </vt:variant>
    </vt:vector>
  </HeadingPairs>
  <TitlesOfParts>
    <vt:vector size="62" baseType="lpstr">
      <vt:lpstr>Arial</vt:lpstr>
      <vt:lpstr>Calibri</vt:lpstr>
      <vt:lpstr>Comic Sans MS</vt:lpstr>
      <vt:lpstr>Garamond</vt:lpstr>
      <vt:lpstr>Symbol</vt:lpstr>
      <vt:lpstr>Times New Roman</vt:lpstr>
      <vt:lpstr>Wingdings</vt:lpstr>
      <vt:lpstr>Ofis Teması</vt:lpstr>
      <vt:lpstr>Özel Tasarım</vt:lpstr>
      <vt:lpstr>Microsoft Excel 97-2003 Çalışma Sayfası</vt:lpstr>
      <vt:lpstr>LİPİTLER III Yağların Kullanılması</vt:lpstr>
      <vt:lpstr>Lipitlerin Plazmada Taşınımı</vt:lpstr>
      <vt:lpstr>Serbest Yağ Asitleri</vt:lpstr>
      <vt:lpstr>Yağ Dokusu</vt:lpstr>
      <vt:lpstr>Trigliseritlerin enerji için kullanımı</vt:lpstr>
      <vt:lpstr>Yağ asit oksidasyonu</vt:lpstr>
      <vt:lpstr>Karnitin </vt:lpstr>
      <vt:lpstr>Yağ metabolizması</vt:lpstr>
      <vt:lpstr>PowerPoint Sunusu</vt:lpstr>
      <vt:lpstr>Keton cisimleri</vt:lpstr>
      <vt:lpstr>Yağ metabolizması</vt:lpstr>
      <vt:lpstr>Oksidasyon </vt:lpstr>
      <vt:lpstr>Otooksidasyonun aşamaları </vt:lpstr>
      <vt:lpstr>PowerPoint Sunusu</vt:lpstr>
      <vt:lpstr>PowerPoint Sunusu</vt:lpstr>
      <vt:lpstr>Yağın vücut çalışmasındaki görevleri</vt:lpstr>
      <vt:lpstr>Yağın vücut çalışmasındaki görevleri</vt:lpstr>
      <vt:lpstr>PowerPoint Sunusu</vt:lpstr>
      <vt:lpstr>Diyetimizde en çok bulunan yağlar</vt:lpstr>
      <vt:lpstr>Yağların besin hazırlama ve pişirmedeki görevleri</vt:lpstr>
      <vt:lpstr>PowerPoint Sunusu</vt:lpstr>
      <vt:lpstr>Tereyağı Eldesi</vt:lpstr>
      <vt:lpstr>PowerPoint Sunusu</vt:lpstr>
      <vt:lpstr>Tereyağının Kullanım Alanları</vt:lpstr>
      <vt:lpstr>Bitkisel sıvı yağlar</vt:lpstr>
      <vt:lpstr>Bitkisel sıvı yağ üretimi</vt:lpstr>
      <vt:lpstr>Bitkisel sıvı yağ üretimi</vt:lpstr>
      <vt:lpstr>Rafinasyon</vt:lpstr>
      <vt:lpstr>Sağlık açısından zararlı maddeler</vt:lpstr>
      <vt:lpstr>Rafinasyon aşamaları</vt:lpstr>
      <vt:lpstr>Vinterizasyon</vt:lpstr>
      <vt:lpstr>Margarin üretimi</vt:lpstr>
      <vt:lpstr>Margarinlerin içerisine;</vt:lpstr>
      <vt:lpstr>PowerPoint Sunusu</vt:lpstr>
      <vt:lpstr>Zeytin yağı</vt:lpstr>
      <vt:lpstr>PowerPoint Sunusu</vt:lpstr>
      <vt:lpstr>PowerPoint Sunusu</vt:lpstr>
      <vt:lpstr>PowerPoint Sunusu</vt:lpstr>
      <vt:lpstr>PowerPoint Sunusu</vt:lpstr>
      <vt:lpstr>Bitkisel Sıvıyağların Kullanıldığı Yerler</vt:lpstr>
      <vt:lpstr>Kızartma</vt:lpstr>
      <vt:lpstr>PowerPoint Sunusu</vt:lpstr>
      <vt:lpstr>Dumanlanma Noktası-Smoking Point</vt:lpstr>
      <vt:lpstr>PowerPoint Sunusu</vt:lpstr>
      <vt:lpstr>Kızartma ısısı 160-180 C arasında değişir. </vt:lpstr>
      <vt:lpstr>Kızartma ısısı dumanlama noktasının üzerine çıkarsa akroleyn oluşur.</vt:lpstr>
      <vt:lpstr>Kızartma için en uygun tava, paslanmaz çelik ve teflondur. Demir ve bakır tavalar uygun değildir. </vt:lpstr>
      <vt:lpstr>Kızartma ile oluşan değişiklikler</vt:lpstr>
      <vt:lpstr>Kızartma ile oluşan değişiklikler</vt:lpstr>
      <vt:lpstr>Kızartma yaparken dikkat edilecek noktalar</vt:lpstr>
      <vt:lpstr>Kızartma yaparken dikkat edilecek noktalar</vt:lpstr>
      <vt:lpstr>Kızartma Sırasında Oluşan Ürünlerin  Sağlığa Etkisi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LİPİTLER II</dc:title>
  <dc:creator>nurcan</dc:creator>
  <cp:lastModifiedBy>acer</cp:lastModifiedBy>
  <cp:revision>220</cp:revision>
  <dcterms:created xsi:type="dcterms:W3CDTF">2011-10-31T09:37:01Z</dcterms:created>
  <dcterms:modified xsi:type="dcterms:W3CDTF">2017-01-30T13:17:40Z</dcterms:modified>
</cp:coreProperties>
</file>