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5"/>
  </p:notesMasterIdLst>
  <p:sldIdLst>
    <p:sldId id="27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5" r:id="rId13"/>
    <p:sldId id="276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18410-114B-418D-B48E-00DF870BD950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6DDA9-54A3-44E7-AC76-7A5E7234D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467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D116-D581-4CE1-9FC3-23D03B5D8649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EDEF-226A-42C3-ACE7-9604F21F1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803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D116-D581-4CE1-9FC3-23D03B5D8649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EDEF-226A-42C3-ACE7-9604F21F1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1206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D116-D581-4CE1-9FC3-23D03B5D8649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EDEF-226A-42C3-ACE7-9604F21F1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3673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478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604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392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499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9151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3744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411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161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D116-D581-4CE1-9FC3-23D03B5D8649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EDEF-226A-42C3-ACE7-9604F21F1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1026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0577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2403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1884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0737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7591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2684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7355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2964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51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65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D116-D581-4CE1-9FC3-23D03B5D8649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EDEF-226A-42C3-ACE7-9604F21F1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4661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0078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1737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4321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611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D116-D581-4CE1-9FC3-23D03B5D8649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EDEF-226A-42C3-ACE7-9604F21F1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136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D116-D581-4CE1-9FC3-23D03B5D8649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EDEF-226A-42C3-ACE7-9604F21F1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015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D116-D581-4CE1-9FC3-23D03B5D8649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EDEF-226A-42C3-ACE7-9604F21F1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987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D116-D581-4CE1-9FC3-23D03B5D8649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EDEF-226A-42C3-ACE7-9604F21F1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2400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D116-D581-4CE1-9FC3-23D03B5D8649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EDEF-226A-42C3-ACE7-9604F21F1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1700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D116-D581-4CE1-9FC3-23D03B5D8649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EDEF-226A-42C3-ACE7-9604F21F1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135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>
                <a:alpha val="99000"/>
              </a:srgbClr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6D116-D581-4CE1-9FC3-23D03B5D8649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EEDEF-226A-42C3-ACE7-9604F21F1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75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>
                <a:alpha val="99000"/>
              </a:srgbClr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04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/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39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8994" y="1310391"/>
            <a:ext cx="8199129" cy="1415519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lgerian" panose="04020705040A02060702" pitchFamily="82" charset="0"/>
              </a:rPr>
              <a:t>       </a:t>
            </a:r>
            <a:r>
              <a:rPr lang="en-US" sz="8800" b="1" dirty="0" smtClean="0">
                <a:latin typeface="Algerian" panose="04020705040A02060702" pitchFamily="82" charset="0"/>
              </a:rPr>
              <a:t>KÖK HÜCRE</a:t>
            </a:r>
            <a:endParaRPr lang="en-US" sz="8800" b="1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3626" y="2725910"/>
            <a:ext cx="6305933" cy="632223"/>
          </a:xfrm>
        </p:spPr>
        <p:txBody>
          <a:bodyPr/>
          <a:lstStyle/>
          <a:p>
            <a:r>
              <a:rPr lang="en-US" b="1" dirty="0" smtClean="0"/>
              <a:t>PROF. DR. E. SÜMER ARAS</a:t>
            </a:r>
            <a:endParaRPr lang="en-US" b="1" dirty="0"/>
          </a:p>
        </p:txBody>
      </p:sp>
      <p:sp>
        <p:nvSpPr>
          <p:cNvPr id="4" name="Dikdörtgen 3"/>
          <p:cNvSpPr/>
          <p:nvPr/>
        </p:nvSpPr>
        <p:spPr>
          <a:xfrm>
            <a:off x="4472728" y="3621862"/>
            <a:ext cx="399000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6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HAFTA</a:t>
            </a:r>
            <a:r>
              <a:rPr lang="tr-TR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u="sn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328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5458" y="1825625"/>
            <a:ext cx="10658341" cy="4351338"/>
          </a:xfrm>
        </p:spPr>
        <p:txBody>
          <a:bodyPr>
            <a:normAutofit/>
          </a:bodyPr>
          <a:lstStyle/>
          <a:p>
            <a:pPr algn="just"/>
            <a:r>
              <a:rPr lang="tr-TR" sz="3600" b="1" dirty="0"/>
              <a:t>Yeterli sayıda iyi gelişen embriyo varsa, özel ortamda </a:t>
            </a:r>
            <a:r>
              <a:rPr lang="tr-TR" sz="3600" b="1" dirty="0" err="1"/>
              <a:t>blastosist</a:t>
            </a:r>
            <a:r>
              <a:rPr lang="tr-TR" sz="3600" b="1" dirty="0"/>
              <a:t> aşamasına kadar büyümesine izin verilebilir. </a:t>
            </a:r>
            <a:r>
              <a:rPr lang="tr-TR" sz="3600" b="1" dirty="0" err="1"/>
              <a:t>Blastosist</a:t>
            </a:r>
            <a:r>
              <a:rPr lang="tr-TR" sz="3600" b="1" dirty="0"/>
              <a:t> devresindeki embriyoların daha yüksek </a:t>
            </a:r>
            <a:r>
              <a:rPr lang="tr-TR" sz="3600" b="1" dirty="0" err="1"/>
              <a:t>implantasyon</a:t>
            </a:r>
            <a:r>
              <a:rPr lang="tr-TR" sz="3600" b="1" dirty="0"/>
              <a:t> şansı vardır. </a:t>
            </a:r>
          </a:p>
          <a:p>
            <a:pPr algn="just"/>
            <a:r>
              <a:rPr lang="tr-TR" sz="3600" b="1" dirty="0"/>
              <a:t>Böylece beşinci günde daha az embriyo transfer edilip çoğul gebelik şansı azaltılabilir.</a:t>
            </a:r>
          </a:p>
          <a:p>
            <a:pPr algn="just"/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3649870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KAYNAKLAR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8803" y="1439259"/>
            <a:ext cx="11525518" cy="51289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tr-TR" sz="3200" b="1" dirty="0"/>
              <a:t>*Kök hücre biyolojisi ve klinik uygulamalar. TÜBA yayınları</a:t>
            </a:r>
            <a:br>
              <a:rPr lang="tr-TR" sz="3200" b="1" dirty="0"/>
            </a:br>
            <a:r>
              <a:rPr lang="tr-TR" sz="3200" b="1" dirty="0"/>
              <a:t>http://www.tuba.gov.tr/tr/kok-hucre-yayinlar/1511-kok-hucre-biyolojisi-ve-klinik-uygulamalar.html</a:t>
            </a:r>
            <a:br>
              <a:rPr lang="tr-TR" sz="3200" b="1" dirty="0"/>
            </a:br>
            <a:r>
              <a:rPr lang="tr-TR" sz="3200" b="1" dirty="0"/>
              <a:t>*Kök hücre araştırmalarında güncel kavramlar, TÜBA yayınları</a:t>
            </a:r>
            <a:br>
              <a:rPr lang="tr-TR" sz="3200" b="1" dirty="0"/>
            </a:br>
            <a:r>
              <a:rPr lang="tr-TR" sz="3200" b="1" dirty="0"/>
              <a:t>*http://www.tuba.gov.tr/tr/kok-hucre-yayinlar/1512-kok-hucre-aratirmalarinda-guncel-kavramlar.html</a:t>
            </a:r>
            <a:br>
              <a:rPr lang="tr-TR" sz="3200" b="1" dirty="0"/>
            </a:br>
            <a:r>
              <a:rPr lang="tr-TR" sz="3200" b="1" dirty="0"/>
              <a:t>Diğer Kaynaklar</a:t>
            </a:r>
          </a:p>
          <a:p>
            <a:pPr>
              <a:lnSpc>
                <a:spcPct val="100000"/>
              </a:lnSpc>
            </a:pPr>
            <a:r>
              <a:rPr lang="tr-TR" sz="3200" b="1" dirty="0"/>
              <a:t>*www.pubmed.com</a:t>
            </a:r>
            <a:br>
              <a:rPr lang="tr-TR" sz="3200" b="1" dirty="0"/>
            </a:br>
            <a:r>
              <a:rPr lang="tr-TR" sz="3200" b="1" dirty="0"/>
              <a:t>*www.sciencedirect.com</a:t>
            </a:r>
          </a:p>
        </p:txBody>
      </p:sp>
    </p:spTree>
    <p:extLst>
      <p:ext uri="{BB962C8B-B14F-4D97-AF65-F5344CB8AC3E}">
        <p14:creationId xmlns:p14="http://schemas.microsoft.com/office/powerpoint/2010/main" val="522436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u="sng" dirty="0" err="1" smtClean="0">
                <a:latin typeface="+mn-lt"/>
              </a:rPr>
              <a:t>Mikroenjeksiyon</a:t>
            </a:r>
            <a:r>
              <a:rPr lang="en-US" sz="1600" dirty="0"/>
              <a:t/>
            </a:r>
            <a:br>
              <a:rPr lang="en-US" sz="1600" dirty="0"/>
            </a:b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/>
              <a:t>Mikroenjeksiyonun genellikle yumurta hücrelerine uygulanması sonucunda </a:t>
            </a:r>
            <a:r>
              <a:rPr lang="tr-TR" sz="3600" b="1" dirty="0" err="1"/>
              <a:t>transgenik</a:t>
            </a:r>
            <a:r>
              <a:rPr lang="tr-TR" sz="3600" b="1" dirty="0"/>
              <a:t> hayvan üretimi mümkün hale gelmektedir. </a:t>
            </a:r>
            <a:endParaRPr lang="tr-TR" sz="3600" b="1" dirty="0" smtClean="0"/>
          </a:p>
          <a:p>
            <a:pPr algn="just"/>
            <a:endParaRPr lang="tr-TR" sz="3600" b="1" dirty="0"/>
          </a:p>
          <a:p>
            <a:pPr algn="just"/>
            <a:r>
              <a:rPr lang="tr-TR" sz="3600" b="1" dirty="0"/>
              <a:t>Uygulama, gen aktarılacak hücrenin küçük bir vakumla mikroskop altında sabitlemesi ile başlatılır.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0655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athetr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266063" y="2097587"/>
            <a:ext cx="8586275" cy="3942605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111518" y="952589"/>
            <a:ext cx="98044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tr-TR" sz="4600" b="1" spc="-100" dirty="0" smtClean="0">
                <a:ea typeface="+mj-ea"/>
                <a:cs typeface="+mj-cs"/>
              </a:rPr>
              <a:t>Embriyo </a:t>
            </a:r>
            <a:r>
              <a:rPr lang="tr-TR" sz="4600" b="1" spc="-100" dirty="0">
                <a:ea typeface="+mj-ea"/>
                <a:cs typeface="+mj-cs"/>
              </a:rPr>
              <a:t>transferi için mikro uçlu iğne</a:t>
            </a:r>
          </a:p>
        </p:txBody>
      </p:sp>
    </p:spTree>
    <p:extLst>
      <p:ext uri="{BB962C8B-B14F-4D97-AF65-F5344CB8AC3E}">
        <p14:creationId xmlns:p14="http://schemas.microsoft.com/office/powerpoint/2010/main" val="351636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1128824"/>
          </a:xfrm>
        </p:spPr>
        <p:txBody>
          <a:bodyPr/>
          <a:lstStyle/>
          <a:p>
            <a:pPr algn="ctr"/>
            <a:r>
              <a:rPr lang="tr-TR" b="1" dirty="0"/>
              <a:t>Mikroenjeksiyon</a:t>
            </a:r>
          </a:p>
        </p:txBody>
      </p:sp>
      <p:pic>
        <p:nvPicPr>
          <p:cNvPr id="35843" name="Picture 3" descr="sperm immobilizasyon and icsı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5054" y="1262130"/>
            <a:ext cx="11290478" cy="54928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8345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sperm immobilizasyon and icsi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5205" y="502276"/>
            <a:ext cx="11148811" cy="58727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2164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icsı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1420" y="270456"/>
            <a:ext cx="10491988" cy="63557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5769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icsi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145" y="437882"/>
            <a:ext cx="10749567" cy="60595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3805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3" name="Picture 2" descr="icsi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6579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44699" y="982134"/>
            <a:ext cx="11590986" cy="5418667"/>
          </a:xfrm>
        </p:spPr>
        <p:txBody>
          <a:bodyPr>
            <a:normAutofit/>
          </a:bodyPr>
          <a:lstStyle/>
          <a:p>
            <a:pPr algn="just"/>
            <a:r>
              <a:rPr lang="tr-TR" sz="3600" b="1" dirty="0" smtClean="0"/>
              <a:t>ICSI işlemi tek </a:t>
            </a:r>
            <a:r>
              <a:rPr lang="tr-TR" sz="3600" b="1" dirty="0" err="1" smtClean="0"/>
              <a:t>spermatozoa</a:t>
            </a:r>
            <a:r>
              <a:rPr lang="tr-TR" sz="3600" b="1" dirty="0" smtClean="0"/>
              <a:t> olgun yumurtanın sitoplazmasına enjekte edilir</a:t>
            </a:r>
          </a:p>
          <a:p>
            <a:pPr algn="just"/>
            <a:r>
              <a:rPr lang="tr-TR" sz="3600" b="1" dirty="0" smtClean="0"/>
              <a:t> </a:t>
            </a:r>
            <a:r>
              <a:rPr lang="tr-TR" sz="3600" b="1" dirty="0" err="1" smtClean="0"/>
              <a:t>Fertilizasyon</a:t>
            </a:r>
            <a:r>
              <a:rPr lang="tr-TR" sz="3600" b="1" dirty="0" smtClean="0"/>
              <a:t>, </a:t>
            </a:r>
            <a:r>
              <a:rPr lang="tr-TR" sz="3600" b="1" dirty="0" err="1" smtClean="0"/>
              <a:t>inseminasyon</a:t>
            </a:r>
            <a:r>
              <a:rPr lang="tr-TR" sz="3600" b="1" dirty="0" smtClean="0"/>
              <a:t> veya ICSI den 16-18 saat sonra belirlenir. </a:t>
            </a:r>
          </a:p>
          <a:p>
            <a:pPr algn="just"/>
            <a:r>
              <a:rPr lang="tr-TR" sz="3600" b="1" dirty="0" err="1" smtClean="0"/>
              <a:t>Fertilize</a:t>
            </a:r>
            <a:r>
              <a:rPr lang="tr-TR" sz="3600" b="1" dirty="0" smtClean="0"/>
              <a:t> olmuş yumurtalara zigot denir. </a:t>
            </a:r>
          </a:p>
          <a:p>
            <a:pPr algn="just"/>
            <a:r>
              <a:rPr lang="tr-TR" sz="3600" b="1" dirty="0" smtClean="0"/>
              <a:t>Büyümelerini destekleyecek özel bir ortam içerisinde bulunurlar. </a:t>
            </a:r>
          </a:p>
          <a:p>
            <a:pPr algn="just"/>
            <a:r>
              <a:rPr lang="tr-TR" sz="3600" b="1" dirty="0" smtClean="0"/>
              <a:t>Alındıktan  iki veya üç gün sonra değerlendirileceklerdir.</a:t>
            </a:r>
          </a:p>
        </p:txBody>
      </p:sp>
    </p:spTree>
    <p:extLst>
      <p:ext uri="{BB962C8B-B14F-4D97-AF65-F5344CB8AC3E}">
        <p14:creationId xmlns:p14="http://schemas.microsoft.com/office/powerpoint/2010/main" val="367739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141</Words>
  <Application>Microsoft Office PowerPoint</Application>
  <PresentationFormat>Geniş ekran</PresentationFormat>
  <Paragraphs>19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Algerian</vt:lpstr>
      <vt:lpstr>Arial</vt:lpstr>
      <vt:lpstr>Calibri</vt:lpstr>
      <vt:lpstr>Calibri Light</vt:lpstr>
      <vt:lpstr>Times New Roman</vt:lpstr>
      <vt:lpstr>Office Teması</vt:lpstr>
      <vt:lpstr>1_Office Teması</vt:lpstr>
      <vt:lpstr>2_Office Teması</vt:lpstr>
      <vt:lpstr>       KÖK HÜCRE</vt:lpstr>
      <vt:lpstr>Mikroenjeksiyon </vt:lpstr>
      <vt:lpstr>PowerPoint Sunusu</vt:lpstr>
      <vt:lpstr>Mikroenjeksiyon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KÖK HÜCRE</dc:title>
  <dc:creator>Windows Kullanıcısı</dc:creator>
  <cp:lastModifiedBy>Windows Kullanıcısı</cp:lastModifiedBy>
  <cp:revision>5</cp:revision>
  <dcterms:created xsi:type="dcterms:W3CDTF">2018-02-27T13:59:48Z</dcterms:created>
  <dcterms:modified xsi:type="dcterms:W3CDTF">2018-02-28T10:57:26Z</dcterms:modified>
</cp:coreProperties>
</file>