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8" r:id="rId3"/>
    <p:sldId id="297" r:id="rId4"/>
    <p:sldId id="285" r:id="rId5"/>
    <p:sldId id="298" r:id="rId6"/>
    <p:sldId id="286" r:id="rId7"/>
    <p:sldId id="287" r:id="rId8"/>
    <p:sldId id="289" r:id="rId9"/>
    <p:sldId id="296" r:id="rId10"/>
  </p:sldIdLst>
  <p:sldSz cx="9144000" cy="6858000" type="screen4x3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52" autoAdjust="0"/>
  </p:normalViewPr>
  <p:slideViewPr>
    <p:cSldViewPr>
      <p:cViewPr varScale="1">
        <p:scale>
          <a:sx n="50" d="100"/>
          <a:sy n="50" d="100"/>
        </p:scale>
        <p:origin x="174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A5866-B6A8-4F7D-B4F8-DD276585E6DD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A1995-A16E-4984-8506-B2D3A4298B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96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5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007A6-C0BB-405E-AD87-262DC8BAF8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3938" y="723900"/>
            <a:ext cx="4829175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6" y="4586964"/>
            <a:ext cx="5501640" cy="434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5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B07B1-7666-46CB-B4D4-FC8CDCE9F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1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5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kimdir_bu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001000" cy="1829761"/>
          </a:xfrm>
        </p:spPr>
        <p:txBody>
          <a:bodyPr/>
          <a:lstStyle/>
          <a:p>
            <a:r>
              <a:rPr lang="tr-TR" dirty="0" smtClean="0"/>
              <a:t>Başkalarının Kanılarına Dayalı </a:t>
            </a:r>
            <a:r>
              <a:rPr lang="tr-TR" dirty="0" smtClean="0"/>
              <a:t>Teknikleri - II 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086600" cy="990600"/>
          </a:xfrm>
        </p:spPr>
        <p:txBody>
          <a:bodyPr/>
          <a:lstStyle/>
          <a:p>
            <a:r>
              <a:rPr lang="en-US" dirty="0" smtClean="0"/>
              <a:t>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err="1" smtClean="0">
                <a:solidFill>
                  <a:srgbClr val="00B050"/>
                </a:solidFill>
              </a:rPr>
              <a:t>Sosyometri</a:t>
            </a:r>
            <a:endParaRPr lang="tr-TR" sz="28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rgbClr val="7030A0"/>
                </a:solidFill>
              </a:rPr>
              <a:t>Kimdir Bu? (Kim Bu?)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C00000"/>
                </a:solidFill>
              </a:rPr>
              <a:t>Sosyal Uzaklık </a:t>
            </a:r>
            <a:r>
              <a:rPr lang="tr-TR" sz="2800" dirty="0" smtClean="0">
                <a:solidFill>
                  <a:srgbClr val="C00000"/>
                </a:solidFill>
              </a:rPr>
              <a:t>Ölçeği (</a:t>
            </a:r>
            <a:r>
              <a:rPr lang="tr-TR" sz="2800" dirty="0" err="1" smtClean="0">
                <a:solidFill>
                  <a:srgbClr val="C00000"/>
                </a:solidFill>
              </a:rPr>
              <a:t>Sosyometrik</a:t>
            </a:r>
            <a:r>
              <a:rPr lang="tr-TR" sz="2800" dirty="0" smtClean="0">
                <a:solidFill>
                  <a:srgbClr val="C00000"/>
                </a:solidFill>
              </a:rPr>
              <a:t> Algı Ölçeği)</a:t>
            </a:r>
          </a:p>
          <a:p>
            <a:pPr marL="109728" indent="0" algn="ctr">
              <a:buNone/>
            </a:pP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 smtClean="0"/>
              <a:t>Başkalarının Kanılarına Dayalı Teknikler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687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83291"/>
          </a:xfrm>
        </p:spPr>
        <p:txBody>
          <a:bodyPr>
            <a:normAutofit fontScale="92500"/>
          </a:bodyPr>
          <a:lstStyle/>
          <a:p>
            <a:r>
              <a:rPr lang="tr-TR" dirty="0" err="1" smtClean="0"/>
              <a:t>Hartshorne</a:t>
            </a:r>
            <a:r>
              <a:rPr lang="tr-TR" dirty="0" smtClean="0"/>
              <a:t> ve May (1929) tarafından geliştirilen bu teknik verilen kişilik özelliklerine grup üyelerinin ne derece uygun davrandıklarını belirlemek amacıyla kullanılan </a:t>
            </a:r>
            <a:r>
              <a:rPr lang="tr-TR" dirty="0" err="1" smtClean="0"/>
              <a:t>sosyometrik</a:t>
            </a:r>
            <a:r>
              <a:rPr lang="tr-TR" dirty="0" smtClean="0"/>
              <a:t> tekniklerden biridir. </a:t>
            </a:r>
          </a:p>
          <a:p>
            <a:r>
              <a:rPr lang="tr-TR" dirty="0" smtClean="0"/>
              <a:t>Kimdir Bu, sosyal dokusu içinde üyelerin birbirlerini nasıl algıladıklarını, ilişki biçimi, kabul ve </a:t>
            </a:r>
            <a:r>
              <a:rPr lang="tr-TR" dirty="0" err="1" smtClean="0"/>
              <a:t>red</a:t>
            </a:r>
            <a:r>
              <a:rPr lang="tr-TR" dirty="0" smtClean="0"/>
              <a:t> derecesini anlamaya yarayan bir tekniktir.</a:t>
            </a:r>
          </a:p>
          <a:p>
            <a:r>
              <a:rPr lang="tr-TR" dirty="0"/>
              <a:t>Birbirini tanıyan bir grup içindeki bireylerinin birbirleri hakkındaki görüşlerine dayanır</a:t>
            </a:r>
            <a:r>
              <a:rPr lang="tr-TR" dirty="0" smtClean="0"/>
              <a:t>.</a:t>
            </a:r>
          </a:p>
          <a:p>
            <a:r>
              <a:rPr lang="tr-TR" dirty="0">
                <a:hlinkClick r:id="rId2" action="ppaction://hlinkfile"/>
              </a:rPr>
              <a:t>Kimdir Bu? örneği</a:t>
            </a:r>
            <a:endParaRPr lang="tr-TR" dirty="0"/>
          </a:p>
          <a:p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 smtClean="0"/>
              <a:t>Kimdir</a:t>
            </a:r>
            <a:r>
              <a:rPr lang="en-US" sz="3600" dirty="0" smtClean="0"/>
              <a:t> Bu?</a:t>
            </a:r>
            <a:r>
              <a:rPr lang="tr-TR" sz="3600" dirty="0" smtClean="0"/>
              <a:t> - 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01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83291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</a:rPr>
              <a:t>Kimdir Bu tekniğinin kullanılma amaçları;</a:t>
            </a:r>
          </a:p>
          <a:p>
            <a:pPr lvl="1">
              <a:spcBef>
                <a:spcPts val="600"/>
              </a:spcBef>
            </a:pPr>
            <a:r>
              <a:rPr lang="tr-TR" dirty="0" smtClean="0"/>
              <a:t>İzole edilen ya da reddedilen çocukların bir kısım özelliklerinin belirlenmesi,</a:t>
            </a:r>
          </a:p>
          <a:p>
            <a:pPr lvl="1">
              <a:spcBef>
                <a:spcPts val="600"/>
              </a:spcBef>
            </a:pPr>
            <a:r>
              <a:rPr lang="tr-TR" dirty="0" smtClean="0"/>
              <a:t>Üyelerin kendi görüşleri ile başkalarının onları algılayışları arasındaki farklılıkların bulunup bulunmadığının tespit edilmesi,</a:t>
            </a:r>
          </a:p>
          <a:p>
            <a:pPr lvl="1">
              <a:spcBef>
                <a:spcPts val="600"/>
              </a:spcBef>
            </a:pPr>
            <a:r>
              <a:rPr lang="tr-TR" dirty="0" smtClean="0"/>
              <a:t>Betimlenen özellikler açısından üyelerin tanımlanmasıdır. 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 smtClean="0"/>
              <a:t>Kimdir</a:t>
            </a:r>
            <a:r>
              <a:rPr lang="en-US" sz="3600" dirty="0" smtClean="0"/>
              <a:t> Bu?</a:t>
            </a:r>
            <a:r>
              <a:rPr lang="tr-TR" sz="3600" dirty="0" smtClean="0"/>
              <a:t> - II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Kimdir Bu tekniğinde kullanmak üzere hazırlanacak formda 10 ile 30 arasında değişen düz cümle ya da soru cümlesi bulunmaktadır.</a:t>
            </a:r>
          </a:p>
          <a:p>
            <a:r>
              <a:rPr lang="tr-TR" dirty="0" smtClean="0"/>
              <a:t>Maddeler yaklaşık eşit sayıda olumlu ve olumsuz yönleri yansıtacak şekilde düzenlenmelidir.</a:t>
            </a:r>
          </a:p>
          <a:p>
            <a:r>
              <a:rPr lang="tr-TR" dirty="0" smtClean="0"/>
              <a:t>Bazı uygulamacılar, öğrenciler üzerindeki olumsuz etkilerinden dolayı formda olumsuz ifadelere yer vermemekte ve daha çok olumlu ifadeleri tercih etmektedirler.</a:t>
            </a:r>
          </a:p>
          <a:p>
            <a:r>
              <a:rPr lang="tr-TR" u="sng" dirty="0" smtClean="0"/>
              <a:t>Yıkıcı bir etki söz konusu olması durumunda, formda olumsuz ifadelere yer verilmemesi daha uygun bir yoldur.</a:t>
            </a:r>
          </a:p>
          <a:p>
            <a:r>
              <a:rPr lang="tr-TR" dirty="0" smtClean="0"/>
              <a:t>Formdaki ifadeler öğrencilerin gelişim dönemlerine uygun bir şekilde düzenlenmelidir.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/>
              <a:t>Kimdir</a:t>
            </a:r>
            <a:r>
              <a:rPr lang="en-US" sz="3600" dirty="0"/>
              <a:t> Bu?</a:t>
            </a:r>
            <a:r>
              <a:rPr lang="tr-TR" sz="3600" dirty="0"/>
              <a:t> - </a:t>
            </a:r>
            <a:r>
              <a:rPr lang="tr-TR" sz="3600" dirty="0" smtClean="0"/>
              <a:t>III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1522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Sosyometri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kimdir-bu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grup-içi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edinmeye</a:t>
            </a:r>
            <a:r>
              <a:rPr lang="en-US" dirty="0" smtClean="0"/>
              <a:t> </a:t>
            </a:r>
            <a:r>
              <a:rPr lang="en-US" dirty="0" err="1" smtClean="0"/>
              <a:t>yarayan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araç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“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uzaklık</a:t>
            </a:r>
            <a:r>
              <a:rPr lang="en-US" dirty="0" smtClean="0"/>
              <a:t> </a:t>
            </a:r>
            <a:r>
              <a:rPr lang="en-US" dirty="0" err="1" smtClean="0"/>
              <a:t>ölçeği</a:t>
            </a:r>
            <a:r>
              <a:rPr lang="en-US" dirty="0" smtClean="0"/>
              <a:t>” dir.</a:t>
            </a:r>
          </a:p>
          <a:p>
            <a:r>
              <a:rPr lang="tr-TR" dirty="0" smtClean="0"/>
              <a:t>Bireylerin birbirlerine sosyal kabul ya da sosyal mesafelerini belirlemeye yarayan bir araçtır. Sınıftaki her öğrenci diğer öğrencileri  değerlendirir.</a:t>
            </a:r>
            <a:endParaRPr lang="en-US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kimlerin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edilip</a:t>
            </a:r>
            <a:r>
              <a:rPr lang="en-US" dirty="0" smtClean="0"/>
              <a:t>, </a:t>
            </a:r>
            <a:r>
              <a:rPr lang="en-US" dirty="0" err="1" smtClean="0"/>
              <a:t>kimlerin</a:t>
            </a:r>
            <a:r>
              <a:rPr lang="en-US" dirty="0" smtClean="0"/>
              <a:t> red </a:t>
            </a:r>
            <a:r>
              <a:rPr lang="en-US" dirty="0" err="1" smtClean="0"/>
              <a:t>edildiği</a:t>
            </a:r>
            <a:r>
              <a:rPr lang="en-US" dirty="0" smtClean="0"/>
              <a:t>, </a:t>
            </a:r>
            <a:r>
              <a:rPr lang="en-US" dirty="0" err="1" smtClean="0"/>
              <a:t>kimlerin</a:t>
            </a:r>
            <a:r>
              <a:rPr lang="en-US" dirty="0" smtClean="0"/>
              <a:t> </a:t>
            </a:r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önemsendiğini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konabilir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 smtClean="0"/>
              <a:t>Sosyal</a:t>
            </a:r>
            <a:r>
              <a:rPr lang="en-US" sz="3600" dirty="0" smtClean="0"/>
              <a:t> </a:t>
            </a:r>
            <a:r>
              <a:rPr lang="en-US" sz="3600" dirty="0" err="1" smtClean="0"/>
              <a:t>Uzaklık</a:t>
            </a:r>
            <a:r>
              <a:rPr lang="en-US" sz="3600" dirty="0" smtClean="0"/>
              <a:t> </a:t>
            </a:r>
            <a:r>
              <a:rPr lang="en-US" sz="3600" dirty="0" err="1" smtClean="0"/>
              <a:t>Ölçeği</a:t>
            </a:r>
            <a:r>
              <a:rPr lang="tr-TR" sz="3600" dirty="0" smtClean="0"/>
              <a:t> - 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214C-88E0-491D-A62A-A2A8EF635AE0}" type="slidenum">
              <a:rPr lang="tr-TR"/>
              <a:pPr/>
              <a:t>7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/>
              <a:t>Sosyal Uzaklık Ölçeği - II</a:t>
            </a:r>
            <a:endParaRPr lang="tr-TR" sz="3600" dirty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914400" y="1600200"/>
          <a:ext cx="7429500" cy="2497455"/>
        </p:xfrm>
        <a:graphic>
          <a:graphicData uri="http://schemas.openxmlformats.org/drawingml/2006/table">
            <a:tbl>
              <a:tblPr/>
              <a:tblGrid>
                <a:gridCol w="123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Adı-soyadı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Yakın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Uzak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Ayşe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Veli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Gökhan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703" name="5 Metin kutusu"/>
          <p:cNvSpPr txBox="1">
            <a:spLocks noChangeArrowheads="1"/>
          </p:cNvSpPr>
          <p:nvPr/>
        </p:nvSpPr>
        <p:spPr bwMode="auto">
          <a:xfrm>
            <a:off x="1295400" y="4267200"/>
            <a:ext cx="6705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000" b="1" dirty="0">
                <a:latin typeface="Tekton Pro" pitchFamily="34" charset="0"/>
                <a:cs typeface="Times New Roman" pitchFamily="18" charset="0"/>
              </a:rPr>
              <a:t>1: Çok yakın arkadaş olmayı isterim</a:t>
            </a:r>
          </a:p>
          <a:p>
            <a:r>
              <a:rPr lang="tr-TR" sz="2000" b="1" dirty="0">
                <a:latin typeface="Tekton Pro" pitchFamily="34" charset="0"/>
                <a:cs typeface="Times New Roman" pitchFamily="18" charset="0"/>
              </a:rPr>
              <a:t>2: Arkadaş olmak isterim</a:t>
            </a:r>
          </a:p>
          <a:p>
            <a:r>
              <a:rPr lang="tr-TR" sz="2000" b="1" dirty="0">
                <a:latin typeface="Tekton Pro" pitchFamily="34" charset="0"/>
                <a:cs typeface="Times New Roman" pitchFamily="18" charset="0"/>
              </a:rPr>
              <a:t>3: Sınıftaki herhangi biridir</a:t>
            </a:r>
          </a:p>
          <a:p>
            <a:r>
              <a:rPr lang="tr-TR" sz="2000" b="1" dirty="0">
                <a:latin typeface="Tekton Pro" pitchFamily="34" charset="0"/>
                <a:cs typeface="Times New Roman" pitchFamily="18" charset="0"/>
              </a:rPr>
              <a:t>4: Onunla arkadaş olmaktan kaçınırım</a:t>
            </a:r>
          </a:p>
          <a:p>
            <a:r>
              <a:rPr lang="tr-TR" sz="2000" b="1" dirty="0">
                <a:latin typeface="Tekton Pro" pitchFamily="34" charset="0"/>
                <a:cs typeface="Times New Roman" pitchFamily="18" charset="0"/>
              </a:rPr>
              <a:t>5: Onunla aynı sınıfta olmak bile istemem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57200" y="1481328"/>
            <a:ext cx="3962400" cy="4525963"/>
          </a:xfrm>
        </p:spPr>
        <p:txBody>
          <a:bodyPr/>
          <a:lstStyle/>
          <a:p>
            <a:r>
              <a:rPr lang="tr-TR" dirty="0" smtClean="0"/>
              <a:t>Üyeler grupta kimlerin kendisini, kendisinin kimleri ve gruptaki diğer üyelerin birbirlerini ne derece seçtiklerini ve reddettiklerini tahmin eder.</a:t>
            </a:r>
          </a:p>
          <a:p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/>
              <a:t>Sosyometrik</a:t>
            </a:r>
            <a:r>
              <a:rPr lang="tr-TR" sz="3600" dirty="0" smtClean="0"/>
              <a:t> Algı Ölçeği</a:t>
            </a:r>
            <a:endParaRPr lang="tr-TR" sz="3600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002443"/>
              </p:ext>
            </p:extLst>
          </p:nvPr>
        </p:nvGraphicFramePr>
        <p:xfrm>
          <a:off x="5181600" y="1344008"/>
          <a:ext cx="3352794" cy="4800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1272">
                  <a:extLst>
                    <a:ext uri="{9D8B030D-6E8A-4147-A177-3AD203B41FA5}">
                      <a16:colId xmlns:a16="http://schemas.microsoft.com/office/drawing/2014/main" val="3160885846"/>
                    </a:ext>
                  </a:extLst>
                </a:gridCol>
                <a:gridCol w="358587">
                  <a:extLst>
                    <a:ext uri="{9D8B030D-6E8A-4147-A177-3AD203B41FA5}">
                      <a16:colId xmlns:a16="http://schemas.microsoft.com/office/drawing/2014/main" val="601157410"/>
                    </a:ext>
                  </a:extLst>
                </a:gridCol>
                <a:gridCol w="358587">
                  <a:extLst>
                    <a:ext uri="{9D8B030D-6E8A-4147-A177-3AD203B41FA5}">
                      <a16:colId xmlns:a16="http://schemas.microsoft.com/office/drawing/2014/main" val="1028218663"/>
                    </a:ext>
                  </a:extLst>
                </a:gridCol>
                <a:gridCol w="358587">
                  <a:extLst>
                    <a:ext uri="{9D8B030D-6E8A-4147-A177-3AD203B41FA5}">
                      <a16:colId xmlns:a16="http://schemas.microsoft.com/office/drawing/2014/main" val="447099172"/>
                    </a:ext>
                  </a:extLst>
                </a:gridCol>
                <a:gridCol w="358587">
                  <a:extLst>
                    <a:ext uri="{9D8B030D-6E8A-4147-A177-3AD203B41FA5}">
                      <a16:colId xmlns:a16="http://schemas.microsoft.com/office/drawing/2014/main" val="1188517823"/>
                    </a:ext>
                  </a:extLst>
                </a:gridCol>
                <a:gridCol w="358587">
                  <a:extLst>
                    <a:ext uri="{9D8B030D-6E8A-4147-A177-3AD203B41FA5}">
                      <a16:colId xmlns:a16="http://schemas.microsoft.com/office/drawing/2014/main" val="3565939210"/>
                    </a:ext>
                  </a:extLst>
                </a:gridCol>
                <a:gridCol w="358587">
                  <a:extLst>
                    <a:ext uri="{9D8B030D-6E8A-4147-A177-3AD203B41FA5}">
                      <a16:colId xmlns:a16="http://schemas.microsoft.com/office/drawing/2014/main" val="3406841110"/>
                    </a:ext>
                  </a:extLst>
                </a:gridCol>
              </a:tblGrid>
              <a:tr h="2152977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noProof="0" dirty="0" smtClean="0">
                          <a:effectLst/>
                        </a:rPr>
                        <a:t>Sınıfınızdaki arkadaşlarınızla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 olan ilişkilerinizi düşünün. 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En yakın hissettiğiniz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 arkadaşınızı 1, en uzak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 hissettiğiniz arkadaşınızı 9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 olacak şekilde, tüm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 arkadaşlarınızı 1 ile 9 arasında</a:t>
                      </a:r>
                      <a:br>
                        <a:rPr lang="tr-TR" sz="1600" u="none" strike="noStrike" noProof="0" dirty="0" smtClean="0">
                          <a:effectLst/>
                        </a:rPr>
                      </a:br>
                      <a:r>
                        <a:rPr lang="tr-TR" sz="1600" u="none" strike="noStrike" noProof="0" dirty="0" smtClean="0">
                          <a:effectLst/>
                        </a:rPr>
                        <a:t> puanlayınız. </a:t>
                      </a:r>
                      <a:endParaRPr lang="tr-TR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354268"/>
                  </a:ext>
                </a:extLst>
              </a:tr>
              <a:tr h="699940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err="1">
                          <a:effectLst/>
                        </a:rPr>
                        <a:t>Gamze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err="1">
                          <a:effectLst/>
                        </a:rPr>
                        <a:t>Gizem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err="1">
                          <a:effectLst/>
                        </a:rPr>
                        <a:t>Veli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Ali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err="1">
                          <a:effectLst/>
                        </a:rPr>
                        <a:t>Emine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err="1">
                          <a:effectLst/>
                        </a:rPr>
                        <a:t>Zeynep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vert="vert270" anchor="b"/>
                </a:tc>
                <a:extLst>
                  <a:ext uri="{0D108BD9-81ED-4DB2-BD59-A6C34878D82A}">
                    <a16:rowId xmlns:a16="http://schemas.microsoft.com/office/drawing/2014/main" val="33592717"/>
                  </a:ext>
                </a:extLst>
              </a:tr>
              <a:tr h="324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u="none" strike="noStrike" dirty="0" err="1">
                          <a:effectLst/>
                        </a:rPr>
                        <a:t>Gamze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5044825"/>
                  </a:ext>
                </a:extLst>
              </a:tr>
              <a:tr h="324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u="none" strike="noStrike" dirty="0" err="1">
                          <a:effectLst/>
                        </a:rPr>
                        <a:t>Gizem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392511324"/>
                  </a:ext>
                </a:extLst>
              </a:tr>
              <a:tr h="324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u="none" strike="noStrike" dirty="0" err="1">
                          <a:effectLst/>
                        </a:rPr>
                        <a:t>Veli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2343489596"/>
                  </a:ext>
                </a:extLst>
              </a:tr>
              <a:tr h="324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u="none" strike="noStrike" dirty="0">
                          <a:effectLst/>
                        </a:rPr>
                        <a:t>Ali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062225623"/>
                  </a:ext>
                </a:extLst>
              </a:tr>
              <a:tr h="324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u="none" strike="noStrike" dirty="0" err="1">
                          <a:effectLst/>
                        </a:rPr>
                        <a:t>Emine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5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1925210961"/>
                  </a:ext>
                </a:extLst>
              </a:tr>
              <a:tr h="324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u="none" strike="noStrike" dirty="0" err="1">
                          <a:effectLst/>
                        </a:rPr>
                        <a:t>Zeynep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5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112263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483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Yeşilyaprak</a:t>
            </a:r>
            <a:r>
              <a:rPr lang="tr-TR" dirty="0"/>
              <a:t>, B. (Ed.) (2013). </a:t>
            </a:r>
            <a:r>
              <a:rPr lang="tr-TR" i="1" dirty="0"/>
              <a:t>21. yüzyılda eğitimde rehberlik hizmetleri</a:t>
            </a:r>
            <a:r>
              <a:rPr lang="tr-TR" dirty="0"/>
              <a:t>. Ankara: Nobel Yayın Dağıtım.</a:t>
            </a:r>
          </a:p>
          <a:p>
            <a:r>
              <a:rPr lang="tr-TR" dirty="0" smtClean="0"/>
              <a:t>Özer, A. </a:t>
            </a:r>
            <a:r>
              <a:rPr lang="tr-TR" dirty="0"/>
              <a:t>(2015). </a:t>
            </a:r>
            <a:r>
              <a:rPr lang="tr-TR" dirty="0" smtClean="0"/>
              <a:t>Başkalarının görüşlerine </a:t>
            </a:r>
            <a:r>
              <a:rPr lang="tr-TR" dirty="0"/>
              <a:t>dayalı teknikler. İçinde C. Şahin (Ed.), </a:t>
            </a:r>
            <a:r>
              <a:rPr lang="tr-TR" i="1" dirty="0"/>
              <a:t>Bireyi tanıma teknikleri</a:t>
            </a:r>
            <a:r>
              <a:rPr lang="tr-TR" dirty="0"/>
              <a:t>, (s. </a:t>
            </a:r>
            <a:r>
              <a:rPr lang="tr-TR" dirty="0" smtClean="0"/>
              <a:t>269-291).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/>
              <a:t>Kaynakça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1541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1150</TotalTime>
  <Words>469</Words>
  <Application>Microsoft Office PowerPoint</Application>
  <PresentationFormat>Ekran Gösterisi (4:3)</PresentationFormat>
  <Paragraphs>94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Calibri</vt:lpstr>
      <vt:lpstr>Constantia</vt:lpstr>
      <vt:lpstr>Lucida Sans Unicode</vt:lpstr>
      <vt:lpstr>Tekton Pro</vt:lpstr>
      <vt:lpstr>Times New Roman</vt:lpstr>
      <vt:lpstr>Verdana</vt:lpstr>
      <vt:lpstr>Wingdings</vt:lpstr>
      <vt:lpstr>Wingdings 2</vt:lpstr>
      <vt:lpstr>Wingdings 3</vt:lpstr>
      <vt:lpstr>Concourse</vt:lpstr>
      <vt:lpstr>Başkalarının Kanılarına Dayalı Teknikleri - II </vt:lpstr>
      <vt:lpstr>Başkalarının Kanılarına Dayalı Teknikler</vt:lpstr>
      <vt:lpstr>Kimdir Bu? - I</vt:lpstr>
      <vt:lpstr>Kimdir Bu? - II</vt:lpstr>
      <vt:lpstr>Kimdir Bu? - III</vt:lpstr>
      <vt:lpstr>Sosyal Uzaklık Ölçeği - I</vt:lpstr>
      <vt:lpstr>Sosyal Uzaklık Ölçeği - II</vt:lpstr>
      <vt:lpstr>Sosyometrik Algı Ölçeği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Hakem</cp:lastModifiedBy>
  <cp:revision>164</cp:revision>
  <dcterms:created xsi:type="dcterms:W3CDTF">2013-11-17T19:42:21Z</dcterms:created>
  <dcterms:modified xsi:type="dcterms:W3CDTF">2018-04-08T22:34:09Z</dcterms:modified>
</cp:coreProperties>
</file>