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6" r:id="rId9"/>
    <p:sldId id="263" r:id="rId10"/>
    <p:sldId id="267" r:id="rId11"/>
    <p:sldId id="264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8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770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78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85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8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93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77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81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58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95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05ACC34-D164-46D2-B1DB-7F883635E255}" type="datetimeFigureOut">
              <a:rPr lang="tr-TR" smtClean="0"/>
              <a:t>19.06.2018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898C45-3D15-4A34-9D9F-4DFE5C7FB6E7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29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Siyaset Bilimi II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2. Hafta: İdeoloji Kavramı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2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Ludwig </a:t>
            </a:r>
            <a:r>
              <a:rPr lang="tr-TR" dirty="0" err="1" smtClean="0"/>
              <a:t>Feuerbach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(1804-1872)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877378"/>
            <a:ext cx="7543800" cy="396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58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Din ve insan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İnsan hayatı, dine dayanarak açıklanabilir/anlamlandırılabilir mi?</a:t>
            </a:r>
          </a:p>
          <a:p>
            <a:pPr lvl="1"/>
            <a:r>
              <a:rPr lang="tr-TR" dirty="0" err="1" smtClean="0"/>
              <a:t>Feuerbach</a:t>
            </a:r>
            <a:r>
              <a:rPr lang="tr-TR" dirty="0" smtClean="0"/>
              <a:t>: Din insan toplumunun bir kurgusudur, bir yanılsamadır.</a:t>
            </a:r>
          </a:p>
          <a:p>
            <a:pPr lvl="1"/>
            <a:r>
              <a:rPr lang="tr-TR" dirty="0" err="1" smtClean="0"/>
              <a:t>Marx</a:t>
            </a:r>
            <a:r>
              <a:rPr lang="tr-TR" dirty="0" smtClean="0"/>
              <a:t>: Basit bir yanılsama değildir; maddi gerçekliğin tersyüz olmuş olmasından doğar.</a:t>
            </a:r>
          </a:p>
          <a:p>
            <a:r>
              <a:rPr lang="tr-TR" dirty="0" smtClean="0"/>
              <a:t>Din eleştirisi, insan toplumunun özgürleşmesi için yeterli değildir.</a:t>
            </a:r>
          </a:p>
          <a:p>
            <a:r>
              <a:rPr lang="tr-TR" dirty="0" smtClean="0"/>
              <a:t>Din halkın afyonudur – acıyı bastırabildiği gibi, acıya dayanmayı sağlayarak toplumsal düzenin devamına da hizmet edebilir.</a:t>
            </a:r>
          </a:p>
        </p:txBody>
      </p:sp>
    </p:spTree>
    <p:extLst>
      <p:ext uri="{BB962C8B-B14F-4D97-AF65-F5344CB8AC3E}">
        <p14:creationId xmlns:p14="http://schemas.microsoft.com/office/powerpoint/2010/main" val="112499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dirty="0" smtClean="0"/>
              <a:t>Sol </a:t>
            </a:r>
            <a:r>
              <a:rPr lang="tr-TR" dirty="0" err="1" smtClean="0"/>
              <a:t>Hegelciler</a:t>
            </a:r>
            <a:endParaRPr lang="tr-TR" dirty="0"/>
          </a:p>
        </p:txBody>
      </p:sp>
      <p:sp>
        <p:nvSpPr>
          <p:cNvPr id="11" name="Metin Yer Tutucusu 10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</p:spPr>
        <p:txBody>
          <a:bodyPr/>
          <a:lstStyle/>
          <a:p>
            <a:pPr algn="ctr"/>
            <a:r>
              <a:rPr lang="tr-TR" dirty="0" err="1" smtClean="0"/>
              <a:t>Bruno</a:t>
            </a:r>
            <a:r>
              <a:rPr lang="tr-TR" dirty="0" smtClean="0"/>
              <a:t> </a:t>
            </a:r>
            <a:r>
              <a:rPr lang="tr-TR" dirty="0" err="1" smtClean="0"/>
              <a:t>Bauer</a:t>
            </a:r>
            <a:r>
              <a:rPr lang="tr-TR" dirty="0" smtClean="0"/>
              <a:t> (1809-1882)</a:t>
            </a:r>
            <a:endParaRPr lang="tr-T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8844" y="2582863"/>
            <a:ext cx="2390599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Yer Tutucusu 11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/>
          <a:lstStyle/>
          <a:p>
            <a:pPr algn="ctr"/>
            <a:r>
              <a:rPr lang="tr-TR" dirty="0" err="1" smtClean="0"/>
              <a:t>Max</a:t>
            </a:r>
            <a:r>
              <a:rPr lang="tr-TR" dirty="0" smtClean="0"/>
              <a:t> </a:t>
            </a:r>
            <a:r>
              <a:rPr lang="tr-TR" dirty="0" err="1" smtClean="0"/>
              <a:t>Stirner</a:t>
            </a:r>
            <a:r>
              <a:rPr lang="tr-TR" dirty="0" smtClean="0"/>
              <a:t> (1806-1856)</a:t>
            </a:r>
            <a:endParaRPr lang="tr-T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74875"/>
            <a:ext cx="324036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60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Düşünce mi eylem mi?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Toplum nasıl değişebilir?</a:t>
            </a:r>
          </a:p>
          <a:p>
            <a:pPr lvl="1"/>
            <a:r>
              <a:rPr lang="tr-TR" dirty="0" smtClean="0"/>
              <a:t>Sol </a:t>
            </a:r>
            <a:r>
              <a:rPr lang="tr-TR" dirty="0" err="1" smtClean="0"/>
              <a:t>Hegelciler</a:t>
            </a:r>
            <a:r>
              <a:rPr lang="tr-TR" dirty="0" smtClean="0"/>
              <a:t>: İnsanların yanılsama yaratan fikirlerini değiştirmeleri, eleştirel düşünmeye başlamaları, yeni ve insana uygun fikirler geliştirmeleri gerekir.</a:t>
            </a:r>
          </a:p>
          <a:p>
            <a:pPr lvl="1"/>
            <a:r>
              <a:rPr lang="tr-TR" dirty="0" err="1" smtClean="0"/>
              <a:t>Marx</a:t>
            </a:r>
            <a:r>
              <a:rPr lang="tr-TR" dirty="0" smtClean="0"/>
              <a:t>: </a:t>
            </a:r>
            <a:r>
              <a:rPr lang="tr-TR" dirty="0"/>
              <a:t>B</a:t>
            </a:r>
            <a:r>
              <a:rPr lang="tr-TR" dirty="0" smtClean="0"/>
              <a:t>u ideolojik bir bakıştır – insanları ve ilişkilerini bir </a:t>
            </a:r>
            <a:r>
              <a:rPr lang="tr-T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</a:t>
            </a: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obscura</a:t>
            </a: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/>
              <a:t>gibi tersine çevirir.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921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Camera</a:t>
            </a:r>
            <a:r>
              <a:rPr lang="tr-TR" dirty="0" smtClean="0"/>
              <a:t> </a:t>
            </a:r>
            <a:r>
              <a:rPr lang="tr-TR" dirty="0" err="1" smtClean="0"/>
              <a:t>obscura</a:t>
            </a:r>
            <a:r>
              <a:rPr lang="tr-TR" dirty="0" smtClean="0"/>
              <a:t> (karanlık kutu)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927670"/>
            <a:ext cx="7543800" cy="38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26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Marx’ın</a:t>
            </a:r>
            <a:r>
              <a:rPr lang="tr-TR" dirty="0" smtClean="0"/>
              <a:t> ideoloji eleştirisi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İdeoloji, gerçekliği çarpıtır</a:t>
            </a:r>
          </a:p>
          <a:p>
            <a:endParaRPr lang="tr-TR" dirty="0" smtClean="0"/>
          </a:p>
          <a:p>
            <a:r>
              <a:rPr lang="tr-TR" dirty="0" smtClean="0"/>
              <a:t>Her fikir ideolojik değildir – sadece gerçekliği çarpıtan fikirler ideolojiktir</a:t>
            </a:r>
          </a:p>
          <a:p>
            <a:endParaRPr lang="tr-TR" dirty="0"/>
          </a:p>
          <a:p>
            <a:r>
              <a:rPr lang="tr-TR" dirty="0" smtClean="0"/>
              <a:t>Bu çarpıtma, toplumsal çelişkilerin sonucudur; ancak bu çelişkiler ortadan kalktığında yok olabilirler.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823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Klasik ekonomi politik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</p:spPr>
        <p:txBody>
          <a:bodyPr/>
          <a:lstStyle/>
          <a:p>
            <a:pPr algn="ctr"/>
            <a:r>
              <a:rPr lang="tr-TR" dirty="0" smtClean="0"/>
              <a:t>Adam Smith (1723-1790)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0243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4644008" y="1412776"/>
            <a:ext cx="4041775" cy="639762"/>
          </a:xfrm>
        </p:spPr>
        <p:txBody>
          <a:bodyPr/>
          <a:lstStyle/>
          <a:p>
            <a:pPr algn="ctr"/>
            <a:r>
              <a:rPr lang="tr-TR" dirty="0" smtClean="0"/>
              <a:t>David </a:t>
            </a:r>
            <a:r>
              <a:rPr lang="tr-TR" dirty="0" err="1" smtClean="0"/>
              <a:t>Ricardo</a:t>
            </a:r>
            <a:r>
              <a:rPr lang="tr-TR" dirty="0" smtClean="0"/>
              <a:t> (1772-1823)</a:t>
            </a:r>
            <a:endParaRPr lang="tr-T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109" y="2582863"/>
            <a:ext cx="262198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8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Tersine çevrilmenin kaynağı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Kapitalizmde meta mübadelesi nasıl bir ilişkidir?</a:t>
            </a:r>
          </a:p>
          <a:p>
            <a:pPr lvl="1"/>
            <a:r>
              <a:rPr lang="tr-TR" dirty="0" smtClean="0"/>
              <a:t>Ürünler piyasada değerlerine göre bir fiyat alırlar ve bu fiyat üzerinden mübadele edilirler – metalar arasındaki toplumsal bir ilişki.</a:t>
            </a:r>
          </a:p>
          <a:p>
            <a:pPr lvl="1"/>
            <a:r>
              <a:rPr lang="tr-TR" dirty="0" smtClean="0"/>
              <a:t>Oysa </a:t>
            </a:r>
            <a:r>
              <a:rPr lang="tr-TR" dirty="0" err="1" smtClean="0"/>
              <a:t>metaya</a:t>
            </a:r>
            <a:r>
              <a:rPr lang="tr-TR" dirty="0" smtClean="0"/>
              <a:t> değerini kazandıran şey emeğin üretim sürecinde girdiği toplumsal ilişkilerdir.</a:t>
            </a:r>
          </a:p>
          <a:p>
            <a:r>
              <a:rPr lang="tr-TR" dirty="0" smtClean="0"/>
              <a:t>Meta fetişizmi ve hukuki/siyasal eşitlik, sömürü ilişkisini gizler.</a:t>
            </a:r>
          </a:p>
        </p:txBody>
      </p:sp>
    </p:spTree>
    <p:extLst>
      <p:ext uri="{BB962C8B-B14F-4D97-AF65-F5344CB8AC3E}">
        <p14:creationId xmlns:p14="http://schemas.microsoft.com/office/powerpoint/2010/main" val="365991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Marksist gelenekte ideoloji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İdeolojik üstyapı: Hukuki, dini, siyasi, felsefi toplumsal bilinç biçimleri</a:t>
            </a:r>
          </a:p>
          <a:p>
            <a:r>
              <a:rPr lang="tr-TR" dirty="0" smtClean="0"/>
              <a:t>Temel toplumsal sınıfların dünya görüşleri: </a:t>
            </a:r>
          </a:p>
          <a:p>
            <a:pPr lvl="1"/>
            <a:r>
              <a:rPr lang="tr-TR" dirty="0" smtClean="0"/>
              <a:t>Lenin: «ya burjuva ideolojisi ya da sosyalist ideoloji»</a:t>
            </a:r>
          </a:p>
          <a:p>
            <a:pPr lvl="1"/>
            <a:r>
              <a:rPr lang="tr-TR" dirty="0" err="1" smtClean="0"/>
              <a:t>Lukacs</a:t>
            </a:r>
            <a:r>
              <a:rPr lang="tr-TR" dirty="0" smtClean="0"/>
              <a:t>: «</a:t>
            </a:r>
            <a:r>
              <a:rPr lang="tr-TR" dirty="0" err="1" smtClean="0"/>
              <a:t>proleteryanın</a:t>
            </a:r>
            <a:r>
              <a:rPr lang="tr-TR" dirty="0" smtClean="0"/>
              <a:t> ideolojik ifadesi»</a:t>
            </a:r>
          </a:p>
          <a:p>
            <a:r>
              <a:rPr lang="tr-TR" dirty="0" smtClean="0"/>
              <a:t>Gündelik pratiklere yön veren fikirler:</a:t>
            </a:r>
          </a:p>
          <a:p>
            <a:pPr lvl="1"/>
            <a:r>
              <a:rPr lang="tr-TR" dirty="0" err="1" smtClean="0"/>
              <a:t>Gramsci</a:t>
            </a:r>
            <a:r>
              <a:rPr lang="tr-TR" dirty="0" smtClean="0"/>
              <a:t>: Hegemonya mücadelesindeki dünya tasavvurları</a:t>
            </a:r>
          </a:p>
          <a:p>
            <a:pPr lvl="1"/>
            <a:r>
              <a:rPr lang="tr-TR" dirty="0" err="1" smtClean="0"/>
              <a:t>Althusser</a:t>
            </a:r>
            <a:r>
              <a:rPr lang="tr-TR" dirty="0" smtClean="0"/>
              <a:t>: Gerçek ilişkilerle kurulan hayali bir ilişki</a:t>
            </a:r>
          </a:p>
          <a:p>
            <a:pPr lvl="1"/>
            <a:r>
              <a:rPr lang="tr-TR" dirty="0" err="1" smtClean="0"/>
              <a:t>Poulantzas</a:t>
            </a:r>
            <a:r>
              <a:rPr lang="tr-TR" dirty="0" smtClean="0"/>
              <a:t>: Toplumsal formasyonun bütünleştiricisi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863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İdeolojinin geniş anlamı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Siyasal ideolojiler: Toplum düzenine dair tahayyülleri olan fikir kümeleri</a:t>
            </a:r>
          </a:p>
          <a:p>
            <a:r>
              <a:rPr lang="tr-TR" dirty="0" smtClean="0"/>
              <a:t>Özne kurgusu</a:t>
            </a:r>
          </a:p>
          <a:p>
            <a:r>
              <a:rPr lang="tr-TR" dirty="0" smtClean="0"/>
              <a:t>Toplum tahayyülü</a:t>
            </a:r>
          </a:p>
          <a:p>
            <a:r>
              <a:rPr lang="tr-TR" dirty="0" smtClean="0"/>
              <a:t>Çelişki tanımı</a:t>
            </a:r>
          </a:p>
          <a:p>
            <a:r>
              <a:rPr lang="tr-TR" dirty="0" smtClean="0"/>
              <a:t>Duygusal ifade</a:t>
            </a:r>
          </a:p>
          <a:p>
            <a:r>
              <a:rPr lang="tr-TR" dirty="0" smtClean="0"/>
              <a:t>Çözüm önerileri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9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Fikirler toplumsal olgulardan ve toplumsal ilişkilerden doğarlar</a:t>
            </a:r>
          </a:p>
          <a:p>
            <a:endParaRPr lang="tr-TR" dirty="0" smtClean="0"/>
          </a:p>
          <a:p>
            <a:r>
              <a:rPr lang="tr-TR" dirty="0" smtClean="0"/>
              <a:t>Fikirler tarihsel süreç içinde birikirler </a:t>
            </a:r>
          </a:p>
          <a:p>
            <a:endParaRPr lang="tr-TR" dirty="0"/>
          </a:p>
          <a:p>
            <a:r>
              <a:rPr lang="tr-TR" dirty="0" smtClean="0"/>
              <a:t>İdeoloji bir gizleme, meşrulaştırma, doğallaştırma çabası içerir</a:t>
            </a:r>
          </a:p>
          <a:p>
            <a:endParaRPr lang="tr-TR" dirty="0"/>
          </a:p>
          <a:p>
            <a:r>
              <a:rPr lang="tr-TR" dirty="0" smtClean="0"/>
              <a:t>Mitoloji, kültür, din ve felsefe gibi düşünce bütünlerinden kitle katılımıyla farklılaşmıştır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3639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İdeolojilerin farklılaşması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İdeolojiler de tarihsel olarak dönüşür</a:t>
            </a:r>
          </a:p>
          <a:p>
            <a:r>
              <a:rPr lang="tr-TR" dirty="0" smtClean="0"/>
              <a:t>Temel anahtar temaları vardır</a:t>
            </a:r>
          </a:p>
          <a:p>
            <a:r>
              <a:rPr lang="tr-TR" dirty="0" smtClean="0"/>
              <a:t>Farklı zamanlarda ve coğrafyalarda farklılaşabilirler</a:t>
            </a:r>
          </a:p>
          <a:p>
            <a:r>
              <a:rPr lang="tr-TR" dirty="0" smtClean="0"/>
              <a:t>Farklı ideolojiler aynı kavramları kullanabilir</a:t>
            </a:r>
          </a:p>
          <a:p>
            <a:r>
              <a:rPr lang="tr-TR" dirty="0" smtClean="0"/>
              <a:t>Kendi bakışlarının </a:t>
            </a:r>
            <a:r>
              <a:rPr lang="tr-TR" dirty="0" err="1" smtClean="0"/>
              <a:t>yerleşikleşmesini</a:t>
            </a:r>
            <a:r>
              <a:rPr lang="tr-TR" dirty="0" smtClean="0"/>
              <a:t> isterler – hegemonya mücadelesi</a:t>
            </a:r>
          </a:p>
          <a:p>
            <a:r>
              <a:rPr lang="tr-TR" dirty="0" smtClean="0"/>
              <a:t>İdeolojiler ortadan kalkabilir mi?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8598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İdeolojiler ortadan kalkabilir mi?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Daniel </a:t>
            </a:r>
            <a:r>
              <a:rPr lang="tr-TR" dirty="0" err="1" smtClean="0"/>
              <a:t>Bell</a:t>
            </a:r>
            <a:r>
              <a:rPr lang="tr-TR" dirty="0" smtClean="0"/>
              <a:t> – «ideolojilerin sonu» tezi</a:t>
            </a:r>
          </a:p>
          <a:p>
            <a:endParaRPr lang="tr-TR" dirty="0" smtClean="0"/>
          </a:p>
          <a:p>
            <a:r>
              <a:rPr lang="tr-TR" dirty="0" err="1" smtClean="0"/>
              <a:t>Postmodernizm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Dünyayı olduğu gibi görmek / Olması istenen dünya için mücadele etmek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280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İdeoloji kavramının ilk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«Fikirlerin bilimi»</a:t>
            </a:r>
          </a:p>
          <a:p>
            <a:r>
              <a:rPr lang="tr-TR" dirty="0" err="1" smtClean="0"/>
              <a:t>Destutt</a:t>
            </a:r>
            <a:r>
              <a:rPr lang="tr-TR" dirty="0" smtClean="0"/>
              <a:t> de </a:t>
            </a:r>
            <a:r>
              <a:rPr lang="tr-TR" dirty="0" err="1" smtClean="0"/>
              <a:t>Tracy</a:t>
            </a:r>
            <a:r>
              <a:rPr lang="tr-TR" dirty="0" smtClean="0"/>
              <a:t> (1754-1836)</a:t>
            </a:r>
          </a:p>
          <a:p>
            <a:r>
              <a:rPr lang="tr-TR" dirty="0" smtClean="0"/>
              <a:t>Fikirlerin kökeni nedir? Nasıl oluşur ve kitleleri nasıl etkileri altına alırlar?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884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1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İdeolojinin olumsuz anlamı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Napoleon</a:t>
            </a:r>
            <a:r>
              <a:rPr lang="tr-TR" dirty="0" smtClean="0"/>
              <a:t> </a:t>
            </a:r>
            <a:r>
              <a:rPr lang="tr-TR" dirty="0" err="1" smtClean="0"/>
              <a:t>Bonaparte</a:t>
            </a:r>
            <a:r>
              <a:rPr lang="tr-TR" dirty="0" smtClean="0"/>
              <a:t> (1769-1821)</a:t>
            </a:r>
          </a:p>
          <a:p>
            <a:r>
              <a:rPr lang="tr-TR" dirty="0" err="1" smtClean="0"/>
              <a:t>Institut</a:t>
            </a:r>
            <a:r>
              <a:rPr lang="tr-TR" dirty="0" smtClean="0"/>
              <a:t> de France girişimi</a:t>
            </a:r>
          </a:p>
          <a:p>
            <a:r>
              <a:rPr lang="tr-TR" dirty="0" smtClean="0"/>
              <a:t>İdeolojinin siyasi bir itham olarak </a:t>
            </a:r>
            <a:r>
              <a:rPr lang="tr-TR" dirty="0" err="1" smtClean="0"/>
              <a:t>araçsal</a:t>
            </a:r>
            <a:r>
              <a:rPr lang="tr-TR" dirty="0" smtClean="0"/>
              <a:t> kullanımı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340768"/>
            <a:ext cx="396044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1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İdeoloji tanımları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Nötr tanımlar</a:t>
            </a:r>
          </a:p>
          <a:p>
            <a:pPr lvl="1"/>
            <a:r>
              <a:rPr lang="tr-TR" dirty="0" smtClean="0"/>
              <a:t>«inanç sistemi», «dünya görüşü», «bireyin toplumsal yapıyla ilişkisinin kurulduğu ortam»</a:t>
            </a:r>
          </a:p>
          <a:p>
            <a:r>
              <a:rPr lang="tr-TR" dirty="0" smtClean="0"/>
              <a:t>Olumlu tanımlar</a:t>
            </a:r>
          </a:p>
          <a:p>
            <a:pPr lvl="1"/>
            <a:r>
              <a:rPr lang="tr-TR" dirty="0" smtClean="0"/>
              <a:t>«bireyde toplumsal aidiyet hissi yaratan fikirler», «toplumsal aktörlerin dünyayı anlamlandırma </a:t>
            </a:r>
            <a:r>
              <a:rPr lang="tr-TR" dirty="0"/>
              <a:t>s</a:t>
            </a:r>
            <a:r>
              <a:rPr lang="tr-TR" dirty="0" smtClean="0"/>
              <a:t>üreci» </a:t>
            </a:r>
          </a:p>
          <a:p>
            <a:r>
              <a:rPr lang="tr-TR" dirty="0" smtClean="0"/>
              <a:t>Olumsuz tanımlar</a:t>
            </a:r>
          </a:p>
          <a:p>
            <a:pPr lvl="1"/>
            <a:r>
              <a:rPr lang="tr-TR" dirty="0" smtClean="0"/>
              <a:t>«egemen iktidarın hizmetini meşrulaştıran fikirler kümesi», «yanılsama», «yanlış bilinç»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905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İdeolojinin anlamları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Birinci/dar anlamı </a:t>
            </a:r>
          </a:p>
          <a:p>
            <a:pPr lvl="1"/>
            <a:r>
              <a:rPr lang="tr-TR" dirty="0" smtClean="0"/>
              <a:t>Toplumsal gerçekliği çarpıtan, egemen sınıfların hâkimiyetini sürdürmesini sağlayan fikirler bütünü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İkinci/geniş anlamı</a:t>
            </a:r>
          </a:p>
          <a:p>
            <a:pPr lvl="1"/>
            <a:r>
              <a:rPr lang="tr-TR" dirty="0" smtClean="0"/>
              <a:t>Siyasi fikir kümelerinin toplum düzenindeki konumu ve rolü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110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Marx’ın</a:t>
            </a:r>
            <a:r>
              <a:rPr lang="tr-TR" dirty="0" smtClean="0"/>
              <a:t> ideoloji kavrayışı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Hegel’e</a:t>
            </a:r>
            <a:r>
              <a:rPr lang="tr-TR" dirty="0" smtClean="0"/>
              <a:t> karşı: devlet tartışması</a:t>
            </a:r>
          </a:p>
          <a:p>
            <a:pPr lvl="1"/>
            <a:r>
              <a:rPr lang="tr-TR" dirty="0" smtClean="0"/>
              <a:t>Toplumu anlamak için devlete bakmak, toplumsal sınıfları görünmez kılar</a:t>
            </a:r>
          </a:p>
          <a:p>
            <a:r>
              <a:rPr lang="tr-TR" dirty="0" err="1" smtClean="0"/>
              <a:t>Feuerbach’a</a:t>
            </a:r>
            <a:r>
              <a:rPr lang="tr-TR" dirty="0" smtClean="0"/>
              <a:t> karşı: din tartışması</a:t>
            </a:r>
          </a:p>
          <a:p>
            <a:pPr lvl="1"/>
            <a:r>
              <a:rPr lang="tr-TR" dirty="0" smtClean="0"/>
              <a:t>İnsanı anlamak için dine bakmak, dünyadaki adaletsizlikleri gizler </a:t>
            </a:r>
          </a:p>
          <a:p>
            <a:r>
              <a:rPr lang="tr-TR" dirty="0" smtClean="0"/>
              <a:t>Sol </a:t>
            </a:r>
            <a:r>
              <a:rPr lang="tr-TR" dirty="0" err="1" smtClean="0"/>
              <a:t>Hegelcilere</a:t>
            </a:r>
            <a:r>
              <a:rPr lang="tr-TR" dirty="0" smtClean="0"/>
              <a:t> karşı: felsefe tartışması</a:t>
            </a:r>
          </a:p>
          <a:p>
            <a:pPr lvl="1"/>
            <a:r>
              <a:rPr lang="tr-TR" dirty="0" smtClean="0"/>
              <a:t>Toplumu anlamak için düşünceye bakmak, toplumsal ilişkilerdeki çarpıklığı gizler</a:t>
            </a:r>
          </a:p>
          <a:p>
            <a:r>
              <a:rPr lang="tr-TR" dirty="0" smtClean="0"/>
              <a:t>Klasik ekonomi </a:t>
            </a:r>
            <a:r>
              <a:rPr lang="tr-TR" dirty="0" err="1" smtClean="0"/>
              <a:t>politikçilere</a:t>
            </a:r>
            <a:r>
              <a:rPr lang="tr-TR" dirty="0" smtClean="0"/>
              <a:t> karşı: kapitalizm tartışması</a:t>
            </a:r>
          </a:p>
          <a:p>
            <a:pPr lvl="1"/>
            <a:r>
              <a:rPr lang="tr-TR" dirty="0" smtClean="0"/>
              <a:t>Serbest mübadele, eşitsizlik ve sömürüyü gizler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679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Georg</a:t>
            </a:r>
            <a:r>
              <a:rPr lang="tr-TR" dirty="0" smtClean="0"/>
              <a:t> Wilhelm </a:t>
            </a:r>
            <a:r>
              <a:rPr lang="tr-TR" dirty="0" err="1" smtClean="0"/>
              <a:t>Friedrich</a:t>
            </a:r>
            <a:r>
              <a:rPr lang="tr-TR" dirty="0" smtClean="0"/>
              <a:t> </a:t>
            </a:r>
            <a:r>
              <a:rPr lang="tr-TR" dirty="0" err="1" smtClean="0"/>
              <a:t>Hegel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(1770-1831)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846263"/>
            <a:ext cx="40227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Devlet mi, insan mı?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Toplumu anlamak için insandan mı, devletten mi yola çıkmalı?</a:t>
            </a:r>
          </a:p>
          <a:p>
            <a:pPr lvl="1"/>
            <a:r>
              <a:rPr lang="tr-TR" dirty="0" err="1" smtClean="0"/>
              <a:t>Hegel</a:t>
            </a:r>
            <a:r>
              <a:rPr lang="tr-TR" dirty="0" smtClean="0"/>
              <a:t>: Kurucu biçim devlettir, insan onun toplumdaki yansımasıdır.</a:t>
            </a:r>
          </a:p>
          <a:p>
            <a:pPr lvl="1"/>
            <a:r>
              <a:rPr lang="tr-TR" dirty="0" err="1" smtClean="0"/>
              <a:t>Marx</a:t>
            </a:r>
            <a:r>
              <a:rPr lang="tr-TR" dirty="0" smtClean="0"/>
              <a:t>: Siyasal yapıyı yaratan halktır.</a:t>
            </a:r>
          </a:p>
          <a:p>
            <a:r>
              <a:rPr lang="tr-TR" dirty="0" smtClean="0"/>
              <a:t>Devleti açıklamak için toplumsal ilişkilere ve o ilişkilerin öznesi olan insan bireye bakılmalıdır.</a:t>
            </a:r>
          </a:p>
          <a:p>
            <a:r>
              <a:rPr lang="tr-TR" dirty="0" smtClean="0"/>
              <a:t>Devleti merkeze koyan açıklamalarda ideolojik bir yan vardır: toplumun farklı kesimleri arasındaki farkları ve mücadeleleri görmezden gelir.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774619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186</TotalTime>
  <Words>671</Words>
  <Application>Microsoft Office PowerPoint</Application>
  <PresentationFormat>Ekran Gösterisi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Geçmişe bakış</vt:lpstr>
      <vt:lpstr>Siyaset Bilimi II</vt:lpstr>
      <vt:lpstr>PowerPoint Sunusu</vt:lpstr>
      <vt:lpstr>İdeoloji kavramının ilk kullanımı</vt:lpstr>
      <vt:lpstr>İdeolojinin olumsuz anlamı</vt:lpstr>
      <vt:lpstr>İdeoloji tanımları</vt:lpstr>
      <vt:lpstr>İdeolojinin anlamları</vt:lpstr>
      <vt:lpstr>Marx’ın ideoloji kavrayışı</vt:lpstr>
      <vt:lpstr>Georg Wilhelm Friedrich Hegel  (1770-1831)</vt:lpstr>
      <vt:lpstr>Devlet mi, insan mı?</vt:lpstr>
      <vt:lpstr>Ludwig Feuerbach (1804-1872)</vt:lpstr>
      <vt:lpstr>Din ve insan</vt:lpstr>
      <vt:lpstr>Sol Hegelciler</vt:lpstr>
      <vt:lpstr>Düşünce mi eylem mi?</vt:lpstr>
      <vt:lpstr>Camera obscura (karanlık kutu)</vt:lpstr>
      <vt:lpstr>Marx’ın ideoloji eleştirisi</vt:lpstr>
      <vt:lpstr>Klasik ekonomi politik</vt:lpstr>
      <vt:lpstr>Tersine çevrilmenin kaynağı</vt:lpstr>
      <vt:lpstr>Marksist gelenekte ideoloji</vt:lpstr>
      <vt:lpstr>İdeolojinin geniş anlamı</vt:lpstr>
      <vt:lpstr>İdeolojilerin farklılaşması</vt:lpstr>
      <vt:lpstr> İdeolojiler ortadan kalkabilir mi?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II</dc:title>
  <dc:creator>ismail - [2010]</dc:creator>
  <cp:lastModifiedBy>EZGIKAYA</cp:lastModifiedBy>
  <cp:revision>16</cp:revision>
  <dcterms:created xsi:type="dcterms:W3CDTF">2018-02-21T12:30:50Z</dcterms:created>
  <dcterms:modified xsi:type="dcterms:W3CDTF">2018-06-19T11:36:36Z</dcterms:modified>
</cp:coreProperties>
</file>