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94" r:id="rId2"/>
    <p:sldId id="311" r:id="rId3"/>
    <p:sldId id="295" r:id="rId4"/>
    <p:sldId id="296" r:id="rId5"/>
    <p:sldId id="298" r:id="rId6"/>
    <p:sldId id="299" r:id="rId7"/>
    <p:sldId id="300" r:id="rId8"/>
    <p:sldId id="301" r:id="rId9"/>
    <p:sldId id="302" r:id="rId10"/>
    <p:sldId id="305" r:id="rId11"/>
    <p:sldId id="310" r:id="rId12"/>
    <p:sldId id="306" r:id="rId13"/>
    <p:sldId id="307" r:id="rId14"/>
    <p:sldId id="308" r:id="rId15"/>
    <p:sldId id="309" r:id="rId16"/>
    <p:sldId id="270" r:id="rId17"/>
    <p:sldId id="280" r:id="rId18"/>
    <p:sldId id="281" r:id="rId19"/>
    <p:sldId id="312" r:id="rId20"/>
    <p:sldId id="282" r:id="rId21"/>
    <p:sldId id="313" r:id="rId22"/>
    <p:sldId id="283" r:id="rId23"/>
    <p:sldId id="314" r:id="rId24"/>
    <p:sldId id="287" r:id="rId25"/>
    <p:sldId id="289" r:id="rId26"/>
    <p:sldId id="315" r:id="rId27"/>
    <p:sldId id="316" r:id="rId28"/>
    <p:sldId id="317" r:id="rId29"/>
    <p:sldId id="318" r:id="rId30"/>
    <p:sldId id="319" r:id="rId31"/>
    <p:sldId id="320" r:id="rId3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2" d="100"/>
          <a:sy n="82" d="100"/>
        </p:scale>
        <p:origin x="-1530"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078947-CF9B-497A-A35F-E64ADD1B906B}" type="datetimeFigureOut">
              <a:rPr lang="tr-TR" smtClean="0"/>
              <a:pPr/>
              <a:t>6.3.2017</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8ADC7FC-7772-4187-BFAA-3E5FE0D4A560}" type="slidenum">
              <a:rPr lang="tr-TR" smtClean="0"/>
              <a:pPr/>
              <a:t>‹#›</a:t>
            </a:fld>
            <a:endParaRPr lang="tr-TR"/>
          </a:p>
        </p:txBody>
      </p:sp>
    </p:spTree>
    <p:extLst>
      <p:ext uri="{BB962C8B-B14F-4D97-AF65-F5344CB8AC3E}">
        <p14:creationId xmlns="" xmlns:p14="http://schemas.microsoft.com/office/powerpoint/2010/main" val="1661826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1 Slayt Görüntüsü Yer Tutucusu"/>
          <p:cNvSpPr>
            <a:spLocks noGrp="1" noRot="1" noChangeAspect="1" noTextEdit="1"/>
          </p:cNvSpPr>
          <p:nvPr>
            <p:ph type="sldImg"/>
          </p:nvPr>
        </p:nvSpPr>
        <p:spPr>
          <a:ln/>
        </p:spPr>
      </p:sp>
      <p:sp>
        <p:nvSpPr>
          <p:cNvPr id="234499" name="2 Not Yer Tutucusu"/>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tr-TR" smtClean="0"/>
          </a:p>
        </p:txBody>
      </p:sp>
      <p:sp>
        <p:nvSpPr>
          <p:cNvPr id="4" name="3 Slayt Numarası Yer Tutucusu"/>
          <p:cNvSpPr>
            <a:spLocks noGrp="1"/>
          </p:cNvSpPr>
          <p:nvPr>
            <p:ph type="sldNum" sz="quarter" idx="5"/>
          </p:nvPr>
        </p:nvSpPr>
        <p:spPr/>
        <p:txBody>
          <a:bodyPr/>
          <a:lstStyle/>
          <a:p>
            <a:pPr>
              <a:defRPr/>
            </a:pPr>
            <a:fld id="{06C8F20D-CCAB-4C16-AEE6-D77D9E45D6BC}" type="slidenum">
              <a:rPr lang="tr-TR" smtClean="0"/>
              <a:pPr>
                <a:defRPr/>
              </a:pPr>
              <a:t>2</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758C02-E5CC-460D-BF2C-11816F895778}" type="slidenum">
              <a:rPr lang="tr-TR"/>
              <a:pPr/>
              <a:t>15</a:t>
            </a:fld>
            <a:endParaRPr lang="tr-TR"/>
          </a:p>
        </p:txBody>
      </p:sp>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p:txBody>
          <a:bodyPr/>
          <a:lstStyle/>
          <a:p>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1 Slayt Görüntüsü Yer Tutucusu"/>
          <p:cNvSpPr>
            <a:spLocks noGrp="1" noRot="1" noChangeAspect="1" noTextEdit="1"/>
          </p:cNvSpPr>
          <p:nvPr>
            <p:ph type="sldImg"/>
          </p:nvPr>
        </p:nvSpPr>
        <p:spPr>
          <a:ln/>
        </p:spPr>
      </p:sp>
      <p:sp>
        <p:nvSpPr>
          <p:cNvPr id="247811" name="2 Not Yer Tutucusu"/>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tr-TR" smtClean="0"/>
          </a:p>
        </p:txBody>
      </p:sp>
      <p:sp>
        <p:nvSpPr>
          <p:cNvPr id="4" name="3 Slayt Numarası Yer Tutucusu"/>
          <p:cNvSpPr>
            <a:spLocks noGrp="1"/>
          </p:cNvSpPr>
          <p:nvPr>
            <p:ph type="sldNum" sz="quarter" idx="5"/>
          </p:nvPr>
        </p:nvSpPr>
        <p:spPr/>
        <p:txBody>
          <a:bodyPr/>
          <a:lstStyle/>
          <a:p>
            <a:pPr>
              <a:defRPr/>
            </a:pPr>
            <a:fld id="{EA95040E-C5B7-417F-AD87-4AAF0A9932AE}" type="slidenum">
              <a:rPr lang="tr-TR" smtClean="0"/>
              <a:pPr>
                <a:defRPr/>
              </a:pPr>
              <a:t>17</a:t>
            </a:fld>
            <a:endParaRPr lang="tr-T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1 Slayt Görüntüsü Yer Tutucusu"/>
          <p:cNvSpPr>
            <a:spLocks noGrp="1" noRot="1" noChangeAspect="1" noTextEdit="1"/>
          </p:cNvSpPr>
          <p:nvPr>
            <p:ph type="sldImg"/>
          </p:nvPr>
        </p:nvSpPr>
        <p:spPr>
          <a:ln/>
        </p:spPr>
      </p:sp>
      <p:sp>
        <p:nvSpPr>
          <p:cNvPr id="248835" name="2 Not Yer Tutucusu"/>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tr-TR" smtClean="0"/>
          </a:p>
        </p:txBody>
      </p:sp>
      <p:sp>
        <p:nvSpPr>
          <p:cNvPr id="4" name="3 Slayt Numarası Yer Tutucusu"/>
          <p:cNvSpPr>
            <a:spLocks noGrp="1"/>
          </p:cNvSpPr>
          <p:nvPr>
            <p:ph type="sldNum" sz="quarter" idx="5"/>
          </p:nvPr>
        </p:nvSpPr>
        <p:spPr/>
        <p:txBody>
          <a:bodyPr/>
          <a:lstStyle/>
          <a:p>
            <a:pPr>
              <a:defRPr/>
            </a:pPr>
            <a:fld id="{59B60F6B-1364-4BA0-A4A5-FD4C962F6548}" type="slidenum">
              <a:rPr lang="tr-TR" smtClean="0"/>
              <a:pPr>
                <a:defRPr/>
              </a:pPr>
              <a:t>18</a:t>
            </a:fld>
            <a:endParaRPr lang="tr-T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1 Slayt Görüntüsü Yer Tutucusu"/>
          <p:cNvSpPr>
            <a:spLocks noGrp="1" noRot="1" noChangeAspect="1" noTextEdit="1"/>
          </p:cNvSpPr>
          <p:nvPr>
            <p:ph type="sldImg"/>
          </p:nvPr>
        </p:nvSpPr>
        <p:spPr>
          <a:ln/>
        </p:spPr>
      </p:sp>
      <p:sp>
        <p:nvSpPr>
          <p:cNvPr id="249859" name="2 Not Yer Tutucusu"/>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tr-TR" smtClean="0"/>
          </a:p>
        </p:txBody>
      </p:sp>
      <p:sp>
        <p:nvSpPr>
          <p:cNvPr id="4" name="3 Slayt Numarası Yer Tutucusu"/>
          <p:cNvSpPr>
            <a:spLocks noGrp="1"/>
          </p:cNvSpPr>
          <p:nvPr>
            <p:ph type="sldNum" sz="quarter" idx="5"/>
          </p:nvPr>
        </p:nvSpPr>
        <p:spPr/>
        <p:txBody>
          <a:bodyPr/>
          <a:lstStyle/>
          <a:p>
            <a:pPr>
              <a:defRPr/>
            </a:pPr>
            <a:fld id="{B68881C4-3003-4AEF-87CC-7CF7F8A5B15F}" type="slidenum">
              <a:rPr lang="tr-TR" smtClean="0"/>
              <a:pPr>
                <a:defRPr/>
              </a:pPr>
              <a:t>20</a:t>
            </a:fld>
            <a:endParaRPr lang="tr-T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1 Slayt Görüntüsü Yer Tutucusu"/>
          <p:cNvSpPr>
            <a:spLocks noGrp="1" noRot="1" noChangeAspect="1" noTextEdit="1"/>
          </p:cNvSpPr>
          <p:nvPr>
            <p:ph type="sldImg"/>
          </p:nvPr>
        </p:nvSpPr>
        <p:spPr>
          <a:ln/>
        </p:spPr>
      </p:sp>
      <p:sp>
        <p:nvSpPr>
          <p:cNvPr id="250883" name="2 Not Yer Tutucusu"/>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tr-TR" smtClean="0"/>
          </a:p>
        </p:txBody>
      </p:sp>
      <p:sp>
        <p:nvSpPr>
          <p:cNvPr id="4" name="3 Slayt Numarası Yer Tutucusu"/>
          <p:cNvSpPr>
            <a:spLocks noGrp="1"/>
          </p:cNvSpPr>
          <p:nvPr>
            <p:ph type="sldNum" sz="quarter" idx="5"/>
          </p:nvPr>
        </p:nvSpPr>
        <p:spPr/>
        <p:txBody>
          <a:bodyPr/>
          <a:lstStyle/>
          <a:p>
            <a:pPr>
              <a:defRPr/>
            </a:pPr>
            <a:fld id="{D196E7A1-B5CC-4803-8B90-CFEEE39E5DFA}" type="slidenum">
              <a:rPr lang="tr-TR" smtClean="0"/>
              <a:pPr>
                <a:defRPr/>
              </a:pPr>
              <a:t>22</a:t>
            </a:fld>
            <a:endParaRPr lang="tr-T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1 Slayt Görüntüsü Yer Tutucusu"/>
          <p:cNvSpPr>
            <a:spLocks noGrp="1" noRot="1" noChangeAspect="1" noTextEdit="1"/>
          </p:cNvSpPr>
          <p:nvPr>
            <p:ph type="sldImg"/>
          </p:nvPr>
        </p:nvSpPr>
        <p:spPr>
          <a:ln/>
        </p:spPr>
      </p:sp>
      <p:sp>
        <p:nvSpPr>
          <p:cNvPr id="254979" name="2 Not Yer Tutucusu"/>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tr-TR" smtClean="0"/>
          </a:p>
        </p:txBody>
      </p:sp>
      <p:sp>
        <p:nvSpPr>
          <p:cNvPr id="4" name="3 Slayt Numarası Yer Tutucusu"/>
          <p:cNvSpPr>
            <a:spLocks noGrp="1"/>
          </p:cNvSpPr>
          <p:nvPr>
            <p:ph type="sldNum" sz="quarter" idx="5"/>
          </p:nvPr>
        </p:nvSpPr>
        <p:spPr/>
        <p:txBody>
          <a:bodyPr/>
          <a:lstStyle/>
          <a:p>
            <a:pPr>
              <a:defRPr/>
            </a:pPr>
            <a:fld id="{E6A397EE-AC1F-431B-92E5-0785992C9864}" type="slidenum">
              <a:rPr lang="tr-TR" smtClean="0"/>
              <a:pPr>
                <a:defRPr/>
              </a:pPr>
              <a:t>24</a:t>
            </a:fld>
            <a:endParaRPr lang="tr-T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1 Slayt Görüntüsü Yer Tutucusu"/>
          <p:cNvSpPr>
            <a:spLocks noGrp="1" noRot="1" noChangeAspect="1" noTextEdit="1"/>
          </p:cNvSpPr>
          <p:nvPr>
            <p:ph type="sldImg"/>
          </p:nvPr>
        </p:nvSpPr>
        <p:spPr>
          <a:ln/>
        </p:spPr>
      </p:sp>
      <p:sp>
        <p:nvSpPr>
          <p:cNvPr id="257027" name="2 Not Yer Tutucusu"/>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tr-TR" smtClean="0"/>
          </a:p>
        </p:txBody>
      </p:sp>
      <p:sp>
        <p:nvSpPr>
          <p:cNvPr id="4" name="3 Slayt Numarası Yer Tutucusu"/>
          <p:cNvSpPr>
            <a:spLocks noGrp="1"/>
          </p:cNvSpPr>
          <p:nvPr>
            <p:ph type="sldNum" sz="quarter" idx="5"/>
          </p:nvPr>
        </p:nvSpPr>
        <p:spPr/>
        <p:txBody>
          <a:bodyPr/>
          <a:lstStyle/>
          <a:p>
            <a:pPr>
              <a:defRPr/>
            </a:pPr>
            <a:fld id="{245E9D48-6AAC-4175-A535-C36EB07703EF}" type="slidenum">
              <a:rPr lang="tr-TR" smtClean="0"/>
              <a:pPr>
                <a:defRPr/>
              </a:pPr>
              <a:t>25</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E265B79-EC99-4FF7-8266-8C02B9E6F20C}" type="datetimeFigureOut">
              <a:rPr lang="tr-TR" smtClean="0"/>
              <a:pPr/>
              <a:t>6.3.2017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0E2951-5371-44D2-9EC2-BCB68C35AD51}" type="slidenum">
              <a:rPr lang="tr-TR" smtClean="0"/>
              <a:pPr/>
              <a:t>‹#›</a:t>
            </a:fld>
            <a:endParaRPr lang="tr-TR"/>
          </a:p>
        </p:txBody>
      </p:sp>
    </p:spTree>
    <p:extLst>
      <p:ext uri="{BB962C8B-B14F-4D97-AF65-F5344CB8AC3E}">
        <p14:creationId xmlns="" xmlns:p14="http://schemas.microsoft.com/office/powerpoint/2010/main" val="675878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E265B79-EC99-4FF7-8266-8C02B9E6F20C}" type="datetimeFigureOut">
              <a:rPr lang="tr-TR" smtClean="0"/>
              <a:pPr/>
              <a:t>6.3.2017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0E2951-5371-44D2-9EC2-BCB68C35AD51}" type="slidenum">
              <a:rPr lang="tr-TR" smtClean="0"/>
              <a:pPr/>
              <a:t>‹#›</a:t>
            </a:fld>
            <a:endParaRPr lang="tr-TR"/>
          </a:p>
        </p:txBody>
      </p:sp>
    </p:spTree>
    <p:extLst>
      <p:ext uri="{BB962C8B-B14F-4D97-AF65-F5344CB8AC3E}">
        <p14:creationId xmlns="" xmlns:p14="http://schemas.microsoft.com/office/powerpoint/2010/main" val="3193023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E265B79-EC99-4FF7-8266-8C02B9E6F20C}" type="datetimeFigureOut">
              <a:rPr lang="tr-TR" smtClean="0"/>
              <a:pPr/>
              <a:t>6.3.2017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0E2951-5371-44D2-9EC2-BCB68C35AD51}" type="slidenum">
              <a:rPr lang="tr-TR" smtClean="0"/>
              <a:pPr/>
              <a:t>‹#›</a:t>
            </a:fld>
            <a:endParaRPr lang="tr-TR"/>
          </a:p>
        </p:txBody>
      </p:sp>
    </p:spTree>
    <p:extLst>
      <p:ext uri="{BB962C8B-B14F-4D97-AF65-F5344CB8AC3E}">
        <p14:creationId xmlns="" xmlns:p14="http://schemas.microsoft.com/office/powerpoint/2010/main" val="41502231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a:xfrm>
            <a:off x="457200" y="6245225"/>
            <a:ext cx="2133600" cy="476250"/>
          </a:xfrm>
        </p:spPr>
        <p:txBody>
          <a:bodyPr/>
          <a:lstStyle>
            <a:lvl1pPr>
              <a:defRPr/>
            </a:lvl1pPr>
          </a:lstStyle>
          <a:p>
            <a:endParaRPr lang="tr-TR"/>
          </a:p>
        </p:txBody>
      </p:sp>
      <p:sp>
        <p:nvSpPr>
          <p:cNvPr id="6" name="Altbilgi Yer Tutucusu 5"/>
          <p:cNvSpPr>
            <a:spLocks noGrp="1"/>
          </p:cNvSpPr>
          <p:nvPr>
            <p:ph type="ftr" sz="quarter" idx="11"/>
          </p:nvPr>
        </p:nvSpPr>
        <p:spPr>
          <a:xfrm>
            <a:off x="3124200" y="6245225"/>
            <a:ext cx="2895600" cy="476250"/>
          </a:xfrm>
        </p:spPr>
        <p:txBody>
          <a:bodyPr/>
          <a:lstStyle>
            <a:lvl1pPr>
              <a:defRPr/>
            </a:lvl1pPr>
          </a:lstStyle>
          <a:p>
            <a:endParaRPr lang="tr-TR"/>
          </a:p>
        </p:txBody>
      </p:sp>
      <p:sp>
        <p:nvSpPr>
          <p:cNvPr id="7" name="Slayt Numarası Yer Tutucusu 6"/>
          <p:cNvSpPr>
            <a:spLocks noGrp="1"/>
          </p:cNvSpPr>
          <p:nvPr>
            <p:ph type="sldNum" sz="quarter" idx="12"/>
          </p:nvPr>
        </p:nvSpPr>
        <p:spPr>
          <a:xfrm>
            <a:off x="6553200" y="6245225"/>
            <a:ext cx="2133600" cy="476250"/>
          </a:xfrm>
        </p:spPr>
        <p:txBody>
          <a:bodyPr/>
          <a:lstStyle>
            <a:lvl1pPr>
              <a:defRPr/>
            </a:lvl1pPr>
          </a:lstStyle>
          <a:p>
            <a:fld id="{08285EFB-4E9E-4A9F-9597-4CB1DDE32F5C}" type="slidenum">
              <a:rPr lang="tr-TR"/>
              <a:pPr/>
              <a:t>‹#›</a:t>
            </a:fld>
            <a:endParaRPr lang="tr-TR"/>
          </a:p>
        </p:txBody>
      </p:sp>
    </p:spTree>
    <p:extLst>
      <p:ext uri="{BB962C8B-B14F-4D97-AF65-F5344CB8AC3E}">
        <p14:creationId xmlns="" xmlns:p14="http://schemas.microsoft.com/office/powerpoint/2010/main" val="3162674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E265B79-EC99-4FF7-8266-8C02B9E6F20C}" type="datetimeFigureOut">
              <a:rPr lang="tr-TR" smtClean="0"/>
              <a:pPr/>
              <a:t>6.3.2017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0E2951-5371-44D2-9EC2-BCB68C35AD51}" type="slidenum">
              <a:rPr lang="tr-TR" smtClean="0"/>
              <a:pPr/>
              <a:t>‹#›</a:t>
            </a:fld>
            <a:endParaRPr lang="tr-TR"/>
          </a:p>
        </p:txBody>
      </p:sp>
    </p:spTree>
    <p:extLst>
      <p:ext uri="{BB962C8B-B14F-4D97-AF65-F5344CB8AC3E}">
        <p14:creationId xmlns="" xmlns:p14="http://schemas.microsoft.com/office/powerpoint/2010/main" val="1689450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E265B79-EC99-4FF7-8266-8C02B9E6F20C}" type="datetimeFigureOut">
              <a:rPr lang="tr-TR" smtClean="0"/>
              <a:pPr/>
              <a:t>6.3.2017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0E2951-5371-44D2-9EC2-BCB68C35AD51}" type="slidenum">
              <a:rPr lang="tr-TR" smtClean="0"/>
              <a:pPr/>
              <a:t>‹#›</a:t>
            </a:fld>
            <a:endParaRPr lang="tr-TR"/>
          </a:p>
        </p:txBody>
      </p:sp>
    </p:spTree>
    <p:extLst>
      <p:ext uri="{BB962C8B-B14F-4D97-AF65-F5344CB8AC3E}">
        <p14:creationId xmlns="" xmlns:p14="http://schemas.microsoft.com/office/powerpoint/2010/main" val="31874831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E265B79-EC99-4FF7-8266-8C02B9E6F20C}" type="datetimeFigureOut">
              <a:rPr lang="tr-TR" smtClean="0"/>
              <a:pPr/>
              <a:t>6.3.2017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50E2951-5371-44D2-9EC2-BCB68C35AD51}" type="slidenum">
              <a:rPr lang="tr-TR" smtClean="0"/>
              <a:pPr/>
              <a:t>‹#›</a:t>
            </a:fld>
            <a:endParaRPr lang="tr-TR"/>
          </a:p>
        </p:txBody>
      </p:sp>
    </p:spTree>
    <p:extLst>
      <p:ext uri="{BB962C8B-B14F-4D97-AF65-F5344CB8AC3E}">
        <p14:creationId xmlns="" xmlns:p14="http://schemas.microsoft.com/office/powerpoint/2010/main" val="222410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E265B79-EC99-4FF7-8266-8C02B9E6F20C}" type="datetimeFigureOut">
              <a:rPr lang="tr-TR" smtClean="0"/>
              <a:pPr/>
              <a:t>6.3.2017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50E2951-5371-44D2-9EC2-BCB68C35AD51}" type="slidenum">
              <a:rPr lang="tr-TR" smtClean="0"/>
              <a:pPr/>
              <a:t>‹#›</a:t>
            </a:fld>
            <a:endParaRPr lang="tr-TR"/>
          </a:p>
        </p:txBody>
      </p:sp>
    </p:spTree>
    <p:extLst>
      <p:ext uri="{BB962C8B-B14F-4D97-AF65-F5344CB8AC3E}">
        <p14:creationId xmlns="" xmlns:p14="http://schemas.microsoft.com/office/powerpoint/2010/main" val="163630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E265B79-EC99-4FF7-8266-8C02B9E6F20C}" type="datetimeFigureOut">
              <a:rPr lang="tr-TR" smtClean="0"/>
              <a:pPr/>
              <a:t>6.3.2017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50E2951-5371-44D2-9EC2-BCB68C35AD51}" type="slidenum">
              <a:rPr lang="tr-TR" smtClean="0"/>
              <a:pPr/>
              <a:t>‹#›</a:t>
            </a:fld>
            <a:endParaRPr lang="tr-TR"/>
          </a:p>
        </p:txBody>
      </p:sp>
    </p:spTree>
    <p:extLst>
      <p:ext uri="{BB962C8B-B14F-4D97-AF65-F5344CB8AC3E}">
        <p14:creationId xmlns="" xmlns:p14="http://schemas.microsoft.com/office/powerpoint/2010/main" val="1094404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E265B79-EC99-4FF7-8266-8C02B9E6F20C}" type="datetimeFigureOut">
              <a:rPr lang="tr-TR" smtClean="0"/>
              <a:pPr/>
              <a:t>6.3.2017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50E2951-5371-44D2-9EC2-BCB68C35AD51}" type="slidenum">
              <a:rPr lang="tr-TR" smtClean="0"/>
              <a:pPr/>
              <a:t>‹#›</a:t>
            </a:fld>
            <a:endParaRPr lang="tr-TR"/>
          </a:p>
        </p:txBody>
      </p:sp>
    </p:spTree>
    <p:extLst>
      <p:ext uri="{BB962C8B-B14F-4D97-AF65-F5344CB8AC3E}">
        <p14:creationId xmlns="" xmlns:p14="http://schemas.microsoft.com/office/powerpoint/2010/main" val="98488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E265B79-EC99-4FF7-8266-8C02B9E6F20C}" type="datetimeFigureOut">
              <a:rPr lang="tr-TR" smtClean="0"/>
              <a:pPr/>
              <a:t>6.3.2017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50E2951-5371-44D2-9EC2-BCB68C35AD51}" type="slidenum">
              <a:rPr lang="tr-TR" smtClean="0"/>
              <a:pPr/>
              <a:t>‹#›</a:t>
            </a:fld>
            <a:endParaRPr lang="tr-TR"/>
          </a:p>
        </p:txBody>
      </p:sp>
    </p:spTree>
    <p:extLst>
      <p:ext uri="{BB962C8B-B14F-4D97-AF65-F5344CB8AC3E}">
        <p14:creationId xmlns="" xmlns:p14="http://schemas.microsoft.com/office/powerpoint/2010/main" val="769416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E265B79-EC99-4FF7-8266-8C02B9E6F20C}" type="datetimeFigureOut">
              <a:rPr lang="tr-TR" smtClean="0"/>
              <a:pPr/>
              <a:t>6.3.2017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50E2951-5371-44D2-9EC2-BCB68C35AD51}" type="slidenum">
              <a:rPr lang="tr-TR" smtClean="0"/>
              <a:pPr/>
              <a:t>‹#›</a:t>
            </a:fld>
            <a:endParaRPr lang="tr-TR"/>
          </a:p>
        </p:txBody>
      </p:sp>
    </p:spTree>
    <p:extLst>
      <p:ext uri="{BB962C8B-B14F-4D97-AF65-F5344CB8AC3E}">
        <p14:creationId xmlns="" xmlns:p14="http://schemas.microsoft.com/office/powerpoint/2010/main" val="24069548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265B79-EC99-4FF7-8266-8C02B9E6F20C}" type="datetimeFigureOut">
              <a:rPr lang="tr-TR" smtClean="0"/>
              <a:pPr/>
              <a:t>6.3.2017</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0E2951-5371-44D2-9EC2-BCB68C35AD51}" type="slidenum">
              <a:rPr lang="tr-TR" smtClean="0"/>
              <a:pPr/>
              <a:t>‹#›</a:t>
            </a:fld>
            <a:endParaRPr lang="tr-TR"/>
          </a:p>
        </p:txBody>
      </p:sp>
    </p:spTree>
    <p:extLst>
      <p:ext uri="{BB962C8B-B14F-4D97-AF65-F5344CB8AC3E}">
        <p14:creationId xmlns="" xmlns:p14="http://schemas.microsoft.com/office/powerpoint/2010/main" val="25830342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image" Target="../media/image2.wmf"/><Relationship Id="rId7" Type="http://schemas.openxmlformats.org/officeDocument/2006/relationships/image" Target="../media/image6.jpeg"/><Relationship Id="rId2" Type="http://schemas.openxmlformats.org/officeDocument/2006/relationships/image" Target="../media/image1.wmf"/><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wmf"/><Relationship Id="rId4" Type="http://schemas.openxmlformats.org/officeDocument/2006/relationships/image" Target="../media/image3.jpeg"/><Relationship Id="rId9" Type="http://schemas.openxmlformats.org/officeDocument/2006/relationships/image" Target="../media/image8.wmf"/></Relationships>
</file>

<file path=ppt/slides/_rels/slide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ChangeArrowheads="1"/>
          </p:cNvSpPr>
          <p:nvPr>
            <p:ph type="title"/>
          </p:nvPr>
        </p:nvSpPr>
        <p:spPr/>
        <p:txBody>
          <a:bodyPr>
            <a:normAutofit fontScale="90000"/>
          </a:bodyPr>
          <a:lstStyle/>
          <a:p>
            <a:r>
              <a:rPr lang="tr-TR" sz="4000" b="1" dirty="0"/>
              <a:t>Girişimcinin </a:t>
            </a:r>
            <a:r>
              <a:rPr lang="tr-TR" sz="4000" b="1" dirty="0" smtClean="0"/>
              <a:t>Yatırım Sürecindeki Aşamaları</a:t>
            </a:r>
            <a:r>
              <a:rPr lang="tr-TR" sz="4000" dirty="0" smtClean="0"/>
              <a:t> </a:t>
            </a:r>
            <a:endParaRPr lang="tr-TR" sz="4000" dirty="0"/>
          </a:p>
        </p:txBody>
      </p:sp>
      <p:sp>
        <p:nvSpPr>
          <p:cNvPr id="206851" name="Rectangle 3"/>
          <p:cNvSpPr>
            <a:spLocks noGrp="1" noChangeArrowheads="1"/>
          </p:cNvSpPr>
          <p:nvPr>
            <p:ph type="body" idx="1"/>
          </p:nvPr>
        </p:nvSpPr>
        <p:spPr/>
        <p:txBody>
          <a:bodyPr/>
          <a:lstStyle/>
          <a:p>
            <a:r>
              <a:rPr lang="tr-TR" b="1" dirty="0">
                <a:solidFill>
                  <a:srgbClr val="FF0000"/>
                </a:solidFill>
              </a:rPr>
              <a:t>Yatırım </a:t>
            </a:r>
            <a:r>
              <a:rPr lang="tr-TR" b="1" dirty="0" smtClean="0">
                <a:solidFill>
                  <a:srgbClr val="FF0000"/>
                </a:solidFill>
              </a:rPr>
              <a:t>kararı-Yatırım Fikri-</a:t>
            </a:r>
            <a:endParaRPr lang="en-US" b="1" dirty="0">
              <a:solidFill>
                <a:srgbClr val="FF0000"/>
              </a:solidFill>
            </a:endParaRPr>
          </a:p>
          <a:p>
            <a:r>
              <a:rPr lang="tr-TR" dirty="0"/>
              <a:t>Planlama</a:t>
            </a:r>
            <a:endParaRPr lang="en-US" dirty="0"/>
          </a:p>
          <a:p>
            <a:r>
              <a:rPr lang="tr-TR" dirty="0"/>
              <a:t>Üretim</a:t>
            </a:r>
            <a:endParaRPr lang="en-US" dirty="0"/>
          </a:p>
          <a:p>
            <a:r>
              <a:rPr lang="tr-TR" dirty="0"/>
              <a:t>Finansal Yönetim</a:t>
            </a:r>
            <a:endParaRPr lang="en-US" dirty="0"/>
          </a:p>
          <a:p>
            <a:r>
              <a:rPr lang="tr-TR" dirty="0"/>
              <a:t>Pazarlama</a:t>
            </a:r>
          </a:p>
          <a:p>
            <a:endParaRPr lang="tr-TR" dirty="0"/>
          </a:p>
        </p:txBody>
      </p:sp>
    </p:spTree>
    <p:extLst>
      <p:ext uri="{BB962C8B-B14F-4D97-AF65-F5344CB8AC3E}">
        <p14:creationId xmlns="" xmlns:p14="http://schemas.microsoft.com/office/powerpoint/2010/main" val="4075736308"/>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457200" y="142852"/>
            <a:ext cx="8229600" cy="1143000"/>
          </a:xfrm>
        </p:spPr>
        <p:txBody>
          <a:bodyPr/>
          <a:lstStyle/>
          <a:p>
            <a:pPr algn="just"/>
            <a:r>
              <a:rPr lang="tr-TR" sz="3200" b="1" dirty="0" smtClean="0"/>
              <a:t>5. Yatırım (İş) </a:t>
            </a:r>
            <a:r>
              <a:rPr lang="tr-TR" sz="3200" b="1" dirty="0"/>
              <a:t>Fikrinin Yapılabilirlik </a:t>
            </a:r>
            <a:r>
              <a:rPr lang="tr-TR" sz="3200" b="1" dirty="0" smtClean="0"/>
              <a:t>Araştırması</a:t>
            </a:r>
            <a:endParaRPr lang="tr-TR" sz="3200" b="1" dirty="0"/>
          </a:p>
        </p:txBody>
      </p:sp>
      <p:sp>
        <p:nvSpPr>
          <p:cNvPr id="63491" name="Rectangle 3"/>
          <p:cNvSpPr>
            <a:spLocks noGrp="1" noChangeArrowheads="1"/>
          </p:cNvSpPr>
          <p:nvPr>
            <p:ph type="body" idx="1"/>
          </p:nvPr>
        </p:nvSpPr>
        <p:spPr>
          <a:xfrm>
            <a:off x="428596" y="1357299"/>
            <a:ext cx="8572560" cy="4929221"/>
          </a:xfrm>
        </p:spPr>
        <p:txBody>
          <a:bodyPr>
            <a:normAutofit fontScale="92500" lnSpcReduction="20000"/>
          </a:bodyPr>
          <a:lstStyle/>
          <a:p>
            <a:pPr marL="0" indent="0">
              <a:lnSpc>
                <a:spcPct val="90000"/>
              </a:lnSpc>
              <a:buFontTx/>
              <a:buNone/>
            </a:pPr>
            <a:r>
              <a:rPr lang="tr-TR" sz="2800" dirty="0"/>
              <a:t>Girişimci iş kurma sürecinin başında, öncelikle </a:t>
            </a:r>
            <a:r>
              <a:rPr lang="tr-TR" sz="2800" dirty="0" smtClean="0"/>
              <a:t>kurmak istediği işin;</a:t>
            </a:r>
            <a:endParaRPr lang="tr-TR" sz="2800" dirty="0"/>
          </a:p>
          <a:p>
            <a:pPr lvl="2">
              <a:lnSpc>
                <a:spcPct val="90000"/>
              </a:lnSpc>
              <a:buFontTx/>
              <a:buNone/>
            </a:pPr>
            <a:r>
              <a:rPr lang="tr-TR" sz="1800" dirty="0"/>
              <a:t>				</a:t>
            </a:r>
            <a:r>
              <a:rPr lang="tr-TR" sz="1800" b="1" i="1" dirty="0" smtClean="0"/>
              <a:t>Sektör</a:t>
            </a:r>
            <a:endParaRPr lang="tr-TR" sz="1800" b="1" i="1" dirty="0"/>
          </a:p>
          <a:p>
            <a:pPr lvl="3">
              <a:lnSpc>
                <a:spcPct val="90000"/>
              </a:lnSpc>
              <a:buFontTx/>
              <a:buNone/>
            </a:pPr>
            <a:r>
              <a:rPr lang="tr-TR" sz="1600" b="1" i="1" dirty="0"/>
              <a:t>				</a:t>
            </a:r>
            <a:r>
              <a:rPr lang="tr-TR" sz="1800" b="1" i="1" dirty="0" smtClean="0"/>
              <a:t>İş </a:t>
            </a:r>
            <a:r>
              <a:rPr lang="tr-TR" sz="1800" b="1" i="1" dirty="0"/>
              <a:t>fikri</a:t>
            </a:r>
          </a:p>
          <a:p>
            <a:pPr lvl="3">
              <a:lnSpc>
                <a:spcPct val="90000"/>
              </a:lnSpc>
              <a:buFontTx/>
              <a:buNone/>
            </a:pPr>
            <a:r>
              <a:rPr lang="tr-TR" sz="1800" b="1" i="1" dirty="0"/>
              <a:t>				</a:t>
            </a:r>
            <a:r>
              <a:rPr lang="tr-TR" sz="1800" b="1" i="1" dirty="0" smtClean="0"/>
              <a:t>Ölçek</a:t>
            </a:r>
            <a:endParaRPr lang="tr-TR" sz="1800" b="1" i="1" dirty="0"/>
          </a:p>
          <a:p>
            <a:pPr lvl="2">
              <a:lnSpc>
                <a:spcPct val="90000"/>
              </a:lnSpc>
              <a:buFontTx/>
              <a:buNone/>
            </a:pPr>
            <a:r>
              <a:rPr lang="tr-TR" sz="1800" b="1" i="1" dirty="0"/>
              <a:t>				</a:t>
            </a:r>
            <a:r>
              <a:rPr lang="tr-TR" sz="1800" b="1" i="1" dirty="0" smtClean="0"/>
              <a:t>Zaman</a:t>
            </a:r>
            <a:endParaRPr lang="tr-TR" sz="1800" b="1" i="1" dirty="0"/>
          </a:p>
          <a:p>
            <a:pPr lvl="2">
              <a:lnSpc>
                <a:spcPct val="90000"/>
              </a:lnSpc>
              <a:buFontTx/>
              <a:buNone/>
            </a:pPr>
            <a:r>
              <a:rPr lang="tr-TR" sz="1800" b="1" i="1" dirty="0"/>
              <a:t> 	DOĞRU			Ortaklar</a:t>
            </a:r>
          </a:p>
          <a:p>
            <a:pPr lvl="3">
              <a:lnSpc>
                <a:spcPct val="90000"/>
              </a:lnSpc>
              <a:buFontTx/>
              <a:buNone/>
            </a:pPr>
            <a:r>
              <a:rPr lang="tr-TR" sz="1800" b="1" i="1" dirty="0"/>
              <a:t>				</a:t>
            </a:r>
            <a:r>
              <a:rPr lang="tr-TR" sz="1800" b="1" i="1" dirty="0" smtClean="0"/>
              <a:t>Yer</a:t>
            </a:r>
            <a:endParaRPr lang="tr-TR" sz="1800" b="1" i="1" dirty="0"/>
          </a:p>
          <a:p>
            <a:pPr lvl="3">
              <a:lnSpc>
                <a:spcPct val="90000"/>
              </a:lnSpc>
              <a:buFontTx/>
              <a:buNone/>
            </a:pPr>
            <a:r>
              <a:rPr lang="tr-TR" sz="1800" b="1" i="1" dirty="0"/>
              <a:t>				</a:t>
            </a:r>
            <a:r>
              <a:rPr lang="tr-TR" sz="1800" b="1" i="1" dirty="0" smtClean="0"/>
              <a:t>Müşteriler </a:t>
            </a:r>
            <a:endParaRPr lang="tr-TR" sz="1800" b="1" i="1" dirty="0"/>
          </a:p>
          <a:p>
            <a:pPr lvl="3">
              <a:lnSpc>
                <a:spcPct val="90000"/>
              </a:lnSpc>
              <a:spcAft>
                <a:spcPct val="50000"/>
              </a:spcAft>
              <a:buFontTx/>
              <a:buNone/>
            </a:pPr>
            <a:r>
              <a:rPr lang="tr-TR" sz="1800" b="1" i="1" dirty="0"/>
              <a:t>				</a:t>
            </a:r>
            <a:r>
              <a:rPr lang="tr-TR" sz="1800" b="1" i="1" dirty="0" smtClean="0"/>
              <a:t>Makineler v.b.</a:t>
            </a:r>
          </a:p>
          <a:p>
            <a:pPr>
              <a:lnSpc>
                <a:spcPct val="90000"/>
              </a:lnSpc>
              <a:buFontTx/>
              <a:buNone/>
            </a:pPr>
            <a:r>
              <a:rPr lang="tr-TR" sz="2800" dirty="0" smtClean="0"/>
              <a:t>  </a:t>
            </a:r>
          </a:p>
          <a:p>
            <a:pPr>
              <a:lnSpc>
                <a:spcPct val="90000"/>
              </a:lnSpc>
              <a:buFontTx/>
              <a:buNone/>
            </a:pPr>
            <a:r>
              <a:rPr lang="tr-TR" sz="2800" dirty="0" smtClean="0"/>
              <a:t>faktörlerine sahip olduğundan emin olmalıdır.</a:t>
            </a:r>
          </a:p>
          <a:p>
            <a:pPr>
              <a:lnSpc>
                <a:spcPct val="90000"/>
              </a:lnSpc>
              <a:buFontTx/>
              <a:buNone/>
            </a:pPr>
            <a:endParaRPr lang="tr-TR" sz="2800" dirty="0" smtClean="0"/>
          </a:p>
          <a:p>
            <a:pPr algn="just">
              <a:lnSpc>
                <a:spcPct val="90000"/>
              </a:lnSpc>
              <a:buFontTx/>
              <a:buChar char="-"/>
            </a:pPr>
            <a:r>
              <a:rPr lang="tr-TR" sz="2800" dirty="0" smtClean="0"/>
              <a:t>İş kurma daha ayrıntılı incelenir. </a:t>
            </a:r>
            <a:r>
              <a:rPr lang="tr-TR" sz="2800" dirty="0" smtClean="0">
                <a:solidFill>
                  <a:srgbClr val="FF0000"/>
                </a:solidFill>
              </a:rPr>
              <a:t>İş fikrinin yapılabilirliği teknik, mali, yasal ve ekonomik </a:t>
            </a:r>
            <a:r>
              <a:rPr lang="tr-TR" sz="2800" dirty="0" smtClean="0"/>
              <a:t>yönden araştırılır ve beklenen </a:t>
            </a:r>
            <a:r>
              <a:rPr lang="tr-TR" sz="2800" u="sng" dirty="0" smtClean="0"/>
              <a:t>karlılık</a:t>
            </a:r>
            <a:r>
              <a:rPr lang="tr-TR" sz="2800" dirty="0" smtClean="0"/>
              <a:t> ortaya konulur.</a:t>
            </a:r>
          </a:p>
          <a:p>
            <a:pPr algn="just">
              <a:lnSpc>
                <a:spcPct val="90000"/>
              </a:lnSpc>
              <a:buFontTx/>
              <a:buChar char="-"/>
            </a:pPr>
            <a:endParaRPr lang="tr-TR" sz="2800" dirty="0" smtClean="0"/>
          </a:p>
          <a:p>
            <a:pPr algn="just">
              <a:lnSpc>
                <a:spcPct val="90000"/>
              </a:lnSpc>
              <a:buFontTx/>
              <a:buNone/>
            </a:pPr>
            <a:endParaRPr lang="tr-TR" sz="2800" dirty="0" smtClean="0"/>
          </a:p>
          <a:p>
            <a:pPr>
              <a:lnSpc>
                <a:spcPct val="90000"/>
              </a:lnSpc>
              <a:buFontTx/>
              <a:buNone/>
            </a:pPr>
            <a:endParaRPr lang="tr-TR" sz="2800" dirty="0"/>
          </a:p>
        </p:txBody>
      </p:sp>
      <p:sp>
        <p:nvSpPr>
          <p:cNvPr id="63492" name="AutoShape 4"/>
          <p:cNvSpPr>
            <a:spLocks/>
          </p:cNvSpPr>
          <p:nvPr/>
        </p:nvSpPr>
        <p:spPr bwMode="auto">
          <a:xfrm>
            <a:off x="3779838" y="1785926"/>
            <a:ext cx="412750" cy="2357454"/>
          </a:xfrm>
          <a:prstGeom prst="leftBrace">
            <a:avLst>
              <a:gd name="adj1" fmla="val 52660"/>
              <a:gd name="adj2" fmla="val 50000"/>
            </a:avLst>
          </a:prstGeom>
          <a:noFill/>
          <a:ln w="28575">
            <a:solidFill>
              <a:schemeClr val="tx1"/>
            </a:solidFill>
            <a:round/>
            <a:headEnd/>
            <a:tailEnd/>
          </a:ln>
          <a:effectLst>
            <a:outerShdw dist="35921" dir="2700000" algn="ctr" rotWithShape="0">
              <a:srgbClr val="808080"/>
            </a:outerShdw>
          </a:effectLst>
          <a:extLst>
            <a:ext uri="{909E8E84-426E-40DD-AFC4-6F175D3DCCD1}">
              <a14:hiddenFill xmlns="" xmlns:a14="http://schemas.microsoft.com/office/drawing/2010/main">
                <a:solidFill>
                  <a:srgbClr val="FFFFFF"/>
                </a:solidFill>
              </a14:hiddenFill>
            </a:ext>
          </a:extLst>
        </p:spPr>
        <p:txBody>
          <a:bodyPr/>
          <a:lstStyle/>
          <a:p>
            <a:endParaRPr lang="tr-TR"/>
          </a:p>
        </p:txBody>
      </p:sp>
    </p:spTree>
    <p:extLst>
      <p:ext uri="{BB962C8B-B14F-4D97-AF65-F5344CB8AC3E}">
        <p14:creationId xmlns="" xmlns:p14="http://schemas.microsoft.com/office/powerpoint/2010/main" val="11397784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normAutofit fontScale="90000"/>
          </a:bodyPr>
          <a:lstStyle/>
          <a:p>
            <a:r>
              <a:rPr lang="tr-TR" sz="4000" b="1" dirty="0" smtClean="0"/>
              <a:t>Yatırım (İş)</a:t>
            </a:r>
            <a:r>
              <a:rPr lang="tr-TR" sz="4000" dirty="0" smtClean="0"/>
              <a:t> </a:t>
            </a:r>
            <a:r>
              <a:rPr lang="tr-TR" sz="4000" dirty="0" smtClean="0"/>
              <a:t>fikri </a:t>
            </a:r>
            <a:r>
              <a:rPr lang="tr-TR" sz="4000" dirty="0" smtClean="0"/>
              <a:t>yapılabilirliğinde ayrıntılı olarak nelere yer verilmeli: </a:t>
            </a:r>
            <a:endParaRPr lang="tr-TR" sz="4000" dirty="0"/>
          </a:p>
        </p:txBody>
      </p:sp>
      <p:sp>
        <p:nvSpPr>
          <p:cNvPr id="61443" name="Rectangle 3"/>
          <p:cNvSpPr>
            <a:spLocks noGrp="1" noChangeArrowheads="1"/>
          </p:cNvSpPr>
          <p:nvPr>
            <p:ph type="body" idx="1"/>
          </p:nvPr>
        </p:nvSpPr>
        <p:spPr>
          <a:xfrm>
            <a:off x="457200" y="1600200"/>
            <a:ext cx="8229600" cy="4972072"/>
          </a:xfrm>
        </p:spPr>
        <p:txBody>
          <a:bodyPr>
            <a:normAutofit fontScale="92500" lnSpcReduction="10000"/>
          </a:bodyPr>
          <a:lstStyle/>
          <a:p>
            <a:pPr marL="609600" indent="-609600" algn="just">
              <a:lnSpc>
                <a:spcPct val="80000"/>
              </a:lnSpc>
              <a:buAutoNum type="alphaLcPeriod"/>
            </a:pPr>
            <a:r>
              <a:rPr lang="tr-TR" sz="2400" dirty="0" smtClean="0"/>
              <a:t>Girişimcinin </a:t>
            </a:r>
            <a:r>
              <a:rPr lang="tr-TR" sz="2400" dirty="0"/>
              <a:t>sahip olduğu iş </a:t>
            </a:r>
            <a:r>
              <a:rPr lang="tr-TR" sz="2400" dirty="0" smtClean="0"/>
              <a:t>fikrinin/fikirlerinin uygulanmasında </a:t>
            </a:r>
            <a:r>
              <a:rPr lang="tr-TR" sz="2400" b="1" dirty="0"/>
              <a:t>yerine getirilmesi mümkün olmayan bir yasal gereklilik, izin ya da ruhsat var mı? </a:t>
            </a:r>
            <a:endParaRPr lang="tr-TR" sz="2400" b="1" dirty="0" smtClean="0"/>
          </a:p>
          <a:p>
            <a:pPr marL="609600" indent="-609600" algn="just">
              <a:lnSpc>
                <a:spcPct val="80000"/>
              </a:lnSpc>
              <a:buAutoNum type="alphaLcPeriod"/>
            </a:pPr>
            <a:r>
              <a:rPr lang="tr-TR" sz="2400" dirty="0" smtClean="0"/>
              <a:t>İş </a:t>
            </a:r>
            <a:r>
              <a:rPr lang="tr-TR" sz="2400" dirty="0"/>
              <a:t>fikrinin uygulanması ve başarılı bir </a:t>
            </a:r>
            <a:r>
              <a:rPr lang="tr-TR" sz="2400" dirty="0" smtClean="0"/>
              <a:t>girişim </a:t>
            </a:r>
            <a:r>
              <a:rPr lang="tr-TR" sz="2400" dirty="0"/>
              <a:t>için zorunlu olan ve </a:t>
            </a:r>
            <a:r>
              <a:rPr lang="tr-TR" sz="2400" b="1" dirty="0"/>
              <a:t>girişimci tarafından temini olanaklı olmayan özel bilgi, beceri, ustalık ve işgücü girdileri var </a:t>
            </a:r>
            <a:r>
              <a:rPr lang="tr-TR" sz="2400" b="1" dirty="0" smtClean="0"/>
              <a:t>mı?</a:t>
            </a:r>
          </a:p>
          <a:p>
            <a:pPr marL="609600" indent="-609600" algn="just">
              <a:lnSpc>
                <a:spcPct val="80000"/>
              </a:lnSpc>
              <a:buAutoNum type="alphaLcPeriod"/>
            </a:pPr>
            <a:r>
              <a:rPr lang="tr-TR" sz="2400" dirty="0" smtClean="0"/>
              <a:t>Yatırım yapılacak işin genel çalışma şekli ve kendisinden talep edeceği </a:t>
            </a:r>
            <a:r>
              <a:rPr lang="tr-TR" sz="2400" b="1" dirty="0" smtClean="0"/>
              <a:t>çabalardan girişimcinin yerine getirmekte zorlanacağı noktalar var mı?</a:t>
            </a:r>
          </a:p>
          <a:p>
            <a:pPr marL="609600" indent="-609600" algn="just">
              <a:lnSpc>
                <a:spcPct val="80000"/>
              </a:lnSpc>
              <a:buAutoNum type="alphaLcPeriod"/>
            </a:pPr>
            <a:r>
              <a:rPr lang="tr-TR" sz="2400" dirty="0" smtClean="0"/>
              <a:t>İş fikrinin gerçekleştirilmesi için gerekli finansmanın yaklaşık büyüklüğü nedir? Girişimcinin ulaşabileceği potansiyel kaynaklar açısından </a:t>
            </a:r>
            <a:r>
              <a:rPr lang="tr-TR" sz="2400" b="1" dirty="0" smtClean="0"/>
              <a:t>gerekli finansman miktarı karşılanması olanaksız bir düzeyde midir?</a:t>
            </a:r>
          </a:p>
          <a:p>
            <a:pPr marL="609600" indent="-609600" algn="just">
              <a:lnSpc>
                <a:spcPct val="80000"/>
              </a:lnSpc>
              <a:buAutoNum type="alphaLcPeriod"/>
            </a:pPr>
            <a:r>
              <a:rPr lang="tr-TR" sz="2400" dirty="0" smtClean="0"/>
              <a:t>Hedeflenen üretimde gerekli olan </a:t>
            </a:r>
            <a:r>
              <a:rPr lang="tr-TR" sz="2400" b="1" dirty="0" smtClean="0"/>
              <a:t>teknik ve idari süreçlerin oluşturulması ve uygulanması girişimci için olanaksız mı?</a:t>
            </a:r>
          </a:p>
          <a:p>
            <a:pPr marL="609600" indent="-609600" algn="just">
              <a:lnSpc>
                <a:spcPct val="80000"/>
              </a:lnSpc>
              <a:buAutoNum type="alphaLcPeriod"/>
            </a:pPr>
            <a:r>
              <a:rPr lang="tr-TR" sz="2400" dirty="0" smtClean="0"/>
              <a:t>Girişimcinin </a:t>
            </a:r>
            <a:r>
              <a:rPr lang="tr-TR" sz="2400" b="1" dirty="0" smtClean="0"/>
              <a:t>iş fikrinin temel başarı kriteri nedir?</a:t>
            </a:r>
            <a:r>
              <a:rPr lang="tr-TR" sz="2400" dirty="0" smtClean="0"/>
              <a:t> Girişimcinin kuracağı işin başarı şansına yönelik genel değerlendirmesi nedir?</a:t>
            </a:r>
          </a:p>
          <a:p>
            <a:pPr marL="609600" indent="-609600" algn="just">
              <a:lnSpc>
                <a:spcPct val="80000"/>
              </a:lnSpc>
              <a:buAutoNum type="alphaLcPeriod"/>
            </a:pPr>
            <a:endParaRPr lang="tr-TR" sz="2400" dirty="0"/>
          </a:p>
        </p:txBody>
      </p:sp>
    </p:spTree>
    <p:extLst>
      <p:ext uri="{BB962C8B-B14F-4D97-AF65-F5344CB8AC3E}">
        <p14:creationId xmlns="" xmlns:p14="http://schemas.microsoft.com/office/powerpoint/2010/main" val="21990084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normAutofit/>
          </a:bodyPr>
          <a:lstStyle/>
          <a:p>
            <a:r>
              <a:rPr lang="tr-TR" sz="3200" b="1" dirty="0" smtClean="0"/>
              <a:t>Yatırım (İş) </a:t>
            </a:r>
            <a:r>
              <a:rPr lang="tr-TR" sz="3200" b="1" dirty="0"/>
              <a:t>Fikrinin Yapılabilirlik </a:t>
            </a:r>
            <a:r>
              <a:rPr lang="tr-TR" sz="3200" b="1" dirty="0" smtClean="0"/>
              <a:t>Araştırmasındaki Temel </a:t>
            </a:r>
            <a:r>
              <a:rPr lang="tr-TR" sz="3200" b="1" dirty="0" smtClean="0"/>
              <a:t>konular: </a:t>
            </a:r>
            <a:endParaRPr lang="tr-TR" sz="3200" b="1" dirty="0"/>
          </a:p>
        </p:txBody>
      </p:sp>
      <p:sp>
        <p:nvSpPr>
          <p:cNvPr id="64515" name="Rectangle 3"/>
          <p:cNvSpPr>
            <a:spLocks noGrp="1" noChangeArrowheads="1"/>
          </p:cNvSpPr>
          <p:nvPr>
            <p:ph type="body" idx="1"/>
          </p:nvPr>
        </p:nvSpPr>
        <p:spPr/>
        <p:txBody>
          <a:bodyPr>
            <a:normAutofit lnSpcReduction="10000"/>
          </a:bodyPr>
          <a:lstStyle/>
          <a:p>
            <a:pPr>
              <a:lnSpc>
                <a:spcPct val="120000"/>
              </a:lnSpc>
            </a:pPr>
            <a:r>
              <a:rPr lang="tr-TR" dirty="0" smtClean="0"/>
              <a:t>Pazarın hazırlığı</a:t>
            </a:r>
          </a:p>
          <a:p>
            <a:pPr>
              <a:lnSpc>
                <a:spcPct val="120000"/>
              </a:lnSpc>
            </a:pPr>
            <a:r>
              <a:rPr lang="tr-TR" dirty="0" smtClean="0"/>
              <a:t>Pazar büyüklüğü</a:t>
            </a:r>
          </a:p>
          <a:p>
            <a:pPr>
              <a:lnSpc>
                <a:spcPct val="120000"/>
              </a:lnSpc>
            </a:pPr>
            <a:r>
              <a:rPr lang="tr-TR" dirty="0" smtClean="0"/>
              <a:t>Pazarda satış hacmi</a:t>
            </a:r>
          </a:p>
          <a:p>
            <a:pPr>
              <a:lnSpc>
                <a:spcPct val="120000"/>
              </a:lnSpc>
            </a:pPr>
            <a:r>
              <a:rPr lang="tr-TR" dirty="0" smtClean="0"/>
              <a:t>Üretimin kalitesi</a:t>
            </a:r>
          </a:p>
          <a:p>
            <a:pPr>
              <a:lnSpc>
                <a:spcPct val="120000"/>
              </a:lnSpc>
            </a:pPr>
            <a:r>
              <a:rPr lang="tr-TR" dirty="0" smtClean="0"/>
              <a:t>Yatırım tutarı</a:t>
            </a:r>
          </a:p>
          <a:p>
            <a:pPr>
              <a:lnSpc>
                <a:spcPct val="120000"/>
              </a:lnSpc>
            </a:pPr>
            <a:r>
              <a:rPr lang="tr-TR" dirty="0" smtClean="0"/>
              <a:t>Yatırımın kaynakları</a:t>
            </a:r>
          </a:p>
          <a:p>
            <a:pPr>
              <a:lnSpc>
                <a:spcPct val="120000"/>
              </a:lnSpc>
            </a:pPr>
            <a:r>
              <a:rPr lang="tr-TR" dirty="0" smtClean="0"/>
              <a:t>Girişimcinin karlılığı</a:t>
            </a:r>
            <a:endParaRPr lang="tr-TR" dirty="0"/>
          </a:p>
        </p:txBody>
      </p:sp>
    </p:spTree>
    <p:extLst>
      <p:ext uri="{BB962C8B-B14F-4D97-AF65-F5344CB8AC3E}">
        <p14:creationId xmlns="" xmlns:p14="http://schemas.microsoft.com/office/powerpoint/2010/main" val="11810126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428596" y="214290"/>
            <a:ext cx="8229600" cy="1143000"/>
          </a:xfrm>
        </p:spPr>
        <p:txBody>
          <a:bodyPr/>
          <a:lstStyle/>
          <a:p>
            <a:pPr algn="l"/>
            <a:r>
              <a:rPr lang="tr-TR" sz="3200" b="1" dirty="0" smtClean="0"/>
              <a:t>6. İş Planını Hazırlamak</a:t>
            </a:r>
            <a:endParaRPr lang="tr-TR" sz="3200" b="1" dirty="0"/>
          </a:p>
        </p:txBody>
      </p:sp>
      <p:sp>
        <p:nvSpPr>
          <p:cNvPr id="65539" name="Rectangle 3"/>
          <p:cNvSpPr>
            <a:spLocks noGrp="1" noChangeArrowheads="1"/>
          </p:cNvSpPr>
          <p:nvPr>
            <p:ph type="body" idx="1"/>
          </p:nvPr>
        </p:nvSpPr>
        <p:spPr>
          <a:xfrm>
            <a:off x="500034" y="2071679"/>
            <a:ext cx="7758138" cy="1928826"/>
          </a:xfrm>
        </p:spPr>
        <p:txBody>
          <a:bodyPr>
            <a:normAutofit lnSpcReduction="10000"/>
          </a:bodyPr>
          <a:lstStyle/>
          <a:p>
            <a:pPr>
              <a:lnSpc>
                <a:spcPct val="120000"/>
              </a:lnSpc>
            </a:pPr>
            <a:r>
              <a:rPr lang="tr-TR" dirty="0" smtClean="0"/>
              <a:t>Neler</a:t>
            </a:r>
            <a:r>
              <a:rPr lang="tr-TR" dirty="0"/>
              <a:t>, ne zaman </a:t>
            </a:r>
            <a:r>
              <a:rPr lang="tr-TR" dirty="0" smtClean="0"/>
              <a:t>yapılacak?</a:t>
            </a:r>
          </a:p>
          <a:p>
            <a:pPr>
              <a:lnSpc>
                <a:spcPct val="120000"/>
              </a:lnSpc>
            </a:pPr>
            <a:r>
              <a:rPr lang="tr-TR" dirty="0" smtClean="0"/>
              <a:t>Aktiviteler </a:t>
            </a:r>
            <a:r>
              <a:rPr lang="tr-TR" dirty="0"/>
              <a:t>arası ilişkiler ve </a:t>
            </a:r>
            <a:r>
              <a:rPr lang="tr-TR" dirty="0" smtClean="0"/>
              <a:t>zamanlama</a:t>
            </a:r>
          </a:p>
          <a:p>
            <a:pPr>
              <a:lnSpc>
                <a:spcPct val="120000"/>
              </a:lnSpc>
            </a:pPr>
            <a:r>
              <a:rPr lang="tr-TR" dirty="0" smtClean="0"/>
              <a:t>İş </a:t>
            </a:r>
            <a:r>
              <a:rPr lang="tr-TR" dirty="0"/>
              <a:t>kurma sürecinde rehber</a:t>
            </a:r>
          </a:p>
        </p:txBody>
      </p:sp>
      <p:sp>
        <p:nvSpPr>
          <p:cNvPr id="4" name="3 Dikdörtgen"/>
          <p:cNvSpPr/>
          <p:nvPr/>
        </p:nvSpPr>
        <p:spPr>
          <a:xfrm>
            <a:off x="571472" y="1285860"/>
            <a:ext cx="8072494"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dirty="0" smtClean="0"/>
              <a:t>İş planında, girişimciye pazarı analiz etme ve işletme stratejisini planlama konusunda yardımcı olan doküman sunulur. </a:t>
            </a:r>
            <a:endParaRPr lang="tr-TR" dirty="0"/>
          </a:p>
        </p:txBody>
      </p:sp>
    </p:spTree>
    <p:extLst>
      <p:ext uri="{BB962C8B-B14F-4D97-AF65-F5344CB8AC3E}">
        <p14:creationId xmlns="" xmlns:p14="http://schemas.microsoft.com/office/powerpoint/2010/main" val="18552001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algn="l"/>
            <a:r>
              <a:rPr lang="tr-TR" sz="4000" b="1" dirty="0" smtClean="0"/>
              <a:t>7. İşi </a:t>
            </a:r>
            <a:r>
              <a:rPr lang="tr-TR" sz="4000" b="1" dirty="0"/>
              <a:t>Kurmak</a:t>
            </a:r>
          </a:p>
        </p:txBody>
      </p:sp>
      <p:sp>
        <p:nvSpPr>
          <p:cNvPr id="66563" name="Rectangle 3"/>
          <p:cNvSpPr>
            <a:spLocks noGrp="1" noChangeArrowheads="1"/>
          </p:cNvSpPr>
          <p:nvPr>
            <p:ph type="body" idx="1"/>
          </p:nvPr>
        </p:nvSpPr>
        <p:spPr>
          <a:xfrm>
            <a:off x="457200" y="1357298"/>
            <a:ext cx="8229600" cy="4525963"/>
          </a:xfrm>
        </p:spPr>
        <p:txBody>
          <a:bodyPr>
            <a:normAutofit/>
          </a:bodyPr>
          <a:lstStyle/>
          <a:p>
            <a:pPr algn="just">
              <a:lnSpc>
                <a:spcPct val="120000"/>
              </a:lnSpc>
            </a:pPr>
            <a:r>
              <a:rPr lang="tr-TR" dirty="0" smtClean="0"/>
              <a:t>Yatırımın fiziksel olarak gerçekleşmesi</a:t>
            </a:r>
            <a:endParaRPr lang="tr-TR" dirty="0"/>
          </a:p>
          <a:p>
            <a:pPr>
              <a:lnSpc>
                <a:spcPct val="120000"/>
              </a:lnSpc>
            </a:pPr>
            <a:r>
              <a:rPr lang="tr-TR" dirty="0"/>
              <a:t>İşin fiilen kurulması:</a:t>
            </a:r>
          </a:p>
          <a:p>
            <a:pPr lvl="2">
              <a:lnSpc>
                <a:spcPct val="120000"/>
              </a:lnSpc>
            </a:pPr>
            <a:r>
              <a:rPr lang="tr-TR" dirty="0"/>
              <a:t>İşyerini kiralama, </a:t>
            </a:r>
          </a:p>
          <a:p>
            <a:pPr lvl="2">
              <a:lnSpc>
                <a:spcPct val="120000"/>
              </a:lnSpc>
            </a:pPr>
            <a:r>
              <a:rPr lang="tr-TR" dirty="0"/>
              <a:t>Makine-ekipman ve malzeme satın alınması</a:t>
            </a:r>
          </a:p>
          <a:p>
            <a:pPr lvl="2">
              <a:lnSpc>
                <a:spcPct val="120000"/>
              </a:lnSpc>
            </a:pPr>
            <a:r>
              <a:rPr lang="tr-TR" dirty="0"/>
              <a:t>Yasal kuruluş işlemleri, </a:t>
            </a:r>
          </a:p>
          <a:p>
            <a:pPr lvl="2">
              <a:lnSpc>
                <a:spcPct val="120000"/>
              </a:lnSpc>
            </a:pPr>
            <a:r>
              <a:rPr lang="tr-TR" dirty="0"/>
              <a:t>Kredi işlemleri</a:t>
            </a:r>
          </a:p>
          <a:p>
            <a:pPr lvl="2">
              <a:lnSpc>
                <a:spcPct val="120000"/>
              </a:lnSpc>
            </a:pPr>
            <a:r>
              <a:rPr lang="tr-TR" dirty="0"/>
              <a:t>Personel temini,</a:t>
            </a:r>
          </a:p>
          <a:p>
            <a:pPr lvl="2">
              <a:lnSpc>
                <a:spcPct val="120000"/>
              </a:lnSpc>
            </a:pPr>
            <a:r>
              <a:rPr lang="tr-TR" dirty="0"/>
              <a:t>Deneme üretimi, vb.</a:t>
            </a:r>
          </a:p>
        </p:txBody>
      </p:sp>
    </p:spTree>
    <p:extLst>
      <p:ext uri="{BB962C8B-B14F-4D97-AF65-F5344CB8AC3E}">
        <p14:creationId xmlns="" xmlns:p14="http://schemas.microsoft.com/office/powerpoint/2010/main" val="27258537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pPr algn="just"/>
            <a:r>
              <a:rPr lang="tr-TR" sz="3600" b="1" dirty="0" smtClean="0"/>
              <a:t>8. İşletmeyi </a:t>
            </a:r>
            <a:r>
              <a:rPr lang="tr-TR" sz="3600" b="1" dirty="0"/>
              <a:t>Geliştirmek</a:t>
            </a:r>
          </a:p>
        </p:txBody>
      </p:sp>
      <p:sp>
        <p:nvSpPr>
          <p:cNvPr id="67587" name="Rectangle 3"/>
          <p:cNvSpPr>
            <a:spLocks noGrp="1" noChangeArrowheads="1"/>
          </p:cNvSpPr>
          <p:nvPr>
            <p:ph type="body" idx="1"/>
          </p:nvPr>
        </p:nvSpPr>
        <p:spPr>
          <a:xfrm>
            <a:off x="457200" y="1285860"/>
            <a:ext cx="8229600" cy="4525963"/>
          </a:xfrm>
        </p:spPr>
        <p:txBody>
          <a:bodyPr/>
          <a:lstStyle/>
          <a:p>
            <a:pPr algn="just" eaLnBrk="0" hangingPunct="0">
              <a:spcBef>
                <a:spcPct val="0"/>
              </a:spcBef>
            </a:pPr>
            <a:r>
              <a:rPr lang="tr-TR" dirty="0" smtClean="0"/>
              <a:t>Normal işleyiş süreci </a:t>
            </a:r>
          </a:p>
          <a:p>
            <a:pPr algn="just" eaLnBrk="0" hangingPunct="0">
              <a:spcBef>
                <a:spcPct val="0"/>
              </a:spcBef>
            </a:pPr>
            <a:r>
              <a:rPr lang="tr-TR" dirty="0" smtClean="0"/>
              <a:t>İşletmeler yönetimi ve organizasyonu </a:t>
            </a:r>
          </a:p>
          <a:p>
            <a:pPr algn="just" eaLnBrk="0" hangingPunct="0">
              <a:spcBef>
                <a:spcPct val="0"/>
              </a:spcBef>
            </a:pPr>
            <a:r>
              <a:rPr lang="tr-TR" dirty="0" smtClean="0"/>
              <a:t>Kapasite artışı, düzenlemesi </a:t>
            </a:r>
          </a:p>
          <a:p>
            <a:pPr algn="just" eaLnBrk="0" hangingPunct="0">
              <a:spcBef>
                <a:spcPct val="0"/>
              </a:spcBef>
            </a:pPr>
            <a:r>
              <a:rPr lang="tr-TR" dirty="0" smtClean="0"/>
              <a:t>Sermaye büyütme, işyeri genişlemesi</a:t>
            </a:r>
            <a:endParaRPr lang="tr-TR" dirty="0"/>
          </a:p>
        </p:txBody>
      </p:sp>
    </p:spTree>
    <p:extLst>
      <p:ext uri="{BB962C8B-B14F-4D97-AF65-F5344CB8AC3E}">
        <p14:creationId xmlns="" xmlns:p14="http://schemas.microsoft.com/office/powerpoint/2010/main" val="17230087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normAutofit/>
          </a:bodyPr>
          <a:lstStyle/>
          <a:p>
            <a:pPr algn="just"/>
            <a:r>
              <a:rPr lang="tr-TR" sz="3200" b="1" dirty="0" smtClean="0"/>
              <a:t>İşin Yürütülmesi Aşamasında </a:t>
            </a:r>
            <a:r>
              <a:rPr lang="tr-TR" sz="3200" b="1" dirty="0"/>
              <a:t>Karşılaşılan Sorunlar</a:t>
            </a:r>
          </a:p>
        </p:txBody>
      </p:sp>
      <p:sp>
        <p:nvSpPr>
          <p:cNvPr id="46083" name="Rectangle 3"/>
          <p:cNvSpPr>
            <a:spLocks noGrp="1" noChangeArrowheads="1"/>
          </p:cNvSpPr>
          <p:nvPr>
            <p:ph type="body" idx="1"/>
          </p:nvPr>
        </p:nvSpPr>
        <p:spPr/>
        <p:txBody>
          <a:bodyPr/>
          <a:lstStyle/>
          <a:p>
            <a:pPr marL="609600" indent="-609600" algn="just">
              <a:lnSpc>
                <a:spcPct val="90000"/>
              </a:lnSpc>
              <a:buFont typeface="Wingdings" pitchFamily="2" charset="2"/>
              <a:buAutoNum type="arabicPeriod"/>
            </a:pPr>
            <a:r>
              <a:rPr lang="tr-TR" sz="2800" dirty="0"/>
              <a:t>İşin kuruluş </a:t>
            </a:r>
            <a:r>
              <a:rPr lang="tr-TR" sz="2800" dirty="0" smtClean="0"/>
              <a:t>öncesinde </a:t>
            </a:r>
            <a:r>
              <a:rPr lang="tr-TR" sz="2800" dirty="0">
                <a:solidFill>
                  <a:srgbClr val="FF0000"/>
                </a:solidFill>
              </a:rPr>
              <a:t>yetersiz araştırma ve hazırlıklardan </a:t>
            </a:r>
            <a:r>
              <a:rPr lang="tr-TR" sz="2800" dirty="0"/>
              <a:t>kaynaklanan sorunlar,</a:t>
            </a:r>
          </a:p>
          <a:p>
            <a:pPr marL="609600" indent="-609600" algn="just">
              <a:lnSpc>
                <a:spcPct val="90000"/>
              </a:lnSpc>
              <a:buFont typeface="Wingdings" pitchFamily="2" charset="2"/>
              <a:buAutoNum type="arabicPeriod"/>
            </a:pPr>
            <a:r>
              <a:rPr lang="tr-TR" sz="2800" dirty="0"/>
              <a:t>Hazırlık ve kuruluş aşamalarında </a:t>
            </a:r>
            <a:r>
              <a:rPr lang="tr-TR" sz="2800" dirty="0">
                <a:solidFill>
                  <a:srgbClr val="FF0000"/>
                </a:solidFill>
              </a:rPr>
              <a:t>öngörülmeyen</a:t>
            </a:r>
            <a:r>
              <a:rPr lang="tr-TR" sz="2800" dirty="0"/>
              <a:t> sorunlar,</a:t>
            </a:r>
          </a:p>
          <a:p>
            <a:pPr marL="609600" indent="-609600" algn="just">
              <a:lnSpc>
                <a:spcPct val="90000"/>
              </a:lnSpc>
              <a:buFont typeface="Wingdings" pitchFamily="2" charset="2"/>
              <a:buAutoNum type="arabicPeriod"/>
            </a:pPr>
            <a:r>
              <a:rPr lang="tr-TR" sz="2800" dirty="0"/>
              <a:t>Kurulan </a:t>
            </a:r>
            <a:r>
              <a:rPr lang="tr-TR" sz="2800" dirty="0">
                <a:solidFill>
                  <a:srgbClr val="FF0000"/>
                </a:solidFill>
              </a:rPr>
              <a:t>iş sisteminin yetersizliğinden </a:t>
            </a:r>
            <a:r>
              <a:rPr lang="tr-TR" sz="2800" dirty="0"/>
              <a:t>kaynaklanan sorunlar,</a:t>
            </a:r>
          </a:p>
          <a:p>
            <a:pPr marL="609600" indent="-609600" algn="just">
              <a:lnSpc>
                <a:spcPct val="90000"/>
              </a:lnSpc>
              <a:buFont typeface="Wingdings" pitchFamily="2" charset="2"/>
              <a:buAutoNum type="arabicPeriod"/>
            </a:pPr>
            <a:r>
              <a:rPr lang="tr-TR" sz="2800" dirty="0"/>
              <a:t>Zor koşullar ve zaman darlığı nedeniyle </a:t>
            </a:r>
            <a:r>
              <a:rPr lang="tr-TR" sz="2800" dirty="0">
                <a:solidFill>
                  <a:srgbClr val="FF0000"/>
                </a:solidFill>
              </a:rPr>
              <a:t>doğru iş kararlarının alınamamasından</a:t>
            </a:r>
            <a:r>
              <a:rPr lang="tr-TR" sz="2800" dirty="0"/>
              <a:t> kaynaklanan sorunlar,</a:t>
            </a:r>
          </a:p>
        </p:txBody>
      </p:sp>
    </p:spTree>
    <p:extLst>
      <p:ext uri="{BB962C8B-B14F-4D97-AF65-F5344CB8AC3E}">
        <p14:creationId xmlns="" xmlns:p14="http://schemas.microsoft.com/office/powerpoint/2010/main" val="8802454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1 Başlık"/>
          <p:cNvSpPr>
            <a:spLocks noGrp="1"/>
          </p:cNvSpPr>
          <p:nvPr>
            <p:ph type="title" idx="4294967295"/>
          </p:nvPr>
        </p:nvSpPr>
        <p:spPr>
          <a:xfrm>
            <a:off x="214313" y="214313"/>
            <a:ext cx="8715375" cy="928671"/>
          </a:xfrm>
        </p:spPr>
        <p:txBody>
          <a:bodyPr>
            <a:normAutofit/>
          </a:bodyPr>
          <a:lstStyle/>
          <a:p>
            <a:pPr algn="just" eaLnBrk="1" hangingPunct="1"/>
            <a:r>
              <a:rPr lang="tr-TR" sz="3200" b="1" dirty="0" smtClean="0"/>
              <a:t>Mevcut Bir işletmeyi Satın Almanın Avantajları</a:t>
            </a:r>
          </a:p>
        </p:txBody>
      </p:sp>
      <p:sp>
        <p:nvSpPr>
          <p:cNvPr id="51203" name="2 İçerik Yer Tutucusu"/>
          <p:cNvSpPr>
            <a:spLocks noGrp="1"/>
          </p:cNvSpPr>
          <p:nvPr>
            <p:ph idx="4294967295"/>
          </p:nvPr>
        </p:nvSpPr>
        <p:spPr>
          <a:xfrm>
            <a:off x="214282" y="1071546"/>
            <a:ext cx="8715375" cy="4429125"/>
          </a:xfrm>
        </p:spPr>
        <p:txBody>
          <a:bodyPr/>
          <a:lstStyle/>
          <a:p>
            <a:pPr eaLnBrk="1" hangingPunct="1"/>
            <a:r>
              <a:rPr lang="tr-TR" sz="4000" dirty="0" smtClean="0"/>
              <a:t>Risk </a:t>
            </a:r>
          </a:p>
          <a:p>
            <a:pPr eaLnBrk="1" hangingPunct="1"/>
            <a:r>
              <a:rPr lang="tr-TR" sz="4000" dirty="0" smtClean="0"/>
              <a:t>Kar </a:t>
            </a:r>
          </a:p>
          <a:p>
            <a:pPr eaLnBrk="1" hangingPunct="1"/>
            <a:r>
              <a:rPr lang="tr-TR" sz="4000" dirty="0" smtClean="0"/>
              <a:t>Planlama </a:t>
            </a:r>
          </a:p>
          <a:p>
            <a:pPr eaLnBrk="1" hangingPunct="1"/>
            <a:r>
              <a:rPr lang="tr-TR" sz="4000" dirty="0" smtClean="0"/>
              <a:t>Maliyet </a:t>
            </a:r>
          </a:p>
          <a:p>
            <a:pPr eaLnBrk="1" hangingPunct="1"/>
            <a:r>
              <a:rPr lang="tr-TR" sz="4000" dirty="0" smtClean="0"/>
              <a:t>Finansman kolaylığı</a:t>
            </a:r>
          </a:p>
        </p:txBody>
      </p:sp>
      <p:sp>
        <p:nvSpPr>
          <p:cNvPr id="4" name="3 Slayt Numarası Yer Tutucusu"/>
          <p:cNvSpPr txBox="1">
            <a:spLocks noGrp="1"/>
          </p:cNvSpPr>
          <p:nvPr/>
        </p:nvSpPr>
        <p:spPr>
          <a:xfrm>
            <a:off x="7924800" y="6356350"/>
            <a:ext cx="762000" cy="365125"/>
          </a:xfrm>
          <a:prstGeom prst="rect">
            <a:avLst/>
          </a:prstGeom>
          <a:noFill/>
        </p:spPr>
        <p:txBody>
          <a:bodyPr lIns="0" tIns="0" rIns="0" bIns="0" anchor="b"/>
          <a:lstStyle/>
          <a:p>
            <a:pPr algn="r">
              <a:defRPr/>
            </a:pPr>
            <a:fld id="{A5EE637C-F567-4207-AFD6-0BB941BECBE5}" type="slidenum">
              <a:rPr lang="tr-TR" sz="1200">
                <a:solidFill>
                  <a:schemeClr val="tx2">
                    <a:shade val="90000"/>
                  </a:schemeClr>
                </a:solidFill>
              </a:rPr>
              <a:pPr algn="r">
                <a:defRPr/>
              </a:pPr>
              <a:t>17</a:t>
            </a:fld>
            <a:endParaRPr lang="tr-TR" sz="1200">
              <a:solidFill>
                <a:schemeClr val="tx2">
                  <a:shade val="90000"/>
                </a:schemeClr>
              </a:solidFill>
            </a:endParaRPr>
          </a:p>
        </p:txBody>
      </p:sp>
    </p:spTree>
    <p:extLst>
      <p:ext uri="{BB962C8B-B14F-4D97-AF65-F5344CB8AC3E}">
        <p14:creationId xmlns="" xmlns:p14="http://schemas.microsoft.com/office/powerpoint/2010/main" val="1707947149"/>
      </p:ext>
    </p:extLst>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1 Başlık"/>
          <p:cNvSpPr>
            <a:spLocks noGrp="1"/>
          </p:cNvSpPr>
          <p:nvPr>
            <p:ph type="title" idx="4294967295"/>
          </p:nvPr>
        </p:nvSpPr>
        <p:spPr>
          <a:xfrm>
            <a:off x="142875" y="214313"/>
            <a:ext cx="8786813" cy="1428750"/>
          </a:xfrm>
        </p:spPr>
        <p:txBody>
          <a:bodyPr>
            <a:normAutofit/>
          </a:bodyPr>
          <a:lstStyle/>
          <a:p>
            <a:pPr algn="just" eaLnBrk="1" hangingPunct="1"/>
            <a:r>
              <a:rPr lang="tr-TR" sz="3200" b="1" dirty="0" smtClean="0"/>
              <a:t>Mevcut Bir İşletmeyi Satın Almanın Dezavantajları </a:t>
            </a:r>
          </a:p>
        </p:txBody>
      </p:sp>
      <p:sp>
        <p:nvSpPr>
          <p:cNvPr id="52227" name="2 İçerik Yer Tutucusu"/>
          <p:cNvSpPr>
            <a:spLocks noGrp="1"/>
          </p:cNvSpPr>
          <p:nvPr>
            <p:ph idx="4294967295"/>
          </p:nvPr>
        </p:nvSpPr>
        <p:spPr>
          <a:xfrm>
            <a:off x="214313" y="1357298"/>
            <a:ext cx="8715375" cy="4714875"/>
          </a:xfrm>
        </p:spPr>
        <p:txBody>
          <a:bodyPr/>
          <a:lstStyle/>
          <a:p>
            <a:pPr eaLnBrk="1" hangingPunct="1"/>
            <a:r>
              <a:rPr lang="tr-TR" sz="3600" dirty="0" smtClean="0"/>
              <a:t>İşletme ile ilgili hastalıkları miras alma</a:t>
            </a:r>
          </a:p>
          <a:p>
            <a:pPr eaLnBrk="1" hangingPunct="1"/>
            <a:r>
              <a:rPr lang="tr-TR" sz="3600" dirty="0" smtClean="0"/>
              <a:t>Yetersiz ve niteliksiz personel</a:t>
            </a:r>
          </a:p>
          <a:p>
            <a:pPr eaLnBrk="1" hangingPunct="1"/>
            <a:r>
              <a:rPr lang="tr-TR" sz="3600" dirty="0" smtClean="0"/>
              <a:t>Kötü uygulamalar</a:t>
            </a:r>
          </a:p>
          <a:p>
            <a:pPr eaLnBrk="1" hangingPunct="1"/>
            <a:r>
              <a:rPr lang="tr-TR" sz="3600" dirty="0" smtClean="0"/>
              <a:t>Modası geçmiş(eskimiş)bina ve tesisat</a:t>
            </a:r>
          </a:p>
          <a:p>
            <a:pPr eaLnBrk="1" hangingPunct="1"/>
            <a:r>
              <a:rPr lang="tr-TR" sz="3600" dirty="0" smtClean="0"/>
              <a:t>Eskimiş envanter</a:t>
            </a:r>
          </a:p>
          <a:p>
            <a:pPr eaLnBrk="1" hangingPunct="1"/>
            <a:r>
              <a:rPr lang="tr-TR" sz="3600" dirty="0" smtClean="0"/>
              <a:t>Fazla ödeme yapma</a:t>
            </a:r>
          </a:p>
        </p:txBody>
      </p:sp>
      <p:sp>
        <p:nvSpPr>
          <p:cNvPr id="4" name="3 Slayt Numarası Yer Tutucusu"/>
          <p:cNvSpPr txBox="1">
            <a:spLocks noGrp="1"/>
          </p:cNvSpPr>
          <p:nvPr/>
        </p:nvSpPr>
        <p:spPr>
          <a:xfrm>
            <a:off x="7924800" y="6356350"/>
            <a:ext cx="762000" cy="365125"/>
          </a:xfrm>
          <a:prstGeom prst="rect">
            <a:avLst/>
          </a:prstGeom>
          <a:noFill/>
        </p:spPr>
        <p:txBody>
          <a:bodyPr lIns="0" tIns="0" rIns="0" bIns="0" anchor="b"/>
          <a:lstStyle/>
          <a:p>
            <a:pPr algn="r">
              <a:defRPr/>
            </a:pPr>
            <a:fld id="{74292998-7F3F-4EFC-97BB-E8C30CDEC2FC}" type="slidenum">
              <a:rPr lang="tr-TR" sz="1200">
                <a:solidFill>
                  <a:schemeClr val="tx2">
                    <a:shade val="90000"/>
                  </a:schemeClr>
                </a:solidFill>
              </a:rPr>
              <a:pPr algn="r">
                <a:defRPr/>
              </a:pPr>
              <a:t>18</a:t>
            </a:fld>
            <a:endParaRPr lang="tr-TR" sz="1200">
              <a:solidFill>
                <a:schemeClr val="tx2">
                  <a:shade val="90000"/>
                </a:schemeClr>
              </a:solidFill>
            </a:endParaRPr>
          </a:p>
        </p:txBody>
      </p:sp>
    </p:spTree>
    <p:extLst>
      <p:ext uri="{BB962C8B-B14F-4D97-AF65-F5344CB8AC3E}">
        <p14:creationId xmlns="" xmlns:p14="http://schemas.microsoft.com/office/powerpoint/2010/main" val="788130668"/>
      </p:ext>
    </p:extLst>
  </p:cSld>
  <p:clrMapOvr>
    <a:masterClrMapping/>
  </p:clrMapOvr>
  <p:transition>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1 Başlık"/>
          <p:cNvSpPr txBox="1">
            <a:spLocks/>
          </p:cNvSpPr>
          <p:nvPr/>
        </p:nvSpPr>
        <p:spPr>
          <a:xfrm>
            <a:off x="142875" y="214313"/>
            <a:ext cx="8786813" cy="1428750"/>
          </a:xfrm>
          <a:prstGeom prst="rect">
            <a:avLst/>
          </a:prstGeom>
        </p:spPr>
        <p:txBody>
          <a:bodyPr vert="horz" lIns="91440" tIns="45720" rIns="91440" bIns="45720" rtlCol="0" anchor="ctr">
            <a:normAutofit/>
          </a:bodyPr>
          <a:lstStyle/>
          <a:p>
            <a:pPr marL="0" marR="0" lvl="0" indent="0" algn="just" defTabSz="914400" rtl="0" eaLnBrk="1" fontAlgn="auto" latinLnBrk="0" hangingPunct="1">
              <a:lnSpc>
                <a:spcPct val="100000"/>
              </a:lnSpc>
              <a:spcBef>
                <a:spcPct val="0"/>
              </a:spcBef>
              <a:spcAft>
                <a:spcPts val="0"/>
              </a:spcAft>
              <a:buClrTx/>
              <a:buSzTx/>
              <a:buFontTx/>
              <a:buNone/>
              <a:tabLst/>
              <a:defRPr/>
            </a:pPr>
            <a:r>
              <a:rPr kumimoji="0" lang="tr-TR" sz="3200" b="1" i="0" u="none" strike="noStrike" kern="1200" cap="none" spc="0" normalizeH="0" baseline="0" noProof="0" dirty="0" smtClean="0">
                <a:ln>
                  <a:noFill/>
                </a:ln>
                <a:solidFill>
                  <a:schemeClr val="tx1"/>
                </a:solidFill>
                <a:effectLst/>
                <a:uLnTx/>
                <a:uFillTx/>
                <a:latin typeface="+mj-lt"/>
                <a:ea typeface="+mj-ea"/>
                <a:cs typeface="+mj-cs"/>
              </a:rPr>
              <a:t>Mevcut Bir İşletmeyi Satın Almadan önce dikkat edilmesi gereken konular:</a:t>
            </a:r>
          </a:p>
        </p:txBody>
      </p:sp>
      <p:sp>
        <p:nvSpPr>
          <p:cNvPr id="4" name="1 Başlık"/>
          <p:cNvSpPr txBox="1">
            <a:spLocks/>
          </p:cNvSpPr>
          <p:nvPr/>
        </p:nvSpPr>
        <p:spPr>
          <a:xfrm>
            <a:off x="295275" y="2000250"/>
            <a:ext cx="8786813" cy="4857774"/>
          </a:xfrm>
          <a:prstGeom prst="rect">
            <a:avLst/>
          </a:prstGeom>
        </p:spPr>
        <p:txBody>
          <a:bodyPr vert="horz" lIns="91440" tIns="45720" rIns="91440" bIns="45720" rtlCol="0" anchor="ctr">
            <a:normAutofit/>
          </a:bodyPr>
          <a:lstStyle/>
          <a:p>
            <a:pPr marL="0" marR="0" lvl="0" indent="0" algn="just" defTabSz="914400" rtl="0" eaLnBrk="1" fontAlgn="auto" latinLnBrk="0" hangingPunct="1">
              <a:lnSpc>
                <a:spcPct val="100000"/>
              </a:lnSpc>
              <a:spcBef>
                <a:spcPct val="0"/>
              </a:spcBef>
              <a:spcAft>
                <a:spcPts val="0"/>
              </a:spcAft>
              <a:buClrTx/>
              <a:buSzTx/>
              <a:buFontTx/>
              <a:buChar char="-"/>
              <a:tabLst/>
              <a:defRPr/>
            </a:pPr>
            <a:r>
              <a:rPr kumimoji="0" lang="tr-TR" sz="2400" i="0" u="none" strike="noStrike" kern="1200" cap="none" spc="0" normalizeH="0" baseline="0" noProof="0" dirty="0" smtClean="0">
                <a:ln>
                  <a:noFill/>
                </a:ln>
                <a:solidFill>
                  <a:schemeClr val="tx1"/>
                </a:solidFill>
                <a:effectLst/>
                <a:uLnTx/>
                <a:uFillTx/>
                <a:latin typeface="+mj-lt"/>
                <a:ea typeface="+mj-ea"/>
                <a:cs typeface="+mj-cs"/>
              </a:rPr>
              <a:t>İşletme neden satılmaktadır?</a:t>
            </a:r>
          </a:p>
          <a:p>
            <a:pPr marL="0" marR="0" lvl="0" indent="0" algn="just" defTabSz="914400" rtl="0" eaLnBrk="1" fontAlgn="auto" latinLnBrk="0" hangingPunct="1">
              <a:lnSpc>
                <a:spcPct val="100000"/>
              </a:lnSpc>
              <a:spcBef>
                <a:spcPct val="0"/>
              </a:spcBef>
              <a:spcAft>
                <a:spcPts val="0"/>
              </a:spcAft>
              <a:buClrTx/>
              <a:buSzTx/>
              <a:buFontTx/>
              <a:buChar char="-"/>
              <a:tabLst/>
              <a:defRPr/>
            </a:pPr>
            <a:r>
              <a:rPr lang="tr-TR" sz="2400" dirty="0" smtClean="0">
                <a:latin typeface="+mj-lt"/>
                <a:ea typeface="+mj-ea"/>
                <a:cs typeface="+mj-cs"/>
              </a:rPr>
              <a:t>İşletmenin fiziki durumu nasıldır?</a:t>
            </a:r>
          </a:p>
          <a:p>
            <a:pPr marL="0" marR="0" lvl="0" indent="0" algn="just" defTabSz="914400" rtl="0" eaLnBrk="1" fontAlgn="auto" latinLnBrk="0" hangingPunct="1">
              <a:lnSpc>
                <a:spcPct val="100000"/>
              </a:lnSpc>
              <a:spcBef>
                <a:spcPct val="0"/>
              </a:spcBef>
              <a:spcAft>
                <a:spcPts val="0"/>
              </a:spcAft>
              <a:buClrTx/>
              <a:buSzTx/>
              <a:buFontTx/>
              <a:buChar char="-"/>
              <a:tabLst/>
              <a:defRPr/>
            </a:pPr>
            <a:r>
              <a:rPr kumimoji="0" lang="tr-TR" sz="2400" i="0" u="none" strike="noStrike" kern="1200" cap="none" spc="0" normalizeH="0" baseline="0" noProof="0" dirty="0" smtClean="0">
                <a:ln>
                  <a:noFill/>
                </a:ln>
                <a:solidFill>
                  <a:schemeClr val="tx1"/>
                </a:solidFill>
                <a:effectLst/>
                <a:uLnTx/>
                <a:uFillTx/>
                <a:latin typeface="+mj-lt"/>
                <a:ea typeface="+mj-ea"/>
                <a:cs typeface="+mj-cs"/>
              </a:rPr>
              <a:t>Rakiplerin</a:t>
            </a:r>
            <a:r>
              <a:rPr kumimoji="0" lang="tr-TR" sz="2400" i="0" u="none" strike="noStrike" kern="1200" cap="none" spc="0" normalizeH="0" noProof="0" dirty="0" smtClean="0">
                <a:ln>
                  <a:noFill/>
                </a:ln>
                <a:solidFill>
                  <a:schemeClr val="tx1"/>
                </a:solidFill>
                <a:effectLst/>
                <a:uLnTx/>
                <a:uFillTx/>
                <a:latin typeface="+mj-lt"/>
                <a:ea typeface="+mj-ea"/>
                <a:cs typeface="+mj-cs"/>
              </a:rPr>
              <a:t> durumu?</a:t>
            </a:r>
          </a:p>
          <a:p>
            <a:pPr marL="0" marR="0" lvl="0" indent="0" algn="just" defTabSz="914400" rtl="0" eaLnBrk="1" fontAlgn="auto" latinLnBrk="0" hangingPunct="1">
              <a:lnSpc>
                <a:spcPct val="100000"/>
              </a:lnSpc>
              <a:spcBef>
                <a:spcPct val="0"/>
              </a:spcBef>
              <a:spcAft>
                <a:spcPts val="0"/>
              </a:spcAft>
              <a:buClrTx/>
              <a:buSzTx/>
              <a:buFontTx/>
              <a:buChar char="-"/>
              <a:tabLst/>
              <a:defRPr/>
            </a:pPr>
            <a:r>
              <a:rPr lang="tr-TR" sz="2400" dirty="0" smtClean="0">
                <a:latin typeface="+mj-lt"/>
                <a:ea typeface="+mj-ea"/>
                <a:cs typeface="+mj-cs"/>
              </a:rPr>
              <a:t>Satın alma koşulları?</a:t>
            </a:r>
          </a:p>
          <a:p>
            <a:pPr marL="0" marR="0" lvl="0" indent="0" algn="just" defTabSz="914400" rtl="0" eaLnBrk="1" fontAlgn="auto" latinLnBrk="0" hangingPunct="1">
              <a:lnSpc>
                <a:spcPct val="100000"/>
              </a:lnSpc>
              <a:spcBef>
                <a:spcPct val="0"/>
              </a:spcBef>
              <a:spcAft>
                <a:spcPts val="0"/>
              </a:spcAft>
              <a:buClrTx/>
              <a:buSzTx/>
              <a:buFontTx/>
              <a:buChar char="-"/>
              <a:tabLst/>
              <a:defRPr/>
            </a:pPr>
            <a:r>
              <a:rPr kumimoji="0" lang="tr-TR" sz="2400" i="0" u="none" strike="noStrike" kern="1200" cap="none" spc="0" normalizeH="0" noProof="0" dirty="0" smtClean="0">
                <a:ln>
                  <a:noFill/>
                </a:ln>
                <a:solidFill>
                  <a:schemeClr val="tx1"/>
                </a:solidFill>
                <a:effectLst/>
                <a:uLnTx/>
                <a:uFillTx/>
                <a:latin typeface="+mj-lt"/>
                <a:ea typeface="+mj-ea"/>
                <a:cs typeface="+mj-cs"/>
              </a:rPr>
              <a:t>İşletme rekabetini sınırlayan sözleşme vb. var mıdır?</a:t>
            </a:r>
          </a:p>
          <a:p>
            <a:pPr marL="0" marR="0" lvl="0" indent="0" algn="just" defTabSz="914400" rtl="0" eaLnBrk="1" fontAlgn="auto" latinLnBrk="0" hangingPunct="1">
              <a:lnSpc>
                <a:spcPct val="100000"/>
              </a:lnSpc>
              <a:spcBef>
                <a:spcPct val="0"/>
              </a:spcBef>
              <a:spcAft>
                <a:spcPts val="0"/>
              </a:spcAft>
              <a:buClrTx/>
              <a:buSzTx/>
              <a:buFontTx/>
              <a:buChar char="-"/>
              <a:tabLst/>
              <a:defRPr/>
            </a:pPr>
            <a:r>
              <a:rPr kumimoji="0" lang="tr-TR" sz="2400" i="0" u="none" strike="noStrike" kern="1200" cap="none" spc="0" normalizeH="0" noProof="0" dirty="0" smtClean="0">
                <a:ln>
                  <a:noFill/>
                </a:ln>
                <a:solidFill>
                  <a:schemeClr val="tx1"/>
                </a:solidFill>
                <a:effectLst/>
                <a:uLnTx/>
                <a:uFillTx/>
                <a:latin typeface="+mj-lt"/>
                <a:ea typeface="+mj-ea"/>
                <a:cs typeface="+mj-cs"/>
              </a:rPr>
              <a:t>Uyulması gereken yasal konular?</a:t>
            </a:r>
          </a:p>
          <a:p>
            <a:pPr marL="0" marR="0" lvl="0" indent="0" algn="just" defTabSz="914400" rtl="0" eaLnBrk="1" fontAlgn="auto" latinLnBrk="0" hangingPunct="1">
              <a:lnSpc>
                <a:spcPct val="100000"/>
              </a:lnSpc>
              <a:spcBef>
                <a:spcPct val="0"/>
              </a:spcBef>
              <a:spcAft>
                <a:spcPts val="0"/>
              </a:spcAft>
              <a:buClrTx/>
              <a:buSzTx/>
              <a:buFontTx/>
              <a:buChar char="-"/>
              <a:tabLst/>
              <a:defRPr/>
            </a:pPr>
            <a:r>
              <a:rPr lang="tr-TR" sz="2400" dirty="0" smtClean="0">
                <a:latin typeface="+mj-lt"/>
                <a:ea typeface="+mj-ea"/>
                <a:cs typeface="+mj-cs"/>
              </a:rPr>
              <a:t>İşletmenin gelecekte izleyeceği trend?</a:t>
            </a:r>
          </a:p>
          <a:p>
            <a:pPr marL="0" marR="0" lvl="0" indent="0" algn="just" defTabSz="914400" rtl="0" eaLnBrk="1" fontAlgn="auto" latinLnBrk="0" hangingPunct="1">
              <a:lnSpc>
                <a:spcPct val="100000"/>
              </a:lnSpc>
              <a:spcBef>
                <a:spcPct val="0"/>
              </a:spcBef>
              <a:spcAft>
                <a:spcPts val="0"/>
              </a:spcAft>
              <a:buClrTx/>
              <a:buSzTx/>
              <a:buFontTx/>
              <a:buChar char="-"/>
              <a:tabLst/>
              <a:defRPr/>
            </a:pPr>
            <a:r>
              <a:rPr lang="tr-TR" sz="2400" dirty="0" smtClean="0">
                <a:latin typeface="+mj-lt"/>
                <a:ea typeface="+mj-ea"/>
                <a:cs typeface="+mj-cs"/>
              </a:rPr>
              <a:t>İşletmeyi satın almak için gereken sermaye?</a:t>
            </a:r>
          </a:p>
          <a:p>
            <a:pPr marL="0" marR="0" lvl="0" indent="0" algn="just" defTabSz="914400" rtl="0" eaLnBrk="1" fontAlgn="auto" latinLnBrk="0" hangingPunct="1">
              <a:lnSpc>
                <a:spcPct val="100000"/>
              </a:lnSpc>
              <a:spcBef>
                <a:spcPct val="0"/>
              </a:spcBef>
              <a:spcAft>
                <a:spcPts val="0"/>
              </a:spcAft>
              <a:buClrTx/>
              <a:buSzTx/>
              <a:buFontTx/>
              <a:buChar char="-"/>
              <a:tabLst/>
              <a:defRPr/>
            </a:pPr>
            <a:r>
              <a:rPr lang="tr-TR" sz="2400" dirty="0" smtClean="0">
                <a:latin typeface="+mj-lt"/>
                <a:ea typeface="+mj-ea"/>
                <a:cs typeface="+mj-cs"/>
              </a:rPr>
              <a:t>İşletmenin mali durumu ve finans sektörüyle ilişkisi nasıldır?</a:t>
            </a:r>
          </a:p>
          <a:p>
            <a:pPr marL="0" marR="0" lvl="0" indent="0" algn="just" defTabSz="914400" rtl="0" eaLnBrk="1" fontAlgn="auto" latinLnBrk="0" hangingPunct="1">
              <a:lnSpc>
                <a:spcPct val="100000"/>
              </a:lnSpc>
              <a:spcBef>
                <a:spcPct val="0"/>
              </a:spcBef>
              <a:spcAft>
                <a:spcPts val="0"/>
              </a:spcAft>
              <a:buClrTx/>
              <a:buSzTx/>
              <a:buFontTx/>
              <a:buChar char="-"/>
              <a:tabLst/>
              <a:defRPr/>
            </a:pPr>
            <a:r>
              <a:rPr lang="tr-TR" sz="2400" dirty="0" smtClean="0">
                <a:latin typeface="+mj-lt"/>
                <a:ea typeface="+mj-ea"/>
                <a:cs typeface="+mj-cs"/>
              </a:rPr>
              <a:t>İşletmenin karlılığı ve satış durumu?</a:t>
            </a:r>
          </a:p>
          <a:p>
            <a:pPr marL="0" marR="0" lvl="0" indent="0" algn="just" defTabSz="914400" rtl="0" eaLnBrk="1" fontAlgn="auto" latinLnBrk="0" hangingPunct="1">
              <a:lnSpc>
                <a:spcPct val="100000"/>
              </a:lnSpc>
              <a:spcBef>
                <a:spcPct val="0"/>
              </a:spcBef>
              <a:spcAft>
                <a:spcPts val="0"/>
              </a:spcAft>
              <a:buClrTx/>
              <a:buSzTx/>
              <a:buFontTx/>
              <a:buChar char="-"/>
              <a:tabLst/>
              <a:defRPr/>
            </a:pPr>
            <a:r>
              <a:rPr lang="tr-TR" sz="2400" dirty="0" smtClean="0">
                <a:latin typeface="+mj-lt"/>
                <a:ea typeface="+mj-ea"/>
                <a:cs typeface="+mj-cs"/>
              </a:rPr>
              <a:t>Vergiler ödenmiş midir?</a:t>
            </a:r>
          </a:p>
          <a:p>
            <a:pPr marL="0" marR="0" lvl="0" indent="0" algn="just" defTabSz="914400" rtl="0" eaLnBrk="1" fontAlgn="auto" latinLnBrk="0" hangingPunct="1">
              <a:lnSpc>
                <a:spcPct val="100000"/>
              </a:lnSpc>
              <a:spcBef>
                <a:spcPct val="0"/>
              </a:spcBef>
              <a:spcAft>
                <a:spcPts val="0"/>
              </a:spcAft>
              <a:buClrTx/>
              <a:buSzTx/>
              <a:buFontTx/>
              <a:buChar char="-"/>
              <a:tabLst/>
              <a:defRPr/>
            </a:pPr>
            <a:r>
              <a:rPr lang="tr-TR" sz="2400" dirty="0" smtClean="0">
                <a:latin typeface="+mj-lt"/>
                <a:ea typeface="+mj-ea"/>
                <a:cs typeface="+mj-cs"/>
              </a:rPr>
              <a:t>İşletmenin stok durumu</a:t>
            </a:r>
          </a:p>
          <a:p>
            <a:pPr marL="0" marR="0" lvl="0" indent="0" algn="just" defTabSz="914400" rtl="0" eaLnBrk="1" fontAlgn="auto" latinLnBrk="0" hangingPunct="1">
              <a:lnSpc>
                <a:spcPct val="100000"/>
              </a:lnSpc>
              <a:spcBef>
                <a:spcPct val="0"/>
              </a:spcBef>
              <a:spcAft>
                <a:spcPts val="0"/>
              </a:spcAft>
              <a:buClrTx/>
              <a:buSzTx/>
              <a:buFontTx/>
              <a:buChar char="-"/>
              <a:tabLst/>
              <a:defRPr/>
            </a:pPr>
            <a:endParaRPr lang="tr-TR" sz="2400" dirty="0" smtClean="0">
              <a:latin typeface="+mj-lt"/>
              <a:ea typeface="+mj-ea"/>
              <a:cs typeface="+mj-cs"/>
            </a:endParaRPr>
          </a:p>
          <a:p>
            <a:pPr marL="0" marR="0" lvl="0" indent="0" algn="just" defTabSz="914400" rtl="0" eaLnBrk="1" fontAlgn="auto" latinLnBrk="0" hangingPunct="1">
              <a:lnSpc>
                <a:spcPct val="100000"/>
              </a:lnSpc>
              <a:spcBef>
                <a:spcPct val="0"/>
              </a:spcBef>
              <a:spcAft>
                <a:spcPts val="0"/>
              </a:spcAft>
              <a:buClrTx/>
              <a:buSzTx/>
              <a:buFontTx/>
              <a:buChar char="-"/>
              <a:tabLst/>
              <a:defRPr/>
            </a:pPr>
            <a:endParaRPr kumimoji="0" lang="tr-TR" sz="2400" i="0" u="none" strike="noStrike" kern="1200" cap="none" spc="0" normalizeH="0" noProof="0" dirty="0" smtClean="0">
              <a:ln>
                <a:noFill/>
              </a:ln>
              <a:solidFill>
                <a:schemeClr val="tx1"/>
              </a:solidFill>
              <a:effectLst/>
              <a:uLnTx/>
              <a:uFillTx/>
              <a:latin typeface="+mj-lt"/>
              <a:ea typeface="+mj-ea"/>
              <a:cs typeface="+mj-cs"/>
            </a:endParaRPr>
          </a:p>
          <a:p>
            <a:pPr marL="0" marR="0" lvl="0" indent="0" algn="just" defTabSz="914400" rtl="0" eaLnBrk="1" fontAlgn="auto" latinLnBrk="0" hangingPunct="1">
              <a:lnSpc>
                <a:spcPct val="100000"/>
              </a:lnSpc>
              <a:spcBef>
                <a:spcPct val="0"/>
              </a:spcBef>
              <a:spcAft>
                <a:spcPts val="0"/>
              </a:spcAft>
              <a:buClrTx/>
              <a:buSzTx/>
              <a:buFontTx/>
              <a:buChar char="-"/>
              <a:tabLst/>
              <a:defRPr/>
            </a:pPr>
            <a:endParaRPr kumimoji="0" lang="tr-TR" sz="2400"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1 Başlık"/>
          <p:cNvSpPr>
            <a:spLocks noGrp="1"/>
          </p:cNvSpPr>
          <p:nvPr>
            <p:ph type="title" idx="4294967295"/>
          </p:nvPr>
        </p:nvSpPr>
        <p:spPr>
          <a:xfrm>
            <a:off x="0" y="214290"/>
            <a:ext cx="8929688" cy="857273"/>
          </a:xfrm>
        </p:spPr>
        <p:txBody>
          <a:bodyPr/>
          <a:lstStyle/>
          <a:p>
            <a:pPr eaLnBrk="1" hangingPunct="1"/>
            <a:r>
              <a:rPr lang="tr-TR" b="1" dirty="0" smtClean="0"/>
              <a:t>Yatırım kararı -İş Fikri</a:t>
            </a:r>
          </a:p>
        </p:txBody>
      </p:sp>
      <p:sp>
        <p:nvSpPr>
          <p:cNvPr id="37891" name="2 İçerik Yer Tutucusu"/>
          <p:cNvSpPr>
            <a:spLocks noGrp="1"/>
          </p:cNvSpPr>
          <p:nvPr>
            <p:ph idx="4294967295"/>
          </p:nvPr>
        </p:nvSpPr>
        <p:spPr>
          <a:xfrm>
            <a:off x="785786" y="1143000"/>
            <a:ext cx="8143902" cy="4714892"/>
          </a:xfrm>
        </p:spPr>
        <p:txBody>
          <a:bodyPr>
            <a:normAutofit fontScale="85000" lnSpcReduction="10000"/>
          </a:bodyPr>
          <a:lstStyle/>
          <a:p>
            <a:pPr algn="just" eaLnBrk="1" hangingPunct="1">
              <a:buNone/>
            </a:pPr>
            <a:r>
              <a:rPr lang="tr-TR" sz="2000" b="1" dirty="0" smtClean="0"/>
              <a:t>İyi bir </a:t>
            </a:r>
            <a:r>
              <a:rPr lang="tr-TR" sz="2000" b="1" dirty="0" smtClean="0"/>
              <a:t>iş/yatırım </a:t>
            </a:r>
            <a:r>
              <a:rPr lang="tr-TR" sz="2000" b="1" dirty="0" smtClean="0"/>
              <a:t>fikri ile yola çıkmak başarılı olmada kritik bir önemlidir. Potansiyel</a:t>
            </a:r>
          </a:p>
          <a:p>
            <a:pPr algn="just" eaLnBrk="1" hangingPunct="1">
              <a:buNone/>
            </a:pPr>
            <a:r>
              <a:rPr lang="tr-TR" sz="2000" b="1" dirty="0" smtClean="0"/>
              <a:t>olarak </a:t>
            </a:r>
            <a:r>
              <a:rPr lang="tr-TR" sz="2000" b="1" dirty="0" smtClean="0">
                <a:solidFill>
                  <a:srgbClr val="FF0000"/>
                </a:solidFill>
              </a:rPr>
              <a:t>iş-yatırım </a:t>
            </a:r>
            <a:r>
              <a:rPr lang="tr-TR" sz="2000" b="1" dirty="0" smtClean="0">
                <a:solidFill>
                  <a:srgbClr val="FF0000"/>
                </a:solidFill>
              </a:rPr>
              <a:t>fikrinin kaynakları </a:t>
            </a:r>
            <a:r>
              <a:rPr lang="tr-TR" sz="2000" b="1" dirty="0" smtClean="0"/>
              <a:t>şunlardır;</a:t>
            </a:r>
          </a:p>
          <a:p>
            <a:pPr algn="just" eaLnBrk="1" hangingPunct="1">
              <a:buNone/>
            </a:pPr>
            <a:endParaRPr lang="tr-TR" sz="2000" b="1" dirty="0" smtClean="0"/>
          </a:p>
          <a:p>
            <a:pPr eaLnBrk="1" hangingPunct="1"/>
            <a:r>
              <a:rPr lang="tr-TR" sz="2000" dirty="0" smtClean="0"/>
              <a:t>Mevcut işletmeler</a:t>
            </a:r>
          </a:p>
          <a:p>
            <a:pPr eaLnBrk="1" hangingPunct="1"/>
            <a:r>
              <a:rPr lang="tr-TR" sz="2000" dirty="0" smtClean="0"/>
              <a:t>Tüketiciler</a:t>
            </a:r>
          </a:p>
          <a:p>
            <a:pPr eaLnBrk="1" hangingPunct="1"/>
            <a:r>
              <a:rPr lang="tr-TR" sz="2000" dirty="0" smtClean="0"/>
              <a:t>Dağıtım kanalları</a:t>
            </a:r>
          </a:p>
          <a:p>
            <a:pPr eaLnBrk="1" hangingPunct="1"/>
            <a:r>
              <a:rPr lang="tr-TR" sz="2000" dirty="0" smtClean="0"/>
              <a:t>Araştırma ve geliştirme</a:t>
            </a:r>
          </a:p>
          <a:p>
            <a:pPr eaLnBrk="1" hangingPunct="1"/>
            <a:r>
              <a:rPr lang="tr-TR" sz="2000" dirty="0" smtClean="0"/>
              <a:t>Mevcut </a:t>
            </a:r>
            <a:r>
              <a:rPr lang="tr-TR" sz="2000" dirty="0" err="1" smtClean="0"/>
              <a:t>franchise</a:t>
            </a:r>
            <a:r>
              <a:rPr lang="tr-TR" sz="2000" dirty="0" smtClean="0"/>
              <a:t> işletmeler</a:t>
            </a:r>
          </a:p>
          <a:p>
            <a:pPr eaLnBrk="1" hangingPunct="1"/>
            <a:r>
              <a:rPr lang="tr-TR" sz="2000" dirty="0" smtClean="0"/>
              <a:t>Yenilikler</a:t>
            </a:r>
          </a:p>
          <a:p>
            <a:pPr eaLnBrk="1" hangingPunct="1"/>
            <a:r>
              <a:rPr lang="tr-TR" sz="2000" dirty="0" smtClean="0"/>
              <a:t>Patentler, Lisans anlaşmaları</a:t>
            </a:r>
          </a:p>
          <a:p>
            <a:pPr eaLnBrk="1" hangingPunct="1"/>
            <a:r>
              <a:rPr lang="tr-TR" sz="2000" dirty="0" smtClean="0"/>
              <a:t>Araştırma kurumları</a:t>
            </a:r>
          </a:p>
          <a:p>
            <a:pPr eaLnBrk="1" hangingPunct="1"/>
            <a:r>
              <a:rPr lang="tr-TR" sz="2000" dirty="0" smtClean="0"/>
              <a:t>Devlet</a:t>
            </a:r>
          </a:p>
          <a:p>
            <a:pPr eaLnBrk="1" hangingPunct="1"/>
            <a:r>
              <a:rPr lang="tr-TR" sz="2000" dirty="0" smtClean="0"/>
              <a:t>Sanayi ve ticaret bağlantıları, fuarlar</a:t>
            </a:r>
          </a:p>
          <a:p>
            <a:pPr eaLnBrk="1" hangingPunct="1"/>
            <a:r>
              <a:rPr lang="tr-TR" sz="2000" dirty="0" smtClean="0"/>
              <a:t>Gazeteler ve ekonomik(ticari) bültenler,</a:t>
            </a:r>
          </a:p>
          <a:p>
            <a:pPr eaLnBrk="1" hangingPunct="1"/>
            <a:r>
              <a:rPr lang="tr-TR" sz="2000" dirty="0" smtClean="0"/>
              <a:t>İş network ağları ve bağlantılar</a:t>
            </a:r>
          </a:p>
          <a:p>
            <a:pPr eaLnBrk="1" hangingPunct="1"/>
            <a:r>
              <a:rPr lang="tr-TR" sz="2000" dirty="0" smtClean="0"/>
              <a:t>Televizyon ve radyo</a:t>
            </a:r>
          </a:p>
        </p:txBody>
      </p:sp>
      <p:sp>
        <p:nvSpPr>
          <p:cNvPr id="4" name="3 Slayt Numarası Yer Tutucusu"/>
          <p:cNvSpPr txBox="1">
            <a:spLocks noGrp="1"/>
          </p:cNvSpPr>
          <p:nvPr/>
        </p:nvSpPr>
        <p:spPr>
          <a:xfrm>
            <a:off x="7924800" y="6356350"/>
            <a:ext cx="762000" cy="365125"/>
          </a:xfrm>
          <a:prstGeom prst="rect">
            <a:avLst/>
          </a:prstGeom>
          <a:noFill/>
        </p:spPr>
        <p:txBody>
          <a:bodyPr lIns="0" tIns="0" rIns="0" bIns="0" anchor="b"/>
          <a:lstStyle/>
          <a:p>
            <a:pPr algn="r">
              <a:defRPr/>
            </a:pPr>
            <a:fld id="{8472D187-1BEA-4940-A41B-A9653792E316}" type="slidenum">
              <a:rPr lang="tr-TR" sz="1200">
                <a:solidFill>
                  <a:schemeClr val="tx2">
                    <a:shade val="90000"/>
                  </a:schemeClr>
                </a:solidFill>
              </a:rPr>
              <a:pPr algn="r">
                <a:defRPr/>
              </a:pPr>
              <a:t>2</a:t>
            </a:fld>
            <a:endParaRPr lang="tr-TR" sz="1200">
              <a:solidFill>
                <a:schemeClr val="tx2">
                  <a:shade val="90000"/>
                </a:schemeClr>
              </a:solidFill>
            </a:endParaRPr>
          </a:p>
        </p:txBody>
      </p:sp>
    </p:spTree>
    <p:extLst>
      <p:ext uri="{BB962C8B-B14F-4D97-AF65-F5344CB8AC3E}">
        <p14:creationId xmlns="" xmlns:p14="http://schemas.microsoft.com/office/powerpoint/2010/main" val="1059421660"/>
      </p:ext>
    </p:extLst>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1 Başlık"/>
          <p:cNvSpPr>
            <a:spLocks noGrp="1"/>
          </p:cNvSpPr>
          <p:nvPr>
            <p:ph type="title" idx="4294967295"/>
          </p:nvPr>
        </p:nvSpPr>
        <p:spPr>
          <a:xfrm>
            <a:off x="214313" y="214313"/>
            <a:ext cx="8715375" cy="928671"/>
          </a:xfrm>
        </p:spPr>
        <p:txBody>
          <a:bodyPr/>
          <a:lstStyle/>
          <a:p>
            <a:pPr eaLnBrk="1" hangingPunct="1"/>
            <a:r>
              <a:rPr lang="tr-TR" b="1" dirty="0" err="1" smtClean="0"/>
              <a:t>Franchising</a:t>
            </a:r>
            <a:r>
              <a:rPr lang="tr-TR" b="1" dirty="0" smtClean="0"/>
              <a:t> (İmtiyaz hakkı)</a:t>
            </a:r>
          </a:p>
        </p:txBody>
      </p:sp>
      <p:sp>
        <p:nvSpPr>
          <p:cNvPr id="53251" name="2 İçerik Yer Tutucusu"/>
          <p:cNvSpPr>
            <a:spLocks noGrp="1"/>
          </p:cNvSpPr>
          <p:nvPr>
            <p:ph idx="4294967295"/>
          </p:nvPr>
        </p:nvSpPr>
        <p:spPr>
          <a:xfrm>
            <a:off x="214313" y="1214422"/>
            <a:ext cx="5715009" cy="3960000"/>
          </a:xfrm>
        </p:spPr>
        <p:txBody>
          <a:bodyPr>
            <a:noAutofit/>
          </a:bodyPr>
          <a:lstStyle/>
          <a:p>
            <a:pPr algn="just" eaLnBrk="1" hangingPunct="1">
              <a:spcBef>
                <a:spcPts val="0"/>
              </a:spcBef>
            </a:pPr>
            <a:r>
              <a:rPr lang="tr-TR" sz="2000" dirty="0" smtClean="0"/>
              <a:t>İşletmelerin piyasalara girişte izleyebilecekleri stratejilerden biri olarak </a:t>
            </a:r>
            <a:r>
              <a:rPr lang="tr-TR" sz="2000" dirty="0" err="1" smtClean="0"/>
              <a:t>franchising</a:t>
            </a:r>
            <a:r>
              <a:rPr lang="tr-TR" sz="2000" dirty="0" smtClean="0"/>
              <a:t>, geniş kabul görmüş ve yaygın olarak kullanılan bir yöntemdir</a:t>
            </a:r>
            <a:r>
              <a:rPr lang="tr-TR" sz="2000" dirty="0" smtClean="0"/>
              <a:t>.</a:t>
            </a:r>
          </a:p>
          <a:p>
            <a:pPr algn="just" eaLnBrk="1" hangingPunct="1">
              <a:spcBef>
                <a:spcPts val="0"/>
              </a:spcBef>
            </a:pPr>
            <a:endParaRPr lang="tr-TR" sz="2000" dirty="0" smtClean="0"/>
          </a:p>
          <a:p>
            <a:pPr algn="just" eaLnBrk="1" hangingPunct="1">
              <a:spcBef>
                <a:spcPts val="0"/>
              </a:spcBef>
            </a:pPr>
            <a:r>
              <a:rPr lang="tr-TR" sz="2000" dirty="0" err="1" smtClean="0"/>
              <a:t>Franchising</a:t>
            </a:r>
            <a:r>
              <a:rPr lang="tr-TR" sz="2000" dirty="0" smtClean="0"/>
              <a:t> ana firmanın (</a:t>
            </a:r>
            <a:r>
              <a:rPr lang="tr-TR" sz="2000" dirty="0" err="1" smtClean="0"/>
              <a:t>franchisor</a:t>
            </a:r>
            <a:r>
              <a:rPr lang="tr-TR" sz="2000" dirty="0" smtClean="0"/>
              <a:t>) hizmet alanında denenmiş ve başarılı olmuş ticari ve hizmet markasını veya ürünlerin dağıtım ve hizmet sunma hakkını, belirli bir süre, şart ve sınırlamalarla yasal ve finansal açıdan tamamen bağımsız olan diğer bir tarafa (</a:t>
            </a:r>
            <a:r>
              <a:rPr lang="tr-TR" sz="2000" dirty="0" err="1" smtClean="0"/>
              <a:t>franchise</a:t>
            </a:r>
            <a:r>
              <a:rPr lang="tr-TR" sz="2000" dirty="0" smtClean="0"/>
              <a:t>) verdiği pazarlama ve dağıtım yöntemidir</a:t>
            </a:r>
            <a:r>
              <a:rPr lang="tr-TR" sz="2000" dirty="0" smtClean="0"/>
              <a:t>.</a:t>
            </a:r>
          </a:p>
          <a:p>
            <a:pPr algn="just" eaLnBrk="1" hangingPunct="1">
              <a:spcBef>
                <a:spcPts val="0"/>
              </a:spcBef>
            </a:pPr>
            <a:endParaRPr lang="tr-TR" sz="2000" dirty="0" smtClean="0"/>
          </a:p>
          <a:p>
            <a:pPr lvl="0" algn="just">
              <a:spcBef>
                <a:spcPts val="0"/>
              </a:spcBef>
            </a:pPr>
            <a:r>
              <a:rPr lang="tr-TR" sz="2000" dirty="0" smtClean="0"/>
              <a:t>Bu sisteme işletmeler, mal ve hizmetlerini pazarlamada ortaya çıkan güçlükleri aşmak, pazar payını artırmak, pazarlama maliyetini düşürmek gibi nedenlerle başvururlar. </a:t>
            </a:r>
          </a:p>
          <a:p>
            <a:pPr algn="just" eaLnBrk="1" hangingPunct="1">
              <a:spcBef>
                <a:spcPts val="0"/>
              </a:spcBef>
            </a:pPr>
            <a:endParaRPr lang="tr-TR" sz="2000" dirty="0" smtClean="0"/>
          </a:p>
        </p:txBody>
      </p:sp>
      <p:sp>
        <p:nvSpPr>
          <p:cNvPr id="4" name="3 Slayt Numarası Yer Tutucusu"/>
          <p:cNvSpPr txBox="1">
            <a:spLocks noGrp="1"/>
          </p:cNvSpPr>
          <p:nvPr/>
        </p:nvSpPr>
        <p:spPr>
          <a:xfrm>
            <a:off x="7924800" y="6356350"/>
            <a:ext cx="762000" cy="365125"/>
          </a:xfrm>
          <a:prstGeom prst="rect">
            <a:avLst/>
          </a:prstGeom>
          <a:noFill/>
        </p:spPr>
        <p:txBody>
          <a:bodyPr lIns="0" tIns="0" rIns="0" bIns="0" anchor="b"/>
          <a:lstStyle/>
          <a:p>
            <a:pPr algn="r">
              <a:defRPr/>
            </a:pPr>
            <a:fld id="{99125C20-43C7-4576-9A37-4A7BCB175110}" type="slidenum">
              <a:rPr lang="tr-TR" sz="1200">
                <a:solidFill>
                  <a:schemeClr val="tx2">
                    <a:shade val="90000"/>
                  </a:schemeClr>
                </a:solidFill>
              </a:rPr>
              <a:pPr algn="r">
                <a:defRPr/>
              </a:pPr>
              <a:t>20</a:t>
            </a:fld>
            <a:endParaRPr lang="tr-TR" sz="1200">
              <a:solidFill>
                <a:schemeClr val="tx2">
                  <a:shade val="90000"/>
                </a:schemeClr>
              </a:solidFill>
            </a:endParaRPr>
          </a:p>
        </p:txBody>
      </p:sp>
      <p:pic>
        <p:nvPicPr>
          <p:cNvPr id="16386" name="Picture 2" descr="franchise ile ilgili görsel sonucu"/>
          <p:cNvPicPr>
            <a:picLocks noChangeAspect="1" noChangeArrowheads="1"/>
          </p:cNvPicPr>
          <p:nvPr/>
        </p:nvPicPr>
        <p:blipFill>
          <a:blip r:embed="rId3"/>
          <a:srcRect/>
          <a:stretch>
            <a:fillRect/>
          </a:stretch>
        </p:blipFill>
        <p:spPr bwMode="auto">
          <a:xfrm>
            <a:off x="6143636" y="928670"/>
            <a:ext cx="3000364" cy="1714488"/>
          </a:xfrm>
          <a:prstGeom prst="rect">
            <a:avLst/>
          </a:prstGeom>
          <a:noFill/>
        </p:spPr>
      </p:pic>
    </p:spTree>
    <p:extLst>
      <p:ext uri="{BB962C8B-B14F-4D97-AF65-F5344CB8AC3E}">
        <p14:creationId xmlns="" xmlns:p14="http://schemas.microsoft.com/office/powerpoint/2010/main" val="2071816655"/>
      </p:ext>
    </p:extLst>
  </p:cSld>
  <p:clrMapOvr>
    <a:masterClrMapping/>
  </p:clrMapOvr>
  <p:transition>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2 İçerik Yer Tutucusu"/>
          <p:cNvSpPr txBox="1">
            <a:spLocks/>
          </p:cNvSpPr>
          <p:nvPr/>
        </p:nvSpPr>
        <p:spPr>
          <a:xfrm>
            <a:off x="214313" y="428603"/>
            <a:ext cx="8715375" cy="3960000"/>
          </a:xfrm>
          <a:prstGeom prst="rect">
            <a:avLst/>
          </a:prstGeom>
        </p:spPr>
        <p:txBody>
          <a:bodyPr vert="horz" lIns="91440" tIns="45720" rIns="91440" bIns="45720" rtlCol="0">
            <a:normAutofit/>
          </a:bodyPr>
          <a:lstStyle/>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tr-TR"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3" name="2 İçerik Yer Tutucusu"/>
          <p:cNvSpPr txBox="1">
            <a:spLocks/>
          </p:cNvSpPr>
          <p:nvPr/>
        </p:nvSpPr>
        <p:spPr>
          <a:xfrm>
            <a:off x="214313" y="1000108"/>
            <a:ext cx="8715375" cy="3960000"/>
          </a:xfrm>
          <a:prstGeom prst="rect">
            <a:avLst/>
          </a:prstGeom>
        </p:spPr>
        <p:txBody>
          <a:bodyPr vert="horz" lIns="91440" tIns="45720" rIns="91440" bIns="45720" rtlCol="0">
            <a:normAutofit lnSpcReduction="10000"/>
          </a:bodyPr>
          <a:lstStyle/>
          <a:p>
            <a:pPr marL="342900" marR="0" lvl="0" indent="-342900" algn="just" defTabSz="914400" rtl="0" eaLnBrk="1" fontAlgn="auto" latinLnBrk="0" hangingPunct="1">
              <a:lnSpc>
                <a:spcPct val="100000"/>
              </a:lnSpc>
              <a:spcBef>
                <a:spcPts val="0"/>
              </a:spcBef>
              <a:spcAft>
                <a:spcPts val="0"/>
              </a:spcAft>
              <a:buClrTx/>
              <a:buSzTx/>
              <a:buFont typeface="Arial" pitchFamily="34" charset="0"/>
              <a:buChar char="•"/>
              <a:tabLst/>
              <a:defRPr/>
            </a:pPr>
            <a:r>
              <a:rPr kumimoji="0" lang="tr-TR" sz="2800" b="0" i="0" u="none" strike="noStrike" kern="1200" cap="none" spc="0" normalizeH="0" baseline="0" noProof="0" dirty="0" smtClean="0">
                <a:ln>
                  <a:noFill/>
                </a:ln>
                <a:solidFill>
                  <a:schemeClr val="tx1"/>
                </a:solidFill>
                <a:effectLst/>
                <a:uLnTx/>
                <a:uFillTx/>
                <a:latin typeface="+mn-lt"/>
                <a:ea typeface="+mn-ea"/>
                <a:cs typeface="+mn-cs"/>
              </a:rPr>
              <a:t>Bir pazarlama ve dağıtım yöntemidir.</a:t>
            </a:r>
          </a:p>
          <a:p>
            <a:pPr marL="342900" marR="0" lvl="0" indent="-342900" algn="just" defTabSz="914400" rtl="0" eaLnBrk="1" fontAlgn="auto" latinLnBrk="0" hangingPunct="1">
              <a:lnSpc>
                <a:spcPct val="100000"/>
              </a:lnSpc>
              <a:spcBef>
                <a:spcPts val="0"/>
              </a:spcBef>
              <a:spcAft>
                <a:spcPts val="0"/>
              </a:spcAft>
              <a:buClrTx/>
              <a:buSzTx/>
              <a:buFont typeface="Arial" pitchFamily="34" charset="0"/>
              <a:buChar char="•"/>
              <a:tabLst/>
              <a:defRPr/>
            </a:pPr>
            <a:r>
              <a:rPr lang="tr-TR" sz="2800" dirty="0" smtClean="0"/>
              <a:t>Taraflar arasında sürekli ilişki (borç ilişkisi)söz konusudur.</a:t>
            </a:r>
          </a:p>
          <a:p>
            <a:pPr marL="342900" marR="0" lvl="0" indent="-342900" algn="just" defTabSz="914400" rtl="0" eaLnBrk="1" fontAlgn="auto" latinLnBrk="0" hangingPunct="1">
              <a:lnSpc>
                <a:spcPct val="100000"/>
              </a:lnSpc>
              <a:spcBef>
                <a:spcPts val="0"/>
              </a:spcBef>
              <a:spcAft>
                <a:spcPts val="0"/>
              </a:spcAft>
              <a:buClrTx/>
              <a:buSzTx/>
              <a:buFont typeface="Arial" pitchFamily="34" charset="0"/>
              <a:buChar char="•"/>
              <a:tabLst/>
              <a:defRPr/>
            </a:pPr>
            <a:r>
              <a:rPr lang="tr-TR" sz="2800" dirty="0" smtClean="0"/>
              <a:t>Sistemde taraflar birbirinden bağımsızdır.</a:t>
            </a:r>
          </a:p>
          <a:p>
            <a:pPr marL="342900" marR="0" lvl="0" indent="-342900" algn="just" defTabSz="914400" rtl="0" eaLnBrk="1" fontAlgn="auto" latinLnBrk="0" hangingPunct="1">
              <a:lnSpc>
                <a:spcPct val="100000"/>
              </a:lnSpc>
              <a:spcBef>
                <a:spcPts val="0"/>
              </a:spcBef>
              <a:spcAft>
                <a:spcPts val="0"/>
              </a:spcAft>
              <a:buClrTx/>
              <a:buSzTx/>
              <a:buFont typeface="Arial" pitchFamily="34" charset="0"/>
              <a:buChar char="•"/>
              <a:tabLst/>
              <a:defRPr/>
            </a:pPr>
            <a:r>
              <a:rPr lang="tr-TR" sz="2800" dirty="0" smtClean="0"/>
              <a:t>Sözleşme, hak ve yükümlülükler çerçevesinde bir </a:t>
            </a:r>
            <a:r>
              <a:rPr lang="tr-TR" sz="2800" dirty="0" err="1" smtClean="0"/>
              <a:t>franchise</a:t>
            </a:r>
            <a:r>
              <a:rPr lang="tr-TR" sz="2800" dirty="0" smtClean="0"/>
              <a:t> paketini kapsamaktadır.</a:t>
            </a:r>
          </a:p>
          <a:p>
            <a:pPr marL="342900" marR="0" lvl="0" indent="-342900" algn="just" defTabSz="914400" rtl="0" eaLnBrk="1" fontAlgn="auto" latinLnBrk="0" hangingPunct="1">
              <a:lnSpc>
                <a:spcPct val="100000"/>
              </a:lnSpc>
              <a:spcBef>
                <a:spcPts val="0"/>
              </a:spcBef>
              <a:spcAft>
                <a:spcPts val="0"/>
              </a:spcAft>
              <a:buClrTx/>
              <a:buSzTx/>
              <a:buFont typeface="Arial" pitchFamily="34" charset="0"/>
              <a:buChar char="•"/>
              <a:tabLst/>
              <a:defRPr/>
            </a:pPr>
            <a:r>
              <a:rPr lang="tr-TR" sz="2800" dirty="0" smtClean="0"/>
              <a:t>Sözleşmede </a:t>
            </a:r>
            <a:r>
              <a:rPr lang="tr-TR" sz="2800" dirty="0" err="1" smtClean="0"/>
              <a:t>franchise</a:t>
            </a:r>
            <a:r>
              <a:rPr lang="tr-TR" sz="2800" dirty="0" smtClean="0"/>
              <a:t> alanın yararlanacağı imtiyazın karşılığı bir ücret belirlenir. </a:t>
            </a:r>
          </a:p>
          <a:p>
            <a:pPr marL="342900" marR="0" lvl="0" indent="-342900" algn="just" defTabSz="914400" rtl="0" eaLnBrk="1" fontAlgn="auto" latinLnBrk="0" hangingPunct="1">
              <a:lnSpc>
                <a:spcPct val="100000"/>
              </a:lnSpc>
              <a:spcBef>
                <a:spcPts val="0"/>
              </a:spcBef>
              <a:spcAft>
                <a:spcPts val="0"/>
              </a:spcAft>
              <a:buClrTx/>
              <a:buSzTx/>
              <a:buFont typeface="Arial" pitchFamily="34" charset="0"/>
              <a:buChar char="•"/>
              <a:tabLst/>
              <a:defRPr/>
            </a:pPr>
            <a:r>
              <a:rPr lang="tr-TR" sz="2800" dirty="0" smtClean="0"/>
              <a:t>Sözleşme, tek satıcılık, lisans sözleşmesi, </a:t>
            </a:r>
            <a:r>
              <a:rPr lang="tr-TR" sz="2800" dirty="0" err="1" smtClean="0"/>
              <a:t>know</a:t>
            </a:r>
            <a:r>
              <a:rPr lang="tr-TR" sz="2800" dirty="0" smtClean="0"/>
              <a:t>-</a:t>
            </a:r>
            <a:r>
              <a:rPr lang="tr-TR" sz="2800" dirty="0" err="1" smtClean="0"/>
              <a:t>how</a:t>
            </a:r>
            <a:r>
              <a:rPr lang="tr-TR" sz="2800" dirty="0" smtClean="0"/>
              <a:t> gibi sözleşme unsurlarını bir araya getiren, kanuni çerçevesi olmayan karma bir yapıdadır.</a:t>
            </a:r>
          </a:p>
          <a:p>
            <a:pPr marL="342900" marR="0" lvl="0" indent="-342900" algn="just" defTabSz="914400" rtl="0" eaLnBrk="1" fontAlgn="auto" latinLnBrk="0" hangingPunct="1">
              <a:lnSpc>
                <a:spcPct val="100000"/>
              </a:lnSpc>
              <a:spcBef>
                <a:spcPts val="0"/>
              </a:spcBef>
              <a:spcAft>
                <a:spcPts val="0"/>
              </a:spcAft>
              <a:buClrTx/>
              <a:buSzTx/>
              <a:buFont typeface="Arial" pitchFamily="34" charset="0"/>
              <a:buChar char="•"/>
              <a:tabLst/>
              <a:defRPr/>
            </a:pPr>
            <a:endParaRPr kumimoji="0" lang="tr-T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4" name="2 İçerik Yer Tutucusu"/>
          <p:cNvSpPr txBox="1">
            <a:spLocks/>
          </p:cNvSpPr>
          <p:nvPr/>
        </p:nvSpPr>
        <p:spPr>
          <a:xfrm>
            <a:off x="428625" y="285728"/>
            <a:ext cx="8715375" cy="888166"/>
          </a:xfrm>
          <a:prstGeom prst="rect">
            <a:avLst/>
          </a:prstGeom>
        </p:spPr>
        <p:txBody>
          <a:bodyPr vert="horz" lIns="91440" tIns="45720" rIns="91440" bIns="45720" rtlCol="0">
            <a:normAutofit/>
          </a:bodyPr>
          <a:lstStyle/>
          <a:p>
            <a:pPr marL="342900" marR="0" lvl="0" indent="-342900" algn="just" defTabSz="914400" rtl="0" eaLnBrk="1" fontAlgn="auto" latinLnBrk="0" hangingPunct="1">
              <a:lnSpc>
                <a:spcPct val="100000"/>
              </a:lnSpc>
              <a:spcBef>
                <a:spcPts val="0"/>
              </a:spcBef>
              <a:spcAft>
                <a:spcPts val="0"/>
              </a:spcAft>
              <a:buClrTx/>
              <a:buSzTx/>
              <a:tabLst/>
              <a:defRPr/>
            </a:pPr>
            <a:r>
              <a:rPr kumimoji="0" lang="tr-TR" sz="3200" b="1" i="0" u="none" strike="noStrike" kern="1200" cap="none" spc="0" normalizeH="0" baseline="0" noProof="0" dirty="0" err="1" smtClean="0">
                <a:ln>
                  <a:noFill/>
                </a:ln>
                <a:solidFill>
                  <a:schemeClr val="tx1"/>
                </a:solidFill>
                <a:effectLst/>
                <a:uLnTx/>
                <a:uFillTx/>
                <a:latin typeface="+mn-lt"/>
                <a:ea typeface="+mn-ea"/>
                <a:cs typeface="+mn-cs"/>
              </a:rPr>
              <a:t>Franchise</a:t>
            </a:r>
            <a:r>
              <a:rPr kumimoji="0" lang="tr-TR" sz="3200" b="1" i="0" u="none" strike="noStrike" kern="1200" cap="none" spc="0" normalizeH="0" baseline="0" noProof="0" dirty="0" smtClean="0">
                <a:ln>
                  <a:noFill/>
                </a:ln>
                <a:solidFill>
                  <a:schemeClr val="tx1"/>
                </a:solidFill>
                <a:effectLst/>
                <a:uLnTx/>
                <a:uFillTx/>
                <a:latin typeface="+mn-lt"/>
                <a:ea typeface="+mn-ea"/>
                <a:cs typeface="+mn-cs"/>
              </a:rPr>
              <a:t> Özellikleri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1 Başlık"/>
          <p:cNvSpPr>
            <a:spLocks noGrp="1"/>
          </p:cNvSpPr>
          <p:nvPr>
            <p:ph type="title" idx="4294967295"/>
          </p:nvPr>
        </p:nvSpPr>
        <p:spPr>
          <a:xfrm>
            <a:off x="142844" y="214290"/>
            <a:ext cx="8472487" cy="1071562"/>
          </a:xfrm>
        </p:spPr>
        <p:txBody>
          <a:bodyPr/>
          <a:lstStyle/>
          <a:p>
            <a:pPr algn="l" eaLnBrk="1" hangingPunct="1"/>
            <a:r>
              <a:rPr lang="tr-TR" b="1" dirty="0" err="1" smtClean="0"/>
              <a:t>Franchising</a:t>
            </a:r>
            <a:r>
              <a:rPr lang="tr-TR" b="1" dirty="0" smtClean="0"/>
              <a:t> çeşitleri</a:t>
            </a:r>
          </a:p>
        </p:txBody>
      </p:sp>
      <p:sp>
        <p:nvSpPr>
          <p:cNvPr id="54275" name="2 İçerik Yer Tutucusu"/>
          <p:cNvSpPr>
            <a:spLocks noGrp="1"/>
          </p:cNvSpPr>
          <p:nvPr>
            <p:ph idx="4294967295"/>
          </p:nvPr>
        </p:nvSpPr>
        <p:spPr>
          <a:xfrm>
            <a:off x="214313" y="1357313"/>
            <a:ext cx="8715375" cy="3960000"/>
          </a:xfrm>
        </p:spPr>
        <p:txBody>
          <a:bodyPr>
            <a:normAutofit/>
          </a:bodyPr>
          <a:lstStyle/>
          <a:p>
            <a:pPr marL="0" indent="0" algn="just" eaLnBrk="1" hangingPunct="1">
              <a:buNone/>
            </a:pPr>
            <a:r>
              <a:rPr lang="tr-TR" sz="2000" dirty="0" err="1" smtClean="0"/>
              <a:t>Franchising</a:t>
            </a:r>
            <a:r>
              <a:rPr lang="tr-TR" sz="2000" dirty="0" smtClean="0"/>
              <a:t> sistemi hukuki ve ekonomik yönden 4 farklı sınıfta incelenmektedir:</a:t>
            </a:r>
          </a:p>
          <a:p>
            <a:pPr marL="266700" indent="-266700" algn="just" eaLnBrk="1" hangingPunct="1">
              <a:buAutoNum type="arabicPeriod"/>
            </a:pPr>
            <a:r>
              <a:rPr lang="tr-TR" sz="2000" dirty="0" smtClean="0">
                <a:solidFill>
                  <a:srgbClr val="FF0000"/>
                </a:solidFill>
              </a:rPr>
              <a:t>İmalatçı-perakendeci </a:t>
            </a:r>
            <a:r>
              <a:rPr lang="tr-TR" sz="2000" dirty="0" err="1" smtClean="0">
                <a:solidFill>
                  <a:srgbClr val="FF0000"/>
                </a:solidFill>
              </a:rPr>
              <a:t>franchising</a:t>
            </a:r>
            <a:r>
              <a:rPr lang="tr-TR" sz="2000" dirty="0" smtClean="0">
                <a:solidFill>
                  <a:srgbClr val="FF0000"/>
                </a:solidFill>
              </a:rPr>
              <a:t> sistemi</a:t>
            </a:r>
          </a:p>
          <a:p>
            <a:pPr marL="514350" indent="-514350" algn="just" eaLnBrk="1" hangingPunct="1">
              <a:buNone/>
            </a:pPr>
            <a:r>
              <a:rPr lang="tr-TR" sz="2000" dirty="0" smtClean="0"/>
              <a:t>- </a:t>
            </a:r>
            <a:r>
              <a:rPr lang="tr-TR" sz="2000" dirty="0" smtClean="0"/>
              <a:t>Üretici-tüketici </a:t>
            </a:r>
            <a:r>
              <a:rPr lang="tr-TR" sz="2000" dirty="0" smtClean="0"/>
              <a:t>arasında tek bir aracı vardır, petrol ürünleri, araba üreticileri vb</a:t>
            </a:r>
            <a:r>
              <a:rPr lang="tr-TR" sz="2000" b="1" dirty="0" smtClean="0"/>
              <a:t>.</a:t>
            </a:r>
          </a:p>
          <a:p>
            <a:pPr marL="514350" indent="-514350" algn="just" eaLnBrk="1" hangingPunct="1">
              <a:buNone/>
            </a:pPr>
            <a:r>
              <a:rPr lang="tr-TR" sz="2000" dirty="0" smtClean="0">
                <a:solidFill>
                  <a:srgbClr val="FF0000"/>
                </a:solidFill>
              </a:rPr>
              <a:t>2. İmalatçı-toptancı </a:t>
            </a:r>
            <a:r>
              <a:rPr lang="tr-TR" sz="2000" dirty="0" err="1" smtClean="0">
                <a:solidFill>
                  <a:srgbClr val="FF0000"/>
                </a:solidFill>
              </a:rPr>
              <a:t>franchising</a:t>
            </a:r>
            <a:r>
              <a:rPr lang="tr-TR" sz="2000" dirty="0" smtClean="0">
                <a:solidFill>
                  <a:srgbClr val="FF0000"/>
                </a:solidFill>
              </a:rPr>
              <a:t> sistemi</a:t>
            </a:r>
          </a:p>
          <a:p>
            <a:pPr marL="514350" indent="-514350" algn="just" eaLnBrk="1" hangingPunct="1">
              <a:buNone/>
            </a:pPr>
            <a:r>
              <a:rPr lang="tr-TR" sz="2000" b="1" dirty="0" smtClean="0"/>
              <a:t>- </a:t>
            </a:r>
            <a:r>
              <a:rPr lang="tr-TR" sz="2000" dirty="0" err="1" smtClean="0"/>
              <a:t>Pepsi</a:t>
            </a:r>
            <a:r>
              <a:rPr lang="tr-TR" sz="2000" dirty="0" smtClean="0"/>
              <a:t>-</a:t>
            </a:r>
            <a:r>
              <a:rPr lang="tr-TR" sz="2000" dirty="0" err="1" smtClean="0"/>
              <a:t>co</a:t>
            </a:r>
            <a:r>
              <a:rPr lang="tr-TR" sz="2000" dirty="0" smtClean="0"/>
              <a:t>, 7 </a:t>
            </a:r>
            <a:r>
              <a:rPr lang="tr-TR" sz="2000" dirty="0" err="1" smtClean="0"/>
              <a:t>up</a:t>
            </a:r>
            <a:r>
              <a:rPr lang="tr-TR" sz="2000" dirty="0" smtClean="0"/>
              <a:t> gibi içecek üretimi ve dağıtımı</a:t>
            </a:r>
          </a:p>
          <a:p>
            <a:pPr marL="514350" indent="-514350" algn="just">
              <a:buNone/>
            </a:pPr>
            <a:r>
              <a:rPr lang="tr-TR" sz="2000" dirty="0" smtClean="0">
                <a:solidFill>
                  <a:srgbClr val="FF0000"/>
                </a:solidFill>
              </a:rPr>
              <a:t>3. Toptancı-perakendeci </a:t>
            </a:r>
            <a:r>
              <a:rPr lang="tr-TR" sz="2000" dirty="0" err="1" smtClean="0">
                <a:solidFill>
                  <a:srgbClr val="FF0000"/>
                </a:solidFill>
              </a:rPr>
              <a:t>franchising</a:t>
            </a:r>
            <a:r>
              <a:rPr lang="tr-TR" sz="2000" dirty="0" smtClean="0">
                <a:solidFill>
                  <a:srgbClr val="FF0000"/>
                </a:solidFill>
              </a:rPr>
              <a:t> sistemi</a:t>
            </a:r>
          </a:p>
          <a:p>
            <a:pPr marL="514350" indent="-514350" algn="just">
              <a:buNone/>
            </a:pPr>
            <a:r>
              <a:rPr lang="tr-TR" sz="2000" dirty="0" smtClean="0"/>
              <a:t>- Toptancı tarafından desteklenen </a:t>
            </a:r>
            <a:r>
              <a:rPr lang="tr-TR" sz="2000" dirty="0" err="1" smtClean="0"/>
              <a:t>franchise</a:t>
            </a:r>
            <a:r>
              <a:rPr lang="tr-TR" sz="2000" dirty="0" smtClean="0"/>
              <a:t>: </a:t>
            </a:r>
            <a:r>
              <a:rPr lang="tr-TR" sz="2000" dirty="0" err="1" smtClean="0"/>
              <a:t>good</a:t>
            </a:r>
            <a:r>
              <a:rPr lang="tr-TR" sz="2000" dirty="0" smtClean="0"/>
              <a:t> </a:t>
            </a:r>
            <a:r>
              <a:rPr lang="tr-TR" sz="2000" dirty="0" err="1" smtClean="0"/>
              <a:t>year</a:t>
            </a:r>
            <a:r>
              <a:rPr lang="tr-TR" sz="2000" dirty="0" smtClean="0"/>
              <a:t>, </a:t>
            </a:r>
            <a:r>
              <a:rPr lang="tr-TR" sz="2000" dirty="0" err="1" smtClean="0"/>
              <a:t>firestone</a:t>
            </a:r>
            <a:r>
              <a:rPr lang="tr-TR" sz="2000" dirty="0" smtClean="0"/>
              <a:t> vb. </a:t>
            </a:r>
          </a:p>
          <a:p>
            <a:pPr marL="514350" indent="-514350" algn="just">
              <a:buNone/>
            </a:pPr>
            <a:r>
              <a:rPr lang="tr-TR" sz="2000" dirty="0" smtClean="0">
                <a:solidFill>
                  <a:srgbClr val="FF0000"/>
                </a:solidFill>
              </a:rPr>
              <a:t>4. Marka adı </a:t>
            </a:r>
            <a:r>
              <a:rPr lang="tr-TR" sz="2000" dirty="0" err="1" smtClean="0">
                <a:solidFill>
                  <a:srgbClr val="FF0000"/>
                </a:solidFill>
              </a:rPr>
              <a:t>franchising</a:t>
            </a:r>
            <a:r>
              <a:rPr lang="tr-TR" sz="2000" dirty="0" smtClean="0">
                <a:solidFill>
                  <a:srgbClr val="FF0000"/>
                </a:solidFill>
              </a:rPr>
              <a:t> sistemi</a:t>
            </a:r>
          </a:p>
          <a:p>
            <a:pPr marL="92075" indent="-92075" algn="just">
              <a:buNone/>
            </a:pPr>
            <a:r>
              <a:rPr lang="tr-TR" sz="2000" dirty="0" smtClean="0"/>
              <a:t>- Burada </a:t>
            </a:r>
            <a:r>
              <a:rPr lang="tr-TR" sz="2000" dirty="0" err="1" smtClean="0"/>
              <a:t>franchise</a:t>
            </a:r>
            <a:r>
              <a:rPr lang="tr-TR" sz="2000" dirty="0" smtClean="0"/>
              <a:t> veren firma oldukça iyi bilinen bir markadır ve anlaşma ile </a:t>
            </a:r>
            <a:r>
              <a:rPr lang="tr-TR" sz="2000" dirty="0" err="1" smtClean="0"/>
              <a:t>franchis</a:t>
            </a:r>
            <a:r>
              <a:rPr lang="tr-TR" sz="2000" dirty="0" smtClean="0"/>
              <a:t> alan, markasını ve firmanın adını kullanma hakkı elde eder. </a:t>
            </a:r>
            <a:r>
              <a:rPr lang="tr-TR" sz="2000" dirty="0" err="1" smtClean="0"/>
              <a:t>Mc</a:t>
            </a:r>
            <a:r>
              <a:rPr lang="tr-TR" sz="2000" dirty="0" smtClean="0"/>
              <a:t> Donald, KFC, </a:t>
            </a:r>
            <a:r>
              <a:rPr lang="tr-TR" sz="2000" dirty="0" err="1" smtClean="0"/>
              <a:t>Burger</a:t>
            </a:r>
            <a:r>
              <a:rPr lang="tr-TR" sz="2000" dirty="0" smtClean="0"/>
              <a:t> </a:t>
            </a:r>
            <a:r>
              <a:rPr lang="tr-TR" sz="2000" dirty="0" err="1" smtClean="0"/>
              <a:t>King</a:t>
            </a:r>
            <a:r>
              <a:rPr lang="tr-TR" sz="2000" dirty="0" smtClean="0"/>
              <a:t>, Sheraton, </a:t>
            </a:r>
            <a:r>
              <a:rPr lang="tr-TR" sz="2000" dirty="0" err="1" smtClean="0"/>
              <a:t>Avis</a:t>
            </a:r>
            <a:r>
              <a:rPr lang="tr-TR" sz="2000" dirty="0" smtClean="0"/>
              <a:t>, </a:t>
            </a:r>
            <a:r>
              <a:rPr lang="tr-TR" sz="2000" dirty="0" err="1" smtClean="0"/>
              <a:t>Rent</a:t>
            </a:r>
            <a:r>
              <a:rPr lang="tr-TR" sz="2000" dirty="0" smtClean="0"/>
              <a:t>-A Car, Hertz vb.</a:t>
            </a:r>
          </a:p>
          <a:p>
            <a:pPr marL="514350" indent="-514350" algn="just" eaLnBrk="1" hangingPunct="1">
              <a:buAutoNum type="arabicPeriod"/>
            </a:pPr>
            <a:endParaRPr lang="tr-TR" sz="2000" dirty="0" smtClean="0"/>
          </a:p>
        </p:txBody>
      </p:sp>
      <p:sp>
        <p:nvSpPr>
          <p:cNvPr id="4" name="3 Slayt Numarası Yer Tutucusu"/>
          <p:cNvSpPr txBox="1">
            <a:spLocks noGrp="1"/>
          </p:cNvSpPr>
          <p:nvPr/>
        </p:nvSpPr>
        <p:spPr>
          <a:xfrm>
            <a:off x="7924800" y="6356350"/>
            <a:ext cx="762000" cy="365125"/>
          </a:xfrm>
          <a:prstGeom prst="rect">
            <a:avLst/>
          </a:prstGeom>
          <a:noFill/>
        </p:spPr>
        <p:txBody>
          <a:bodyPr lIns="0" tIns="0" rIns="0" bIns="0" anchor="b"/>
          <a:lstStyle/>
          <a:p>
            <a:pPr algn="r">
              <a:defRPr/>
            </a:pPr>
            <a:fld id="{BC097D57-4B08-4B83-912C-457A468236B1}" type="slidenum">
              <a:rPr lang="tr-TR" sz="1200">
                <a:solidFill>
                  <a:schemeClr val="tx2">
                    <a:shade val="90000"/>
                  </a:schemeClr>
                </a:solidFill>
              </a:rPr>
              <a:pPr algn="r">
                <a:defRPr/>
              </a:pPr>
              <a:t>22</a:t>
            </a:fld>
            <a:endParaRPr lang="tr-TR" sz="1200">
              <a:solidFill>
                <a:schemeClr val="tx2">
                  <a:shade val="90000"/>
                </a:schemeClr>
              </a:solidFill>
            </a:endParaRPr>
          </a:p>
        </p:txBody>
      </p:sp>
    </p:spTree>
    <p:extLst>
      <p:ext uri="{BB962C8B-B14F-4D97-AF65-F5344CB8AC3E}">
        <p14:creationId xmlns="" xmlns:p14="http://schemas.microsoft.com/office/powerpoint/2010/main" val="2716583391"/>
      </p:ext>
    </p:extLst>
  </p:cSld>
  <p:clrMapOvr>
    <a:masterClrMapping/>
  </p:clrMapOvr>
  <p:transition>
    <p:dissolv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395536" y="144463"/>
            <a:ext cx="8424935" cy="6671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Yuvarlatılmış Dikdörtgen 1"/>
          <p:cNvSpPr/>
          <p:nvPr/>
        </p:nvSpPr>
        <p:spPr>
          <a:xfrm>
            <a:off x="755576" y="144463"/>
            <a:ext cx="1080120" cy="26020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 xmlns:p14="http://schemas.microsoft.com/office/powerpoint/2010/main" val="406291096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1 Başlık"/>
          <p:cNvSpPr>
            <a:spLocks noGrp="1"/>
          </p:cNvSpPr>
          <p:nvPr>
            <p:ph type="title" idx="4294967295"/>
          </p:nvPr>
        </p:nvSpPr>
        <p:spPr>
          <a:xfrm>
            <a:off x="457200" y="214313"/>
            <a:ext cx="8229600" cy="622399"/>
          </a:xfrm>
        </p:spPr>
        <p:txBody>
          <a:bodyPr>
            <a:normAutofit/>
          </a:bodyPr>
          <a:lstStyle/>
          <a:p>
            <a:pPr eaLnBrk="1" hangingPunct="1"/>
            <a:r>
              <a:rPr lang="tr-TR" sz="2800" b="1" dirty="0" err="1" smtClean="0"/>
              <a:t>Franchise</a:t>
            </a:r>
            <a:r>
              <a:rPr lang="tr-TR" sz="2800" b="1" dirty="0" smtClean="0"/>
              <a:t> almanın Avantajları</a:t>
            </a:r>
          </a:p>
        </p:txBody>
      </p:sp>
      <p:sp>
        <p:nvSpPr>
          <p:cNvPr id="58371" name="2 İçerik Yer Tutucusu"/>
          <p:cNvSpPr>
            <a:spLocks noGrp="1"/>
          </p:cNvSpPr>
          <p:nvPr>
            <p:ph idx="4294967295"/>
          </p:nvPr>
        </p:nvSpPr>
        <p:spPr>
          <a:xfrm>
            <a:off x="251520" y="980728"/>
            <a:ext cx="8424000" cy="4248472"/>
          </a:xfrm>
        </p:spPr>
        <p:txBody>
          <a:bodyPr>
            <a:noAutofit/>
          </a:bodyPr>
          <a:lstStyle/>
          <a:p>
            <a:pPr algn="just" eaLnBrk="1" hangingPunct="1"/>
            <a:r>
              <a:rPr lang="tr-TR" sz="2000" dirty="0" err="1" smtClean="0"/>
              <a:t>Franchising</a:t>
            </a:r>
            <a:r>
              <a:rPr lang="tr-TR" sz="2000" dirty="0" smtClean="0"/>
              <a:t> sistemi küçük işletmeler açısından işletmeyi kolayca kurmanın ve piyasaya girişin yollarından biridir. </a:t>
            </a:r>
          </a:p>
          <a:p>
            <a:pPr algn="just" eaLnBrk="1" hangingPunct="1"/>
            <a:r>
              <a:rPr lang="tr-TR" sz="2000" dirty="0" smtClean="0"/>
              <a:t>Bunun yanında imtiyaz hakkını veren işletmenin tanınmış bir marka ve ürünlerinin pazarlama ve dağıtım hakkından yararlanma, işletmeleri yeni kurulan bir işletmeye kıyasla daha çabuk kar noktasına ulaşmasına olanak tanır.</a:t>
            </a:r>
          </a:p>
          <a:p>
            <a:r>
              <a:rPr lang="tr-TR" sz="2000" dirty="0"/>
              <a:t>Marka isminin gücü</a:t>
            </a:r>
          </a:p>
          <a:p>
            <a:r>
              <a:rPr lang="tr-TR" sz="2000" dirty="0"/>
              <a:t>Yönetimin destek ve eğitim faaliyetlerinden yararlanma</a:t>
            </a:r>
          </a:p>
          <a:p>
            <a:r>
              <a:rPr lang="tr-TR" sz="2000" dirty="0"/>
              <a:t>Mal ve Hizmetlerde kalite standardizasyonu</a:t>
            </a:r>
          </a:p>
          <a:p>
            <a:r>
              <a:rPr lang="tr-TR" sz="2000" dirty="0"/>
              <a:t>Ulusal düzeyde yapılan reklam programlarından yararlanma</a:t>
            </a:r>
          </a:p>
          <a:p>
            <a:r>
              <a:rPr lang="tr-TR" sz="2000" dirty="0"/>
              <a:t>Mali destek</a:t>
            </a:r>
          </a:p>
          <a:p>
            <a:r>
              <a:rPr lang="tr-TR" sz="2000" dirty="0"/>
              <a:t>Kabul görmüş ürünler için iş </a:t>
            </a:r>
            <a:r>
              <a:rPr lang="tr-TR" sz="2000" dirty="0" smtClean="0"/>
              <a:t>formatı</a:t>
            </a:r>
          </a:p>
          <a:p>
            <a:r>
              <a:rPr lang="tr-TR" sz="2000" dirty="0"/>
              <a:t>Merkezi satın alma gücü</a:t>
            </a:r>
          </a:p>
          <a:p>
            <a:r>
              <a:rPr lang="tr-TR" sz="2000" dirty="0"/>
              <a:t>Yer seçimi ve bölge korunması</a:t>
            </a:r>
          </a:p>
          <a:p>
            <a:r>
              <a:rPr lang="tr-TR" sz="2000" dirty="0"/>
              <a:t>Başarılı olma şansı</a:t>
            </a:r>
          </a:p>
          <a:p>
            <a:endParaRPr lang="tr-TR" sz="2000" dirty="0"/>
          </a:p>
          <a:p>
            <a:pPr algn="just" eaLnBrk="1" hangingPunct="1"/>
            <a:endParaRPr lang="tr-TR" sz="2000" dirty="0" smtClean="0"/>
          </a:p>
        </p:txBody>
      </p:sp>
      <p:sp>
        <p:nvSpPr>
          <p:cNvPr id="4" name="3 Slayt Numarası Yer Tutucusu"/>
          <p:cNvSpPr txBox="1">
            <a:spLocks noGrp="1"/>
          </p:cNvSpPr>
          <p:nvPr/>
        </p:nvSpPr>
        <p:spPr>
          <a:xfrm>
            <a:off x="7924800" y="6356350"/>
            <a:ext cx="762000" cy="365125"/>
          </a:xfrm>
          <a:prstGeom prst="rect">
            <a:avLst/>
          </a:prstGeom>
          <a:noFill/>
        </p:spPr>
        <p:txBody>
          <a:bodyPr lIns="0" tIns="0" rIns="0" bIns="0" anchor="b"/>
          <a:lstStyle/>
          <a:p>
            <a:pPr algn="r">
              <a:defRPr/>
            </a:pPr>
            <a:fld id="{A679C25A-6094-40AD-A6C8-DF3805D4A05C}" type="slidenum">
              <a:rPr lang="tr-TR" sz="1200">
                <a:solidFill>
                  <a:schemeClr val="tx2">
                    <a:shade val="90000"/>
                  </a:schemeClr>
                </a:solidFill>
              </a:rPr>
              <a:pPr algn="r">
                <a:defRPr/>
              </a:pPr>
              <a:t>24</a:t>
            </a:fld>
            <a:endParaRPr lang="tr-TR" sz="1200">
              <a:solidFill>
                <a:schemeClr val="tx2">
                  <a:shade val="90000"/>
                </a:schemeClr>
              </a:solidFill>
            </a:endParaRPr>
          </a:p>
        </p:txBody>
      </p:sp>
    </p:spTree>
    <p:extLst>
      <p:ext uri="{BB962C8B-B14F-4D97-AF65-F5344CB8AC3E}">
        <p14:creationId xmlns="" xmlns:p14="http://schemas.microsoft.com/office/powerpoint/2010/main" val="2917495836"/>
      </p:ext>
    </p:extLst>
  </p:cSld>
  <p:clrMapOvr>
    <a:masterClrMapping/>
  </p:clrMapOvr>
  <p:transition>
    <p:dissolv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2 İçerik Yer Tutucusu"/>
          <p:cNvSpPr>
            <a:spLocks noGrp="1"/>
          </p:cNvSpPr>
          <p:nvPr>
            <p:ph idx="4294967295"/>
          </p:nvPr>
        </p:nvSpPr>
        <p:spPr>
          <a:xfrm>
            <a:off x="457200" y="908721"/>
            <a:ext cx="8229600" cy="3240360"/>
          </a:xfrm>
        </p:spPr>
        <p:txBody>
          <a:bodyPr>
            <a:normAutofit fontScale="85000" lnSpcReduction="10000"/>
          </a:bodyPr>
          <a:lstStyle/>
          <a:p>
            <a:pPr eaLnBrk="1" hangingPunct="1">
              <a:buFont typeface="Wingdings 2" pitchFamily="18" charset="2"/>
              <a:buChar char=""/>
            </a:pPr>
            <a:r>
              <a:rPr lang="tr-TR" dirty="0" err="1" smtClean="0"/>
              <a:t>Franchise</a:t>
            </a:r>
            <a:r>
              <a:rPr lang="tr-TR" dirty="0" smtClean="0"/>
              <a:t> ücretleri ve kar paylaşımı</a:t>
            </a:r>
          </a:p>
          <a:p>
            <a:pPr eaLnBrk="1" hangingPunct="1">
              <a:buFont typeface="Wingdings 2" pitchFamily="18" charset="2"/>
              <a:buChar char=""/>
            </a:pPr>
            <a:r>
              <a:rPr lang="tr-TR" dirty="0" smtClean="0"/>
              <a:t>Standardize edilmiş olan faaliyetlere zorunlu bağlılık</a:t>
            </a:r>
          </a:p>
          <a:p>
            <a:pPr eaLnBrk="1" hangingPunct="1">
              <a:buFont typeface="Wingdings 2" pitchFamily="18" charset="2"/>
              <a:buChar char=""/>
            </a:pPr>
            <a:r>
              <a:rPr lang="tr-TR" dirty="0" smtClean="0"/>
              <a:t>Satın alma sınırlılıkları</a:t>
            </a:r>
          </a:p>
          <a:p>
            <a:pPr eaLnBrk="1" hangingPunct="1">
              <a:buFont typeface="Wingdings 2" pitchFamily="18" charset="2"/>
              <a:buChar char=""/>
            </a:pPr>
            <a:r>
              <a:rPr lang="tr-TR" dirty="0" smtClean="0"/>
              <a:t>Sınırlı mamul hattı</a:t>
            </a:r>
          </a:p>
          <a:p>
            <a:pPr eaLnBrk="1" hangingPunct="1">
              <a:buFont typeface="Wingdings 2" pitchFamily="18" charset="2"/>
              <a:buChar char=""/>
            </a:pPr>
            <a:r>
              <a:rPr lang="tr-TR" dirty="0" smtClean="0"/>
              <a:t>Tatmin edici olmayan eğitim programları</a:t>
            </a:r>
          </a:p>
          <a:p>
            <a:pPr eaLnBrk="1" hangingPunct="1">
              <a:buFont typeface="Wingdings 2" pitchFamily="18" charset="2"/>
              <a:buChar char=""/>
            </a:pPr>
            <a:r>
              <a:rPr lang="tr-TR" dirty="0" smtClean="0"/>
              <a:t>Pazarın doyma noktasına ulaşması</a:t>
            </a:r>
          </a:p>
          <a:p>
            <a:pPr eaLnBrk="1" hangingPunct="1">
              <a:buFont typeface="Wingdings 2" pitchFamily="18" charset="2"/>
              <a:buChar char=""/>
            </a:pPr>
            <a:r>
              <a:rPr lang="tr-TR" dirty="0" smtClean="0"/>
              <a:t>Sınırlı özgürlük</a:t>
            </a:r>
          </a:p>
        </p:txBody>
      </p:sp>
      <p:sp>
        <p:nvSpPr>
          <p:cNvPr id="4" name="3 Slayt Numarası Yer Tutucusu"/>
          <p:cNvSpPr txBox="1">
            <a:spLocks noGrp="1"/>
          </p:cNvSpPr>
          <p:nvPr/>
        </p:nvSpPr>
        <p:spPr>
          <a:xfrm>
            <a:off x="7924800" y="6356350"/>
            <a:ext cx="762000" cy="365125"/>
          </a:xfrm>
          <a:prstGeom prst="rect">
            <a:avLst/>
          </a:prstGeom>
          <a:noFill/>
        </p:spPr>
        <p:txBody>
          <a:bodyPr lIns="0" tIns="0" rIns="0" bIns="0" anchor="b"/>
          <a:lstStyle/>
          <a:p>
            <a:pPr algn="r">
              <a:defRPr/>
            </a:pPr>
            <a:fld id="{11936A8B-4F6D-4BBD-A15E-F76202A2AF2A}" type="slidenum">
              <a:rPr lang="tr-TR" sz="1200">
                <a:solidFill>
                  <a:schemeClr val="tx2">
                    <a:shade val="90000"/>
                  </a:schemeClr>
                </a:solidFill>
              </a:rPr>
              <a:pPr algn="r">
                <a:defRPr/>
              </a:pPr>
              <a:t>25</a:t>
            </a:fld>
            <a:endParaRPr lang="tr-TR" sz="1200">
              <a:solidFill>
                <a:schemeClr val="tx2">
                  <a:shade val="90000"/>
                </a:schemeClr>
              </a:solidFill>
            </a:endParaRPr>
          </a:p>
        </p:txBody>
      </p:sp>
      <p:sp>
        <p:nvSpPr>
          <p:cNvPr id="5" name="1 Başlık"/>
          <p:cNvSpPr txBox="1">
            <a:spLocks/>
          </p:cNvSpPr>
          <p:nvPr/>
        </p:nvSpPr>
        <p:spPr>
          <a:xfrm>
            <a:off x="457200" y="214313"/>
            <a:ext cx="8229600" cy="6223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2800" b="1" dirty="0" err="1" smtClean="0"/>
              <a:t>Franchise</a:t>
            </a:r>
            <a:r>
              <a:rPr lang="tr-TR" sz="2800" b="1" dirty="0" smtClean="0"/>
              <a:t> almanın </a:t>
            </a:r>
            <a:r>
              <a:rPr lang="tr-TR" sz="2800" b="1" dirty="0" smtClean="0"/>
              <a:t>Olumsuzlukları</a:t>
            </a:r>
            <a:endParaRPr lang="tr-TR" sz="2800" b="1" dirty="0" smtClean="0"/>
          </a:p>
        </p:txBody>
      </p:sp>
    </p:spTree>
    <p:extLst>
      <p:ext uri="{BB962C8B-B14F-4D97-AF65-F5344CB8AC3E}">
        <p14:creationId xmlns="" xmlns:p14="http://schemas.microsoft.com/office/powerpoint/2010/main" val="1825076519"/>
      </p:ext>
    </p:extLst>
  </p:cSld>
  <p:clrMapOvr>
    <a:masterClrMapping/>
  </p:clrMapOvr>
  <p:transition>
    <p:dissolv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1 Başlık"/>
          <p:cNvSpPr txBox="1">
            <a:spLocks/>
          </p:cNvSpPr>
          <p:nvPr/>
        </p:nvSpPr>
        <p:spPr>
          <a:xfrm>
            <a:off x="457200" y="214313"/>
            <a:ext cx="8229600" cy="6223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2800" b="1" dirty="0" err="1" smtClean="0"/>
              <a:t>Franchising’de</a:t>
            </a:r>
            <a:r>
              <a:rPr lang="tr-TR" sz="2800" b="1" dirty="0" smtClean="0"/>
              <a:t> karşılaşılan 10 en önemli sorun:</a:t>
            </a:r>
          </a:p>
        </p:txBody>
      </p:sp>
      <p:sp>
        <p:nvSpPr>
          <p:cNvPr id="4" name="1 Başlık"/>
          <p:cNvSpPr txBox="1">
            <a:spLocks/>
          </p:cNvSpPr>
          <p:nvPr/>
        </p:nvSpPr>
        <p:spPr>
          <a:xfrm>
            <a:off x="609600" y="836712"/>
            <a:ext cx="8229600" cy="518457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57200" indent="-457200" algn="l">
              <a:buFontTx/>
              <a:buChar char="-"/>
            </a:pPr>
            <a:r>
              <a:rPr lang="tr-TR" sz="2000" dirty="0" smtClean="0"/>
              <a:t>Reklam maliyetlerinin paylaşılması</a:t>
            </a:r>
          </a:p>
          <a:p>
            <a:pPr marL="457200" indent="-457200" algn="l">
              <a:buFontTx/>
              <a:buChar char="-"/>
            </a:pPr>
            <a:r>
              <a:rPr lang="tr-TR" sz="2000" dirty="0" err="1" smtClean="0"/>
              <a:t>Franchise</a:t>
            </a:r>
            <a:r>
              <a:rPr lang="tr-TR" sz="2000" dirty="0" smtClean="0"/>
              <a:t> alanın denetlenmesi</a:t>
            </a:r>
          </a:p>
          <a:p>
            <a:pPr marL="457200" indent="-457200" algn="l">
              <a:buFontTx/>
              <a:buChar char="-"/>
            </a:pPr>
            <a:r>
              <a:rPr lang="tr-TR" sz="2000" dirty="0" smtClean="0"/>
              <a:t>İstenilen </a:t>
            </a:r>
            <a:r>
              <a:rPr lang="tr-TR" sz="2000" dirty="0" err="1" smtClean="0"/>
              <a:t>minumum</a:t>
            </a:r>
            <a:r>
              <a:rPr lang="tr-TR" sz="2000" dirty="0" smtClean="0"/>
              <a:t> performans</a:t>
            </a:r>
          </a:p>
          <a:p>
            <a:pPr marL="457200" indent="-457200" algn="l">
              <a:buFontTx/>
              <a:buChar char="-"/>
            </a:pPr>
            <a:r>
              <a:rPr lang="tr-TR" sz="2000" dirty="0" smtClean="0"/>
              <a:t>Sözleşme ihlali</a:t>
            </a:r>
          </a:p>
          <a:p>
            <a:pPr marL="457200" indent="-457200" algn="l">
              <a:buFontTx/>
              <a:buChar char="-"/>
            </a:pPr>
            <a:r>
              <a:rPr lang="tr-TR" sz="2000" dirty="0" smtClean="0"/>
              <a:t>Ürünlerin/fiyatların sınırlandırılması</a:t>
            </a:r>
          </a:p>
          <a:p>
            <a:pPr marL="457200" indent="-457200" algn="l">
              <a:buFontTx/>
              <a:buChar char="-"/>
            </a:pPr>
            <a:r>
              <a:rPr lang="tr-TR" sz="2000" dirty="0" smtClean="0"/>
              <a:t>Rekabetçi firma üzerindeki sınırlama</a:t>
            </a:r>
          </a:p>
          <a:p>
            <a:pPr marL="457200" indent="-457200" algn="l">
              <a:buFontTx/>
              <a:buChar char="-"/>
            </a:pPr>
            <a:r>
              <a:rPr lang="tr-TR" sz="2000" dirty="0" smtClean="0"/>
              <a:t>Çalışanların yönetimi/istenilen eğitim</a:t>
            </a:r>
          </a:p>
          <a:p>
            <a:pPr marL="457200" indent="-457200" algn="l">
              <a:buFontTx/>
              <a:buChar char="-"/>
            </a:pPr>
            <a:r>
              <a:rPr lang="tr-TR" sz="2000" dirty="0" smtClean="0"/>
              <a:t>Bölge limitleri</a:t>
            </a:r>
          </a:p>
          <a:p>
            <a:pPr marL="457200" indent="-457200" algn="l">
              <a:buFontTx/>
              <a:buChar char="-"/>
            </a:pPr>
            <a:r>
              <a:rPr lang="tr-TR" sz="2000" dirty="0" smtClean="0"/>
              <a:t>Servisi destekleme ücreti</a:t>
            </a:r>
          </a:p>
          <a:p>
            <a:pPr marL="457200" indent="-457200" algn="l">
              <a:buFontTx/>
              <a:buChar char="-"/>
            </a:pPr>
            <a:r>
              <a:rPr lang="tr-TR" sz="2000" dirty="0" err="1" smtClean="0"/>
              <a:t>Royalty</a:t>
            </a:r>
            <a:r>
              <a:rPr lang="tr-TR" sz="2000" dirty="0" smtClean="0"/>
              <a:t> (Devralınan </a:t>
            </a:r>
            <a:r>
              <a:rPr lang="tr-TR" sz="2000" dirty="0"/>
              <a:t>bir hak </a:t>
            </a:r>
            <a:r>
              <a:rPr lang="tr-TR" sz="2000" dirty="0" smtClean="0"/>
              <a:t>karşılığında</a:t>
            </a:r>
          </a:p>
          <a:p>
            <a:pPr algn="l"/>
            <a:r>
              <a:rPr lang="tr-TR" sz="2000" dirty="0"/>
              <a:t> </a:t>
            </a:r>
            <a:r>
              <a:rPr lang="tr-TR" sz="2000" dirty="0" smtClean="0"/>
              <a:t>       </a:t>
            </a:r>
            <a:r>
              <a:rPr lang="tr-TR" sz="2000" dirty="0"/>
              <a:t>yapılan </a:t>
            </a:r>
            <a:r>
              <a:rPr lang="tr-TR" sz="2000" dirty="0" smtClean="0"/>
              <a:t>ödeme) ödemeleri</a:t>
            </a:r>
          </a:p>
          <a:p>
            <a:pPr marL="457200" indent="-457200" algn="l">
              <a:buFontTx/>
              <a:buChar char="-"/>
            </a:pPr>
            <a:endParaRPr lang="tr-TR" sz="2000" dirty="0" smtClean="0"/>
          </a:p>
          <a:p>
            <a:pPr marL="457200" indent="-457200" algn="l">
              <a:buFontTx/>
              <a:buChar char="-"/>
            </a:pPr>
            <a:endParaRPr lang="tr-TR" sz="2800" b="1" dirty="0" smtClean="0"/>
          </a:p>
          <a:p>
            <a:pPr marL="457200" indent="-457200" algn="l">
              <a:buFontTx/>
              <a:buChar char="-"/>
            </a:pPr>
            <a:endParaRPr lang="tr-TR" sz="2800" b="1" dirty="0" smtClean="0"/>
          </a:p>
          <a:p>
            <a:pPr algn="l"/>
            <a:endParaRPr lang="tr-TR" sz="2800" b="1" dirty="0" smtClean="0"/>
          </a:p>
        </p:txBody>
      </p:sp>
      <p:sp>
        <p:nvSpPr>
          <p:cNvPr id="5" name="Sağ Ayraç 4"/>
          <p:cNvSpPr/>
          <p:nvPr/>
        </p:nvSpPr>
        <p:spPr>
          <a:xfrm>
            <a:off x="4788024" y="980728"/>
            <a:ext cx="288032" cy="86409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6" name="Dikdörtgen 5"/>
          <p:cNvSpPr/>
          <p:nvPr/>
        </p:nvSpPr>
        <p:spPr>
          <a:xfrm>
            <a:off x="5292080" y="1196752"/>
            <a:ext cx="1224136"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Sık </a:t>
            </a:r>
            <a:endParaRPr lang="tr-TR" dirty="0"/>
          </a:p>
        </p:txBody>
      </p:sp>
      <p:sp>
        <p:nvSpPr>
          <p:cNvPr id="7" name="Sağ Ayraç 6"/>
          <p:cNvSpPr/>
          <p:nvPr/>
        </p:nvSpPr>
        <p:spPr>
          <a:xfrm>
            <a:off x="4940424" y="1916832"/>
            <a:ext cx="288032" cy="115212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8" name="Dikdörtgen 7"/>
          <p:cNvSpPr/>
          <p:nvPr/>
        </p:nvSpPr>
        <p:spPr>
          <a:xfrm>
            <a:off x="5292080" y="2276872"/>
            <a:ext cx="1224136"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Nadir</a:t>
            </a:r>
            <a:endParaRPr lang="tr-TR" dirty="0"/>
          </a:p>
        </p:txBody>
      </p:sp>
      <p:sp>
        <p:nvSpPr>
          <p:cNvPr id="9" name="Dikdörtgen 8"/>
          <p:cNvSpPr/>
          <p:nvPr/>
        </p:nvSpPr>
        <p:spPr>
          <a:xfrm>
            <a:off x="5292080" y="3356992"/>
            <a:ext cx="1224136"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Ara sıra</a:t>
            </a:r>
            <a:endParaRPr lang="tr-TR" dirty="0"/>
          </a:p>
        </p:txBody>
      </p:sp>
      <p:sp>
        <p:nvSpPr>
          <p:cNvPr id="10" name="Sağ Ayraç 9"/>
          <p:cNvSpPr/>
          <p:nvPr/>
        </p:nvSpPr>
        <p:spPr>
          <a:xfrm>
            <a:off x="4932040" y="3140968"/>
            <a:ext cx="288032" cy="86409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Tree>
    <p:extLst>
      <p:ext uri="{BB962C8B-B14F-4D97-AF65-F5344CB8AC3E}">
        <p14:creationId xmlns="" xmlns:p14="http://schemas.microsoft.com/office/powerpoint/2010/main" val="31589020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971600" y="764704"/>
            <a:ext cx="6696744" cy="584775"/>
          </a:xfrm>
          <a:prstGeom prst="rect">
            <a:avLst/>
          </a:prstGeom>
          <a:noFill/>
        </p:spPr>
        <p:txBody>
          <a:bodyPr wrap="square" rtlCol="0">
            <a:spAutoFit/>
          </a:bodyPr>
          <a:lstStyle/>
          <a:p>
            <a:pPr algn="ctr"/>
            <a:r>
              <a:rPr lang="tr-TR" sz="3200" b="1" dirty="0" smtClean="0"/>
              <a:t>MALİ DESTEK ARAÇLARI</a:t>
            </a:r>
            <a:endParaRPr lang="tr-TR" sz="3200" b="1" dirty="0"/>
          </a:p>
        </p:txBody>
      </p:sp>
      <p:sp>
        <p:nvSpPr>
          <p:cNvPr id="3" name="Metin kutusu 2"/>
          <p:cNvSpPr txBox="1"/>
          <p:nvPr/>
        </p:nvSpPr>
        <p:spPr>
          <a:xfrm>
            <a:off x="683568" y="1628800"/>
            <a:ext cx="7776864" cy="4154984"/>
          </a:xfrm>
          <a:prstGeom prst="rect">
            <a:avLst/>
          </a:prstGeom>
          <a:noFill/>
        </p:spPr>
        <p:txBody>
          <a:bodyPr wrap="square" rtlCol="0">
            <a:spAutoFit/>
          </a:bodyPr>
          <a:lstStyle/>
          <a:p>
            <a:r>
              <a:rPr lang="tr-TR" sz="2400" b="1" dirty="0" smtClean="0"/>
              <a:t>A. Türkiye’de işletmelere-girişimcilere- finansman desteği/hizmeti sağlayan kurum ve kuruluşlar:</a:t>
            </a:r>
          </a:p>
          <a:p>
            <a:pPr marL="285750" indent="-285750">
              <a:buFontTx/>
              <a:buChar char="-"/>
            </a:pPr>
            <a:r>
              <a:rPr lang="tr-TR" sz="2400" dirty="0" smtClean="0"/>
              <a:t>Sanayi ve ticaret Bakanlığı</a:t>
            </a:r>
          </a:p>
          <a:p>
            <a:pPr marL="285750" indent="-285750">
              <a:buFontTx/>
              <a:buChar char="-"/>
            </a:pPr>
            <a:r>
              <a:rPr lang="tr-TR" sz="2400" dirty="0" smtClean="0"/>
              <a:t>Türkiye Halk Bankası</a:t>
            </a:r>
          </a:p>
          <a:p>
            <a:pPr marL="285750" indent="-285750">
              <a:buFontTx/>
              <a:buChar char="-"/>
            </a:pPr>
            <a:r>
              <a:rPr lang="tr-TR" sz="2400" dirty="0" smtClean="0"/>
              <a:t>Sınai Yatırım ve Kredi Bankası</a:t>
            </a:r>
          </a:p>
          <a:p>
            <a:pPr marL="285750" indent="-285750">
              <a:buFontTx/>
              <a:buChar char="-"/>
            </a:pPr>
            <a:r>
              <a:rPr lang="tr-TR" sz="2400" dirty="0" smtClean="0"/>
              <a:t>Eximbank</a:t>
            </a:r>
          </a:p>
          <a:p>
            <a:pPr marL="285750" indent="-285750">
              <a:buFontTx/>
              <a:buChar char="-"/>
            </a:pPr>
            <a:r>
              <a:rPr lang="tr-TR" sz="2400" dirty="0" smtClean="0"/>
              <a:t>Esnaf Kefalet Kooperatifleri</a:t>
            </a:r>
          </a:p>
          <a:p>
            <a:pPr marL="285750" indent="-285750">
              <a:buFontTx/>
              <a:buChar char="-"/>
            </a:pPr>
            <a:r>
              <a:rPr lang="tr-TR" sz="2400" dirty="0" smtClean="0"/>
              <a:t>Diğer Kuruluşlar </a:t>
            </a:r>
          </a:p>
          <a:p>
            <a:r>
              <a:rPr lang="tr-TR" sz="2400" b="1" dirty="0" smtClean="0"/>
              <a:t>B. KOSGEB Destekleri</a:t>
            </a:r>
          </a:p>
          <a:p>
            <a:r>
              <a:rPr lang="tr-TR" sz="2400" b="1" dirty="0" smtClean="0"/>
              <a:t>C. AB DESTEKLERİ</a:t>
            </a:r>
          </a:p>
          <a:p>
            <a:endParaRPr lang="tr-TR" sz="2400" dirty="0"/>
          </a:p>
        </p:txBody>
      </p:sp>
    </p:spTree>
    <p:extLst>
      <p:ext uri="{BB962C8B-B14F-4D97-AF65-F5344CB8AC3E}">
        <p14:creationId xmlns="" xmlns:p14="http://schemas.microsoft.com/office/powerpoint/2010/main" val="39198723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683568" y="692696"/>
            <a:ext cx="7632848" cy="5632311"/>
          </a:xfrm>
          <a:prstGeom prst="rect">
            <a:avLst/>
          </a:prstGeom>
          <a:noFill/>
        </p:spPr>
        <p:txBody>
          <a:bodyPr wrap="square" rtlCol="0">
            <a:spAutoFit/>
          </a:bodyPr>
          <a:lstStyle/>
          <a:p>
            <a:pPr algn="just"/>
            <a:r>
              <a:rPr lang="tr-TR" b="1" dirty="0"/>
              <a:t>Sanayi ve ticaret Bakanlığı</a:t>
            </a:r>
          </a:p>
          <a:p>
            <a:pPr algn="just"/>
            <a:r>
              <a:rPr lang="tr-TR" dirty="0" smtClean="0"/>
              <a:t>Görev tanımı çerçevesinde OSB ve Küçük sanayi siteleri planlamak, ilgili kurum ve kuruluşlarla işbirliği yapmak, KOBİ’lere destekte bulunmak….</a:t>
            </a:r>
          </a:p>
          <a:p>
            <a:pPr algn="just"/>
            <a:endParaRPr lang="tr-TR" dirty="0"/>
          </a:p>
          <a:p>
            <a:pPr algn="just"/>
            <a:r>
              <a:rPr lang="tr-TR" b="1" dirty="0" smtClean="0"/>
              <a:t>Türkiye Halk Bankası</a:t>
            </a:r>
          </a:p>
          <a:p>
            <a:pPr algn="just"/>
            <a:r>
              <a:rPr lang="tr-TR" dirty="0" smtClean="0"/>
              <a:t>KOBİ’lerin finansman bankasıdır ve bu işletmelerin kalkınmaları amacıyla kurulmuştur. İşletmelere orta ve uzun vadeli projeleri krediler sunmak, danışmanlık yapmak, teknik bilgi ve destekleme işlevi temel görevleri arasındadır. </a:t>
            </a:r>
          </a:p>
          <a:p>
            <a:pPr algn="just"/>
            <a:r>
              <a:rPr lang="tr-TR" dirty="0" smtClean="0"/>
              <a:t>Banka ‘teminat kolaylığı sağlama’ ile KOBİ’leri desteklemektedir. Banka, esnaf ve sanatkar ile KOBİ’lerin kredi gereksinimlerini (Meslek kredileri) giderir.  </a:t>
            </a:r>
          </a:p>
          <a:p>
            <a:pPr algn="just"/>
            <a:endParaRPr lang="tr-TR" dirty="0"/>
          </a:p>
          <a:p>
            <a:pPr algn="just"/>
            <a:r>
              <a:rPr lang="tr-TR" b="1" dirty="0" smtClean="0"/>
              <a:t>Sınai Yatırım ve Kredi Bankası</a:t>
            </a:r>
          </a:p>
          <a:p>
            <a:pPr algn="just"/>
            <a:r>
              <a:rPr lang="tr-TR" dirty="0" smtClean="0"/>
              <a:t>Banka emek yoğun yatırım projeleri kapsamında kendi belirlediği ölçülere göre finansal destek sağlar. </a:t>
            </a:r>
          </a:p>
          <a:p>
            <a:pPr algn="just"/>
            <a:endParaRPr lang="tr-TR" dirty="0"/>
          </a:p>
          <a:p>
            <a:pPr algn="just"/>
            <a:r>
              <a:rPr lang="tr-TR" b="1" dirty="0" smtClean="0"/>
              <a:t>Eximbank</a:t>
            </a:r>
          </a:p>
          <a:p>
            <a:pPr algn="just"/>
            <a:r>
              <a:rPr lang="tr-TR" dirty="0" smtClean="0"/>
              <a:t>1994 yılından beri ihracata yönelik KOBİ’lere özel olarak destekleme ve kredi programlarında bulunmaktadır. </a:t>
            </a:r>
          </a:p>
          <a:p>
            <a:pPr algn="just"/>
            <a:endParaRPr lang="tr-TR" dirty="0"/>
          </a:p>
        </p:txBody>
      </p:sp>
    </p:spTree>
    <p:extLst>
      <p:ext uri="{BB962C8B-B14F-4D97-AF65-F5344CB8AC3E}">
        <p14:creationId xmlns="" xmlns:p14="http://schemas.microsoft.com/office/powerpoint/2010/main" val="22551999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683568" y="476672"/>
            <a:ext cx="7632848" cy="6186309"/>
          </a:xfrm>
          <a:prstGeom prst="rect">
            <a:avLst/>
          </a:prstGeom>
          <a:noFill/>
        </p:spPr>
        <p:txBody>
          <a:bodyPr wrap="square" rtlCol="0">
            <a:spAutoFit/>
          </a:bodyPr>
          <a:lstStyle/>
          <a:p>
            <a:pPr algn="just"/>
            <a:r>
              <a:rPr lang="tr-TR" b="1" dirty="0" smtClean="0"/>
              <a:t>Esnaf ve Kefalet Kooperatifleri</a:t>
            </a:r>
          </a:p>
          <a:p>
            <a:pPr algn="just"/>
            <a:r>
              <a:rPr lang="tr-TR" dirty="0" smtClean="0"/>
              <a:t>Kooperatifler, KOBİ’lere üyelerin meslek durumlarına göre kredi sağlamak amacıyla kefil olmak, fonlarıyla üyelere ilişkin alanlarda hizmetlerde bulunmaktır.</a:t>
            </a:r>
          </a:p>
          <a:p>
            <a:pPr algn="just"/>
            <a:endParaRPr lang="tr-TR" dirty="0"/>
          </a:p>
          <a:p>
            <a:pPr algn="just"/>
            <a:r>
              <a:rPr lang="tr-TR" b="1" dirty="0" smtClean="0"/>
              <a:t>Finans sağlayan diğer kuruluşlar</a:t>
            </a:r>
          </a:p>
          <a:p>
            <a:pPr algn="just"/>
            <a:r>
              <a:rPr lang="tr-TR" b="1" dirty="0" smtClean="0"/>
              <a:t>KOBİ’lere finans sağlayan diğer kuruluşlar: </a:t>
            </a:r>
          </a:p>
          <a:p>
            <a:pPr algn="just"/>
            <a:r>
              <a:rPr lang="tr-TR" dirty="0" smtClean="0"/>
              <a:t>Teşebbüsü destekleme ajansı, </a:t>
            </a:r>
          </a:p>
          <a:p>
            <a:pPr algn="just"/>
            <a:r>
              <a:rPr lang="tr-TR" dirty="0" smtClean="0"/>
              <a:t>Küçük sanayi kooperatifleri, </a:t>
            </a:r>
          </a:p>
          <a:p>
            <a:pPr algn="just"/>
            <a:r>
              <a:rPr lang="tr-TR" dirty="0" smtClean="0"/>
              <a:t>Küçük sanayi, sanayi bölge ve siteleri Genel müdürlüğü, </a:t>
            </a:r>
          </a:p>
          <a:p>
            <a:pPr algn="just"/>
            <a:r>
              <a:rPr lang="tr-TR" dirty="0" smtClean="0"/>
              <a:t>Dünya Bankası, </a:t>
            </a:r>
          </a:p>
          <a:p>
            <a:pPr algn="just"/>
            <a:r>
              <a:rPr lang="tr-TR" dirty="0" smtClean="0"/>
              <a:t>Türkiye Vakıflar Bankası, </a:t>
            </a:r>
          </a:p>
          <a:p>
            <a:pPr algn="just"/>
            <a:r>
              <a:rPr lang="tr-TR" dirty="0" smtClean="0"/>
              <a:t>Türkiye Sınai Kalkınma Bankasıdır.</a:t>
            </a:r>
          </a:p>
          <a:p>
            <a:pPr algn="just"/>
            <a:endParaRPr lang="tr-TR" dirty="0"/>
          </a:p>
          <a:p>
            <a:pPr algn="just"/>
            <a:r>
              <a:rPr lang="tr-TR" b="1" dirty="0" smtClean="0"/>
              <a:t>KOBİ’lere teknik yardım ve danışmanlık hizmeti veren kurum ve kuruluşlar:</a:t>
            </a:r>
          </a:p>
          <a:p>
            <a:pPr algn="just"/>
            <a:r>
              <a:rPr lang="tr-TR" dirty="0" smtClean="0"/>
              <a:t>Küçük sanayi Geliştirme Teşkilatı</a:t>
            </a:r>
          </a:p>
          <a:p>
            <a:pPr algn="just"/>
            <a:r>
              <a:rPr lang="tr-TR" dirty="0" smtClean="0"/>
              <a:t>Küçük ve Orta Ölçekli Sanayi Geliştirme ve Destekleme İdaresi Başkanlığı</a:t>
            </a:r>
          </a:p>
          <a:p>
            <a:pPr algn="just"/>
            <a:r>
              <a:rPr lang="tr-TR" dirty="0" smtClean="0"/>
              <a:t>Sanayi ve Tic. Bak. Küçük Sanayi ve El Sanatları Gn. </a:t>
            </a:r>
            <a:r>
              <a:rPr lang="tr-TR" dirty="0" err="1" smtClean="0"/>
              <a:t>Müd</a:t>
            </a:r>
            <a:r>
              <a:rPr lang="tr-TR" dirty="0" smtClean="0"/>
              <a:t>.</a:t>
            </a:r>
          </a:p>
          <a:p>
            <a:pPr algn="just"/>
            <a:r>
              <a:rPr lang="tr-TR" dirty="0" smtClean="0"/>
              <a:t>MPM</a:t>
            </a:r>
          </a:p>
          <a:p>
            <a:pPr algn="just"/>
            <a:r>
              <a:rPr lang="tr-TR" dirty="0" smtClean="0"/>
              <a:t>Ticaret ve San. Odaları</a:t>
            </a:r>
          </a:p>
          <a:p>
            <a:pPr algn="just"/>
            <a:r>
              <a:rPr lang="tr-TR" dirty="0" smtClean="0"/>
              <a:t>Teşebbüsü Destekleme Ajansı</a:t>
            </a:r>
          </a:p>
          <a:p>
            <a:pPr algn="just"/>
            <a:r>
              <a:rPr lang="tr-TR" dirty="0" smtClean="0"/>
              <a:t>Türkiye Orta Ölçekli İşl. Ve Serbest Meslek Mensupları ve Yöneticileri Vakfı</a:t>
            </a:r>
            <a:endParaRPr lang="tr-TR" dirty="0"/>
          </a:p>
        </p:txBody>
      </p:sp>
    </p:spTree>
    <p:extLst>
      <p:ext uri="{BB962C8B-B14F-4D97-AF65-F5344CB8AC3E}">
        <p14:creationId xmlns="" xmlns:p14="http://schemas.microsoft.com/office/powerpoint/2010/main" val="4177725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Girişimcinin </a:t>
            </a:r>
            <a:r>
              <a:rPr lang="tr-TR" b="1" dirty="0" smtClean="0"/>
              <a:t>yatırım alternatifleri:</a:t>
            </a:r>
            <a:endParaRPr lang="tr-TR" b="1" dirty="0"/>
          </a:p>
        </p:txBody>
      </p:sp>
      <p:sp>
        <p:nvSpPr>
          <p:cNvPr id="3" name="2 İçerik Yer Tutucusu"/>
          <p:cNvSpPr>
            <a:spLocks noGrp="1"/>
          </p:cNvSpPr>
          <p:nvPr>
            <p:ph idx="1"/>
          </p:nvPr>
        </p:nvSpPr>
        <p:spPr>
          <a:xfrm>
            <a:off x="457200" y="1600200"/>
            <a:ext cx="8686800" cy="4525963"/>
          </a:xfrm>
        </p:spPr>
        <p:txBody>
          <a:bodyPr/>
          <a:lstStyle/>
          <a:p>
            <a:r>
              <a:rPr lang="tr-TR" dirty="0" smtClean="0"/>
              <a:t>Yeni bir iş kurma</a:t>
            </a:r>
          </a:p>
          <a:p>
            <a:r>
              <a:rPr lang="tr-TR" dirty="0" smtClean="0"/>
              <a:t>Var olan işletmeyi satın alma</a:t>
            </a:r>
          </a:p>
          <a:p>
            <a:r>
              <a:rPr lang="tr-TR" dirty="0" err="1" smtClean="0"/>
              <a:t>Franchising</a:t>
            </a:r>
            <a:endParaRPr lang="tr-TR" dirty="0"/>
          </a:p>
        </p:txBody>
      </p:sp>
      <p:sp>
        <p:nvSpPr>
          <p:cNvPr id="4" name="3 Dikdörtgen"/>
          <p:cNvSpPr/>
          <p:nvPr/>
        </p:nvSpPr>
        <p:spPr>
          <a:xfrm>
            <a:off x="571472" y="4143380"/>
            <a:ext cx="4572000" cy="1281569"/>
          </a:xfrm>
          <a:prstGeom prst="rect">
            <a:avLst/>
          </a:prstGeom>
        </p:spPr>
        <p:txBody>
          <a:bodyPr>
            <a:spAutoFit/>
          </a:bodyPr>
          <a:lstStyle/>
          <a:p>
            <a:pPr algn="just">
              <a:lnSpc>
                <a:spcPct val="80000"/>
              </a:lnSpc>
            </a:pPr>
            <a:r>
              <a:rPr lang="tr-TR" sz="2400" b="1" dirty="0" smtClean="0"/>
              <a:t>İş fikri (Yatırım fikri)- </a:t>
            </a:r>
            <a:r>
              <a:rPr lang="tr-TR" sz="2400" dirty="0" smtClean="0"/>
              <a:t>Girişimcinin piyasada, bilgi ve deneyimine ya da kaynaklarına uygun bir konuyu </a:t>
            </a:r>
            <a:r>
              <a:rPr lang="tr-TR" sz="2400" dirty="0" smtClean="0">
                <a:solidFill>
                  <a:srgbClr val="FF0000"/>
                </a:solidFill>
              </a:rPr>
              <a:t>“iş fırsatı” </a:t>
            </a:r>
            <a:r>
              <a:rPr lang="tr-TR" sz="2400" dirty="0" smtClean="0"/>
              <a:t>olarak tanımlaması gerekir. </a:t>
            </a:r>
            <a:endParaRPr lang="tr-TR" sz="2400" dirty="0"/>
          </a:p>
        </p:txBody>
      </p:sp>
      <p:sp>
        <p:nvSpPr>
          <p:cNvPr id="5" name="4 Sağ Ayraç"/>
          <p:cNvSpPr/>
          <p:nvPr/>
        </p:nvSpPr>
        <p:spPr>
          <a:xfrm>
            <a:off x="5214942" y="4071942"/>
            <a:ext cx="428628" cy="142876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6" name="5 Dikdörtgen"/>
          <p:cNvSpPr/>
          <p:nvPr/>
        </p:nvSpPr>
        <p:spPr>
          <a:xfrm>
            <a:off x="5715008" y="3214686"/>
            <a:ext cx="3428992" cy="2585323"/>
          </a:xfrm>
          <a:prstGeom prst="rect">
            <a:avLst/>
          </a:prstGeom>
        </p:spPr>
        <p:txBody>
          <a:bodyPr wrap="square">
            <a:spAutoFit/>
          </a:bodyPr>
          <a:lstStyle/>
          <a:p>
            <a:pPr algn="just"/>
            <a:r>
              <a:rPr lang="tr-TR" dirty="0" smtClean="0"/>
              <a:t>Yatırım yapmak isteyenlerin </a:t>
            </a:r>
            <a:r>
              <a:rPr lang="tr-TR" dirty="0" smtClean="0">
                <a:solidFill>
                  <a:srgbClr val="FF0000"/>
                </a:solidFill>
              </a:rPr>
              <a:t>sağlıklı olarak bir işletme kurabilmesi </a:t>
            </a:r>
            <a:r>
              <a:rPr lang="tr-TR" dirty="0" smtClean="0"/>
              <a:t>için ihtiyacı olan 6 temel nokta vardır:</a:t>
            </a:r>
          </a:p>
          <a:p>
            <a:pPr algn="just">
              <a:buFontTx/>
              <a:buChar char="-"/>
            </a:pPr>
            <a:r>
              <a:rPr lang="tr-TR" b="1" dirty="0" smtClean="0"/>
              <a:t>İş fikri </a:t>
            </a:r>
          </a:p>
          <a:p>
            <a:pPr algn="just">
              <a:buFontTx/>
              <a:buChar char="-"/>
            </a:pPr>
            <a:r>
              <a:rPr lang="tr-TR" dirty="0" smtClean="0"/>
              <a:t>Kişisel nitelikler </a:t>
            </a:r>
          </a:p>
          <a:p>
            <a:pPr algn="just">
              <a:buFontTx/>
              <a:buChar char="-"/>
            </a:pPr>
            <a:r>
              <a:rPr lang="tr-TR" dirty="0" smtClean="0"/>
              <a:t>Müşteriler </a:t>
            </a:r>
          </a:p>
          <a:p>
            <a:pPr algn="just">
              <a:buFontTx/>
              <a:buChar char="-"/>
            </a:pPr>
            <a:r>
              <a:rPr lang="tr-TR" dirty="0" smtClean="0"/>
              <a:t>rakipler hakkında bilgi </a:t>
            </a:r>
          </a:p>
          <a:p>
            <a:pPr algn="just">
              <a:buFontTx/>
              <a:buChar char="-"/>
            </a:pPr>
            <a:r>
              <a:rPr lang="tr-TR" dirty="0" smtClean="0"/>
              <a:t>strateji başlatmak</a:t>
            </a:r>
          </a:p>
          <a:p>
            <a:pPr algn="just">
              <a:buFontTx/>
              <a:buChar char="-"/>
            </a:pPr>
            <a:r>
              <a:rPr lang="tr-TR" dirty="0" smtClean="0"/>
              <a:t>kaynaklar</a:t>
            </a:r>
            <a:endParaRPr lang="tr-T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683568" y="476672"/>
            <a:ext cx="7632848" cy="6247864"/>
          </a:xfrm>
          <a:prstGeom prst="rect">
            <a:avLst/>
          </a:prstGeom>
          <a:noFill/>
        </p:spPr>
        <p:txBody>
          <a:bodyPr wrap="square" rtlCol="0">
            <a:spAutoFit/>
          </a:bodyPr>
          <a:lstStyle/>
          <a:p>
            <a:pPr algn="just"/>
            <a:r>
              <a:rPr lang="tr-TR" sz="1600" b="1" dirty="0" smtClean="0"/>
              <a:t>KOSGEB DESTEKLERİ</a:t>
            </a:r>
          </a:p>
          <a:p>
            <a:pPr algn="just"/>
            <a:r>
              <a:rPr lang="tr-TR" sz="1600" dirty="0" smtClean="0"/>
              <a:t>İşletmelere sistemli ve kapsamlı destek verilmektedir. Destekten yararlanmak isteyen girişimciler, KOSGEB veri tabanına öncelikle üye olmalıdırlar. </a:t>
            </a:r>
          </a:p>
          <a:p>
            <a:pPr algn="just"/>
            <a:r>
              <a:rPr lang="tr-TR" sz="1600" dirty="0" smtClean="0"/>
              <a:t>Sınıflamaya göre A, B, C, D ve E’den hangi gruba girdiği belirlenen işletmeye buna göre destek verilmektedir. İlk 3 sınıf işletmeler tüm desteklerden, diğerleri ise eğitim desteğinden yararlanırlar. </a:t>
            </a:r>
          </a:p>
          <a:p>
            <a:pPr algn="just"/>
            <a:r>
              <a:rPr lang="tr-TR" sz="1600" u="sng" dirty="0" smtClean="0"/>
              <a:t>KOSGEB destekleri:</a:t>
            </a:r>
          </a:p>
          <a:p>
            <a:pPr marL="285750" indent="-285750" algn="just">
              <a:buFontTx/>
              <a:buChar char="-"/>
            </a:pPr>
            <a:r>
              <a:rPr lang="tr-TR" sz="1600" b="1" dirty="0" smtClean="0"/>
              <a:t>Kredi faiz desteği </a:t>
            </a:r>
            <a:r>
              <a:rPr lang="tr-TR" sz="1600" dirty="0" smtClean="0"/>
              <a:t>(Ziraat, Halk ve Vakıfbank aracılığıyla kredi verilir).</a:t>
            </a:r>
          </a:p>
          <a:p>
            <a:pPr marL="285750" indent="-285750" algn="just">
              <a:buFontTx/>
              <a:buChar char="-"/>
            </a:pPr>
            <a:r>
              <a:rPr lang="tr-TR" sz="1600" b="1" dirty="0" smtClean="0"/>
              <a:t>KOBİ proje destek programı </a:t>
            </a:r>
            <a:r>
              <a:rPr lang="tr-TR" sz="1600" dirty="0" smtClean="0"/>
              <a:t>(Proje ile ilişkilendirilmiş makina teçhizat alımı,   hammadde ve malzeme desteği)</a:t>
            </a:r>
          </a:p>
          <a:p>
            <a:pPr marL="285750" indent="-285750" algn="just">
              <a:buFontTx/>
              <a:buChar char="-"/>
            </a:pPr>
            <a:r>
              <a:rPr lang="tr-TR" sz="1600" b="1" dirty="0" smtClean="0"/>
              <a:t>Tematik proje destek programı </a:t>
            </a:r>
            <a:r>
              <a:rPr lang="tr-TR" sz="1600" dirty="0" smtClean="0"/>
              <a:t>(İşletme genişlemesi ve uluslar arası mevzuat ve önceliklere uyumunun sağlanması, makro hedeflere yönelik öncelikler dikkate alınarak düzenlenen bölgesel ve </a:t>
            </a:r>
            <a:r>
              <a:rPr lang="tr-TR" sz="1600" dirty="0" err="1" smtClean="0"/>
              <a:t>sektörel</a:t>
            </a:r>
            <a:r>
              <a:rPr lang="tr-TR" sz="1600" dirty="0" smtClean="0"/>
              <a:t> gereksinimleri gideren proje destek programları)</a:t>
            </a:r>
          </a:p>
          <a:p>
            <a:pPr marL="285750" indent="-285750" algn="just">
              <a:buFontTx/>
              <a:buChar char="-"/>
            </a:pPr>
            <a:r>
              <a:rPr lang="tr-TR" sz="1600" b="1" dirty="0" smtClean="0"/>
              <a:t>İşbirliği </a:t>
            </a:r>
            <a:r>
              <a:rPr lang="tr-TR" sz="1600" b="1" dirty="0" err="1" smtClean="0"/>
              <a:t>güçbirliği</a:t>
            </a:r>
            <a:r>
              <a:rPr lang="tr-TR" sz="1600" b="1" dirty="0" smtClean="0"/>
              <a:t> destek programı </a:t>
            </a:r>
            <a:r>
              <a:rPr lang="tr-TR" sz="1600" dirty="0" smtClean="0"/>
              <a:t>(KOBİ’lerin ortak sorunlarına ortak çözümler üretmek amacına yönelik, rekabeti artırıcı, işletmeler arası kültürü geliştirici, ortaklığı teşvik edici, ortak tasarım, ortak girdi tedariki sağlayan projeler)</a:t>
            </a:r>
          </a:p>
          <a:p>
            <a:pPr marL="285750" indent="-285750" algn="just">
              <a:buFontTx/>
              <a:buChar char="-"/>
            </a:pPr>
            <a:r>
              <a:rPr lang="tr-TR" sz="1600" b="1" dirty="0" smtClean="0"/>
              <a:t>AR-GE, </a:t>
            </a:r>
            <a:r>
              <a:rPr lang="tr-TR" sz="1600" b="1" dirty="0" err="1" smtClean="0"/>
              <a:t>İnovasyon</a:t>
            </a:r>
            <a:r>
              <a:rPr lang="tr-TR" sz="1600" b="1" dirty="0" smtClean="0"/>
              <a:t> ve Endüstriyel Uygulama Destek Programı </a:t>
            </a:r>
            <a:r>
              <a:rPr lang="tr-TR" sz="1600" dirty="0" smtClean="0"/>
              <a:t>(Teknoloji, yeni fikir, buluş, ar-ge bilincini artırıcı projeler)</a:t>
            </a:r>
          </a:p>
          <a:p>
            <a:pPr marL="285750" indent="-285750" algn="just">
              <a:buFontTx/>
              <a:buChar char="-"/>
            </a:pPr>
            <a:r>
              <a:rPr lang="tr-TR" sz="1600" b="1" dirty="0" smtClean="0"/>
              <a:t>Genel Destek Programı </a:t>
            </a:r>
            <a:r>
              <a:rPr lang="tr-TR" sz="1600" dirty="0" smtClean="0"/>
              <a:t>(İşletmelerin yurt içi/dışı pazarlama gücünü artırıcı reklam, fuar vb. faaliyetler, verimli /kaliteli üretimi teşvik)</a:t>
            </a:r>
          </a:p>
          <a:p>
            <a:pPr marL="285750" indent="-285750" algn="just">
              <a:buFontTx/>
              <a:buChar char="-"/>
            </a:pPr>
            <a:r>
              <a:rPr lang="tr-TR" sz="1600" b="1" dirty="0" smtClean="0"/>
              <a:t>Girişimcilik Destek Programı </a:t>
            </a:r>
            <a:r>
              <a:rPr lang="tr-TR" sz="1600" dirty="0" smtClean="0"/>
              <a:t>(Ekonomik kalkınmayı teşvik, istihdam artışı yaratan, yerel dinamikleri aktifleştiren, girişimcilik kültürünü yaygınlaştıran projeler)</a:t>
            </a:r>
          </a:p>
          <a:p>
            <a:pPr marL="285750" indent="-285750" algn="just">
              <a:buFontTx/>
              <a:buChar char="-"/>
            </a:pPr>
            <a:r>
              <a:rPr lang="tr-TR" sz="1600" b="1" dirty="0" smtClean="0"/>
              <a:t>Gelişen İşletmeler Piyasası KOBİ Destek Programı </a:t>
            </a:r>
            <a:r>
              <a:rPr lang="tr-TR" sz="1600" dirty="0" smtClean="0"/>
              <a:t>(İMKB ve sermaye piyasası ile ilgili/ilişkili, sermaye piyasasından fon temin edilmesine imkan sağlayan işletmelerin desteklenmesi)  </a:t>
            </a:r>
            <a:endParaRPr lang="tr-TR" sz="1600" dirty="0"/>
          </a:p>
        </p:txBody>
      </p:sp>
    </p:spTree>
    <p:extLst>
      <p:ext uri="{BB962C8B-B14F-4D97-AF65-F5344CB8AC3E}">
        <p14:creationId xmlns="" xmlns:p14="http://schemas.microsoft.com/office/powerpoint/2010/main" val="2160025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683568" y="476672"/>
            <a:ext cx="7632848" cy="5509200"/>
          </a:xfrm>
          <a:prstGeom prst="rect">
            <a:avLst/>
          </a:prstGeom>
          <a:noFill/>
        </p:spPr>
        <p:txBody>
          <a:bodyPr wrap="square" rtlCol="0">
            <a:spAutoFit/>
          </a:bodyPr>
          <a:lstStyle/>
          <a:p>
            <a:pPr algn="just"/>
            <a:r>
              <a:rPr lang="tr-TR" sz="1600" b="1" dirty="0" smtClean="0"/>
              <a:t>AB FONLARI</a:t>
            </a:r>
          </a:p>
          <a:p>
            <a:pPr algn="just"/>
            <a:endParaRPr lang="tr-TR" sz="1600" b="1" dirty="0" smtClean="0"/>
          </a:p>
          <a:p>
            <a:pPr algn="just"/>
            <a:r>
              <a:rPr lang="tr-TR" sz="1600" b="1" dirty="0" smtClean="0"/>
              <a:t>AB Hibe Projeleri: </a:t>
            </a:r>
            <a:r>
              <a:rPr lang="tr-TR" sz="1600" dirty="0" smtClean="0"/>
              <a:t>Bölgesel kalkınmaya yönelik hazırlanan projelerin desteklenmesini içerir. </a:t>
            </a:r>
          </a:p>
          <a:p>
            <a:pPr algn="just"/>
            <a:endParaRPr lang="tr-TR" sz="1600" b="1" dirty="0" smtClean="0"/>
          </a:p>
          <a:p>
            <a:pPr algn="just"/>
            <a:r>
              <a:rPr lang="tr-TR" sz="1600" b="1" dirty="0" smtClean="0"/>
              <a:t>Tarım Hibeleri: </a:t>
            </a:r>
            <a:r>
              <a:rPr lang="tr-TR" sz="1600" dirty="0" smtClean="0"/>
              <a:t>Önceleri GTHB tarafından ilan edilen sonraları Tarım ve Kırsal Kalkınmayı Destekleme Kurumu  aracılığıyla yararlanılan fonlardır. </a:t>
            </a:r>
            <a:r>
              <a:rPr lang="tr-TR" sz="1600" u="sng" dirty="0" smtClean="0"/>
              <a:t>Kırsal Kalkınma Yatırımlarının Desteklenmesi programı</a:t>
            </a:r>
            <a:r>
              <a:rPr lang="tr-TR" sz="1600" dirty="0" smtClean="0"/>
              <a:t> adıyla ilan edilmektedir.</a:t>
            </a:r>
          </a:p>
          <a:p>
            <a:pPr algn="just"/>
            <a:r>
              <a:rPr lang="tr-TR" sz="1600" dirty="0" smtClean="0"/>
              <a:t>Tarım ürünlerinin işlenmesi, depolanması ve paketlenmesine yönelik tesis kurulması, mevcut tesislerin modernize edilmesi, yerel ürünlerin ve mikro işletmelerin geliştirilmesi gibi konularda projeler desteklenmektedir. </a:t>
            </a:r>
          </a:p>
          <a:p>
            <a:pPr algn="just"/>
            <a:endParaRPr lang="tr-TR" sz="1600" dirty="0"/>
          </a:p>
          <a:p>
            <a:pPr algn="just"/>
            <a:r>
              <a:rPr lang="tr-TR" sz="1600" b="1" dirty="0" smtClean="0"/>
              <a:t>Bilgi Teknolojileri ve AR-GE Hibeleri:</a:t>
            </a:r>
            <a:r>
              <a:rPr lang="tr-TR" sz="1600" dirty="0" smtClean="0"/>
              <a:t>  Sanayi ve Ticaret Bak. Katılım öncesi yardım programı (IPA) kapsamında sunulan fonlardır. Teknoloji yatırımı, teknoloji yenileme, ar-ge konularını içerir. </a:t>
            </a:r>
          </a:p>
          <a:p>
            <a:pPr algn="just"/>
            <a:endParaRPr lang="tr-TR" sz="1600" dirty="0"/>
          </a:p>
          <a:p>
            <a:pPr algn="just"/>
            <a:r>
              <a:rPr lang="tr-TR" sz="1600" dirty="0" smtClean="0"/>
              <a:t>Bunlara ek olarak girişimciler; </a:t>
            </a:r>
            <a:r>
              <a:rPr lang="tr-TR" sz="1600" b="1" dirty="0" smtClean="0"/>
              <a:t>Kalkınma ajansları projeleri, sosyal destek projeleri </a:t>
            </a:r>
            <a:r>
              <a:rPr lang="tr-TR" sz="1600" dirty="0" smtClean="0"/>
              <a:t>gibi hibelerden de yararlanabilirler. </a:t>
            </a:r>
          </a:p>
          <a:p>
            <a:pPr algn="just"/>
            <a:r>
              <a:rPr lang="tr-TR" sz="1600" dirty="0" smtClean="0"/>
              <a:t>Sosyal destek projeleri özellikle işgücü yetiştirme bakımından KOBİ’lere destek sağlar. </a:t>
            </a:r>
          </a:p>
          <a:p>
            <a:pPr algn="just"/>
            <a:endParaRPr lang="tr-TR" sz="1600" b="1" dirty="0" smtClean="0"/>
          </a:p>
          <a:p>
            <a:pPr algn="just"/>
            <a:r>
              <a:rPr lang="tr-TR" sz="1600" b="1" dirty="0" smtClean="0"/>
              <a:t>Sosyal Riski azaltma projesi </a:t>
            </a:r>
            <a:r>
              <a:rPr lang="tr-TR" sz="1600" dirty="0" smtClean="0"/>
              <a:t>ise iş ve sosyal güvencesi olmayan birkaç kişinin bir araya gelerek müracaat ettikleri projelerdir. </a:t>
            </a:r>
          </a:p>
        </p:txBody>
      </p:sp>
    </p:spTree>
    <p:extLst>
      <p:ext uri="{BB962C8B-B14F-4D97-AF65-F5344CB8AC3E}">
        <p14:creationId xmlns="" xmlns:p14="http://schemas.microsoft.com/office/powerpoint/2010/main" val="7647951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b="1" dirty="0" smtClean="0"/>
              <a:t>Yeni bir yatırım yapmada başarı faktörleri:</a:t>
            </a:r>
            <a:endParaRPr lang="tr-TR" sz="3600" b="1" dirty="0"/>
          </a:p>
        </p:txBody>
      </p:sp>
      <p:sp>
        <p:nvSpPr>
          <p:cNvPr id="3" name="2 İçerik Yer Tutucusu"/>
          <p:cNvSpPr>
            <a:spLocks noGrp="1"/>
          </p:cNvSpPr>
          <p:nvPr>
            <p:ph idx="1"/>
          </p:nvPr>
        </p:nvSpPr>
        <p:spPr/>
        <p:txBody>
          <a:bodyPr>
            <a:normAutofit/>
          </a:bodyPr>
          <a:lstStyle/>
          <a:p>
            <a:pPr algn="just"/>
            <a:r>
              <a:rPr lang="tr-TR" dirty="0" smtClean="0"/>
              <a:t>Yetenekli kişi/</a:t>
            </a:r>
            <a:r>
              <a:rPr lang="tr-TR" dirty="0" err="1" smtClean="0"/>
              <a:t>lerin</a:t>
            </a:r>
            <a:r>
              <a:rPr lang="tr-TR" dirty="0" smtClean="0"/>
              <a:t> varlığı: Girişimci niteliği</a:t>
            </a:r>
          </a:p>
          <a:p>
            <a:pPr algn="just"/>
            <a:r>
              <a:rPr lang="tr-TR" dirty="0" smtClean="0"/>
              <a:t>Gerekli teşvik sahibi olma</a:t>
            </a:r>
          </a:p>
          <a:p>
            <a:pPr algn="just"/>
            <a:r>
              <a:rPr lang="tr-TR" dirty="0" smtClean="0"/>
              <a:t>İyi bir fikrin varlığı</a:t>
            </a:r>
          </a:p>
          <a:p>
            <a:pPr algn="just"/>
            <a:r>
              <a:rPr lang="tr-TR" dirty="0" smtClean="0"/>
              <a:t>Elverişli bir alan/yer</a:t>
            </a:r>
          </a:p>
          <a:p>
            <a:pPr algn="just"/>
            <a:r>
              <a:rPr lang="tr-TR" dirty="0" smtClean="0"/>
              <a:t>İşin kurulacağı bina</a:t>
            </a:r>
          </a:p>
          <a:p>
            <a:pPr algn="just"/>
            <a:r>
              <a:rPr lang="tr-TR" dirty="0" smtClean="0"/>
              <a:t>Uygun zaman</a:t>
            </a:r>
          </a:p>
          <a:p>
            <a:pPr algn="just"/>
            <a:r>
              <a:rPr lang="tr-TR" dirty="0" smtClean="0"/>
              <a:t>Gerekli ve uygun kaynak</a:t>
            </a:r>
          </a:p>
          <a:p>
            <a:pPr algn="just"/>
            <a:endParaRPr lang="tr-TR" dirty="0" smtClean="0"/>
          </a:p>
          <a:p>
            <a:pPr algn="just"/>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357158" y="500042"/>
            <a:ext cx="8229600" cy="1643066"/>
          </a:xfrm>
        </p:spPr>
        <p:txBody>
          <a:bodyPr>
            <a:normAutofit/>
          </a:bodyPr>
          <a:lstStyle/>
          <a:p>
            <a:r>
              <a:rPr lang="tr-TR" sz="4000" b="1" dirty="0">
                <a:solidFill>
                  <a:srgbClr val="FF0000"/>
                </a:solidFill>
              </a:rPr>
              <a:t>Girişimcinin İş </a:t>
            </a:r>
            <a:r>
              <a:rPr lang="tr-TR" sz="4000" b="1" dirty="0" smtClean="0">
                <a:solidFill>
                  <a:srgbClr val="FF0000"/>
                </a:solidFill>
              </a:rPr>
              <a:t>Kurma (Yatırım yapma) </a:t>
            </a:r>
            <a:r>
              <a:rPr lang="tr-TR" sz="4000" b="1" dirty="0">
                <a:solidFill>
                  <a:srgbClr val="FF0000"/>
                </a:solidFill>
              </a:rPr>
              <a:t>Sürecindeki Temel Adımları</a:t>
            </a:r>
          </a:p>
        </p:txBody>
      </p:sp>
      <p:sp>
        <p:nvSpPr>
          <p:cNvPr id="53251" name="AutoShape 3"/>
          <p:cNvSpPr>
            <a:spLocks noChangeArrowheads="1"/>
          </p:cNvSpPr>
          <p:nvPr/>
        </p:nvSpPr>
        <p:spPr bwMode="auto">
          <a:xfrm>
            <a:off x="0" y="2492375"/>
            <a:ext cx="1452563" cy="296863"/>
          </a:xfrm>
          <a:prstGeom prst="flowChartAlternateProcess">
            <a:avLst/>
          </a:prstGeom>
          <a:solidFill>
            <a:srgbClr val="FFFFFF"/>
          </a:solidFill>
          <a:ln w="9525">
            <a:solidFill>
              <a:srgbClr val="000000"/>
            </a:solidFill>
            <a:miter lim="800000"/>
            <a:headEnd/>
            <a:tailEnd/>
          </a:ln>
        </p:spPr>
        <p:txBody>
          <a:bodyPr/>
          <a:lstStyle/>
          <a:p>
            <a:pPr algn="ctr" eaLnBrk="0" hangingPunct="0">
              <a:spcBef>
                <a:spcPts val="600"/>
              </a:spcBef>
            </a:pPr>
            <a:r>
              <a:rPr lang="en-AU" sz="1000">
                <a:solidFill>
                  <a:schemeClr val="tx2"/>
                </a:solidFill>
                <a:effectLst>
                  <a:outerShdw blurRad="38100" dist="38100" dir="2700000" algn="tl">
                    <a:srgbClr val="C0C0C0"/>
                  </a:outerShdw>
                </a:effectLst>
              </a:rPr>
              <a:t>MOTİVASYON</a:t>
            </a:r>
          </a:p>
        </p:txBody>
      </p:sp>
      <p:sp>
        <p:nvSpPr>
          <p:cNvPr id="53252" name="AutoShape 4"/>
          <p:cNvSpPr>
            <a:spLocks noChangeArrowheads="1"/>
          </p:cNvSpPr>
          <p:nvPr/>
        </p:nvSpPr>
        <p:spPr bwMode="auto">
          <a:xfrm>
            <a:off x="2352675" y="2492375"/>
            <a:ext cx="1538288" cy="296863"/>
          </a:xfrm>
          <a:prstGeom prst="flowChartAlternateProcess">
            <a:avLst/>
          </a:prstGeom>
          <a:solidFill>
            <a:srgbClr val="FFFFFF"/>
          </a:solidFill>
          <a:ln w="9525">
            <a:solidFill>
              <a:srgbClr val="000000"/>
            </a:solidFill>
            <a:miter lim="800000"/>
            <a:headEnd/>
            <a:tailEnd/>
          </a:ln>
        </p:spPr>
        <p:txBody>
          <a:bodyPr/>
          <a:lstStyle/>
          <a:p>
            <a:pPr algn="ctr" eaLnBrk="0" hangingPunct="0">
              <a:spcBef>
                <a:spcPts val="600"/>
              </a:spcBef>
            </a:pPr>
            <a:r>
              <a:rPr lang="en-AU" sz="1000" dirty="0" smtClean="0">
                <a:solidFill>
                  <a:schemeClr val="tx2"/>
                </a:solidFill>
                <a:effectLst>
                  <a:outerShdw blurRad="38100" dist="38100" dir="2700000" algn="tl">
                    <a:srgbClr val="C0C0C0"/>
                  </a:outerShdw>
                </a:effectLst>
              </a:rPr>
              <a:t>İŞ</a:t>
            </a:r>
            <a:r>
              <a:rPr lang="tr-TR" sz="1000" dirty="0" smtClean="0">
                <a:solidFill>
                  <a:schemeClr val="tx2"/>
                </a:solidFill>
                <a:effectLst>
                  <a:outerShdw blurRad="38100" dist="38100" dir="2700000" algn="tl">
                    <a:srgbClr val="C0C0C0"/>
                  </a:outerShdw>
                </a:effectLst>
              </a:rPr>
              <a:t>-YATIRIM-</a:t>
            </a:r>
            <a:r>
              <a:rPr lang="en-AU" sz="1000" dirty="0" smtClean="0">
                <a:solidFill>
                  <a:schemeClr val="tx2"/>
                </a:solidFill>
                <a:effectLst>
                  <a:outerShdw blurRad="38100" dist="38100" dir="2700000" algn="tl">
                    <a:srgbClr val="C0C0C0"/>
                  </a:outerShdw>
                </a:effectLst>
              </a:rPr>
              <a:t> </a:t>
            </a:r>
            <a:r>
              <a:rPr lang="en-AU" sz="1000" dirty="0">
                <a:solidFill>
                  <a:schemeClr val="tx2"/>
                </a:solidFill>
                <a:effectLst>
                  <a:outerShdw blurRad="38100" dist="38100" dir="2700000" algn="tl">
                    <a:srgbClr val="C0C0C0"/>
                  </a:outerShdw>
                </a:effectLst>
              </a:rPr>
              <a:t>FİKRİ</a:t>
            </a:r>
          </a:p>
        </p:txBody>
      </p:sp>
      <p:sp>
        <p:nvSpPr>
          <p:cNvPr id="53253" name="AutoShape 5"/>
          <p:cNvSpPr>
            <a:spLocks noChangeArrowheads="1"/>
          </p:cNvSpPr>
          <p:nvPr/>
        </p:nvSpPr>
        <p:spPr bwMode="auto">
          <a:xfrm>
            <a:off x="4792663" y="2492375"/>
            <a:ext cx="1539875" cy="296863"/>
          </a:xfrm>
          <a:prstGeom prst="flowChartAlternateProcess">
            <a:avLst/>
          </a:prstGeom>
          <a:noFill/>
          <a:ln w="9525">
            <a:solidFill>
              <a:srgbClr val="000000"/>
            </a:solidFill>
            <a:miter lim="800000"/>
            <a:headEnd/>
            <a:tailEnd/>
          </a:ln>
          <a:extLst>
            <a:ext uri="{909E8E84-426E-40DD-AFC4-6F175D3DCCD1}">
              <a14:hiddenFill xmlns="" xmlns:a14="http://schemas.microsoft.com/office/drawing/2010/main">
                <a:solidFill>
                  <a:schemeClr val="folHlink"/>
                </a:solidFill>
              </a14:hiddenFill>
            </a:ext>
          </a:extLst>
        </p:spPr>
        <p:txBody>
          <a:bodyPr/>
          <a:lstStyle/>
          <a:p>
            <a:pPr algn="ctr" eaLnBrk="0" hangingPunct="0"/>
            <a:r>
              <a:rPr lang="en-AU" sz="1000">
                <a:solidFill>
                  <a:schemeClr val="tx2"/>
                </a:solidFill>
                <a:effectLst>
                  <a:outerShdw blurRad="38100" dist="38100" dir="2700000" algn="tl">
                    <a:srgbClr val="C0C0C0"/>
                  </a:outerShdw>
                </a:effectLst>
              </a:rPr>
              <a:t>ÇALIŞMA PROGRAMI</a:t>
            </a:r>
          </a:p>
        </p:txBody>
      </p:sp>
      <p:sp>
        <p:nvSpPr>
          <p:cNvPr id="53254" name="AutoShape 6"/>
          <p:cNvSpPr>
            <a:spLocks noChangeArrowheads="1"/>
          </p:cNvSpPr>
          <p:nvPr/>
        </p:nvSpPr>
        <p:spPr bwMode="auto">
          <a:xfrm>
            <a:off x="7235825" y="2470150"/>
            <a:ext cx="1708150" cy="339725"/>
          </a:xfrm>
          <a:prstGeom prst="flowChartAlternateProcess">
            <a:avLst/>
          </a:prstGeom>
          <a:solidFill>
            <a:srgbClr val="FFFFFF"/>
          </a:solidFill>
          <a:ln w="9525">
            <a:solidFill>
              <a:srgbClr val="000000"/>
            </a:solidFill>
            <a:miter lim="800000"/>
            <a:headEnd/>
            <a:tailEnd/>
          </a:ln>
        </p:spPr>
        <p:txBody>
          <a:bodyPr/>
          <a:lstStyle/>
          <a:p>
            <a:pPr algn="ctr" eaLnBrk="0" hangingPunct="0"/>
            <a:r>
              <a:rPr lang="en-AU" sz="1000">
                <a:solidFill>
                  <a:schemeClr val="tx2"/>
                </a:solidFill>
                <a:effectLst>
                  <a:outerShdw blurRad="38100" dist="38100" dir="2700000" algn="tl">
                    <a:srgbClr val="C0C0C0"/>
                  </a:outerShdw>
                </a:effectLst>
              </a:rPr>
              <a:t>ÖN DEĞERLENDİRME</a:t>
            </a:r>
          </a:p>
        </p:txBody>
      </p:sp>
      <p:sp>
        <p:nvSpPr>
          <p:cNvPr id="53255" name="AutoShape 7"/>
          <p:cNvSpPr>
            <a:spLocks noChangeArrowheads="1"/>
          </p:cNvSpPr>
          <p:nvPr/>
        </p:nvSpPr>
        <p:spPr bwMode="auto">
          <a:xfrm>
            <a:off x="0" y="4398963"/>
            <a:ext cx="1536700" cy="441325"/>
          </a:xfrm>
          <a:prstGeom prst="flowChartAlternateProcess">
            <a:avLst/>
          </a:prstGeom>
          <a:solidFill>
            <a:srgbClr val="FFFFFF"/>
          </a:solidFill>
          <a:ln w="9525">
            <a:solidFill>
              <a:srgbClr val="000000"/>
            </a:solidFill>
            <a:miter lim="800000"/>
            <a:headEnd/>
            <a:tailEnd/>
          </a:ln>
        </p:spPr>
        <p:txBody>
          <a:bodyPr/>
          <a:lstStyle/>
          <a:p>
            <a:pPr algn="ctr" eaLnBrk="0" hangingPunct="0"/>
            <a:r>
              <a:rPr lang="en-AU" sz="1000">
                <a:solidFill>
                  <a:schemeClr val="tx2"/>
                </a:solidFill>
                <a:effectLst>
                  <a:outerShdw blurRad="38100" dist="38100" dir="2700000" algn="tl">
                    <a:srgbClr val="C0C0C0"/>
                  </a:outerShdw>
                </a:effectLst>
              </a:rPr>
              <a:t>YAPILABİLİRLİK ARAŞTIRMASI</a:t>
            </a:r>
          </a:p>
        </p:txBody>
      </p:sp>
      <p:sp>
        <p:nvSpPr>
          <p:cNvPr id="53256" name="AutoShape 8"/>
          <p:cNvSpPr>
            <a:spLocks noChangeArrowheads="1"/>
          </p:cNvSpPr>
          <p:nvPr/>
        </p:nvSpPr>
        <p:spPr bwMode="auto">
          <a:xfrm>
            <a:off x="2411413" y="4471988"/>
            <a:ext cx="1535112" cy="296862"/>
          </a:xfrm>
          <a:prstGeom prst="flowChartAlternateProcess">
            <a:avLst/>
          </a:prstGeom>
          <a:solidFill>
            <a:srgbClr val="FFFFFF"/>
          </a:solidFill>
          <a:ln w="9525">
            <a:solidFill>
              <a:srgbClr val="000000"/>
            </a:solidFill>
            <a:miter lim="800000"/>
            <a:headEnd/>
            <a:tailEnd/>
          </a:ln>
        </p:spPr>
        <p:txBody>
          <a:bodyPr/>
          <a:lstStyle/>
          <a:p>
            <a:pPr algn="ctr" eaLnBrk="0" hangingPunct="0">
              <a:spcBef>
                <a:spcPts val="600"/>
              </a:spcBef>
            </a:pPr>
            <a:r>
              <a:rPr lang="en-AU" sz="1000">
                <a:solidFill>
                  <a:schemeClr val="tx2"/>
                </a:solidFill>
                <a:effectLst>
                  <a:outerShdw blurRad="38100" dist="38100" dir="2700000" algn="tl">
                    <a:srgbClr val="C0C0C0"/>
                  </a:outerShdw>
                </a:effectLst>
              </a:rPr>
              <a:t>İŞ PLANI</a:t>
            </a:r>
          </a:p>
        </p:txBody>
      </p:sp>
      <p:sp>
        <p:nvSpPr>
          <p:cNvPr id="53257" name="AutoShape 9"/>
          <p:cNvSpPr>
            <a:spLocks noChangeArrowheads="1"/>
          </p:cNvSpPr>
          <p:nvPr/>
        </p:nvSpPr>
        <p:spPr bwMode="auto">
          <a:xfrm>
            <a:off x="4822825" y="4471988"/>
            <a:ext cx="1536700" cy="296862"/>
          </a:xfrm>
          <a:prstGeom prst="flowChartAlternateProcess">
            <a:avLst/>
          </a:prstGeom>
          <a:solidFill>
            <a:srgbClr val="FFFFFF"/>
          </a:solidFill>
          <a:ln w="9525">
            <a:solidFill>
              <a:srgbClr val="000000"/>
            </a:solidFill>
            <a:miter lim="800000"/>
            <a:headEnd/>
            <a:tailEnd/>
          </a:ln>
        </p:spPr>
        <p:txBody>
          <a:bodyPr/>
          <a:lstStyle/>
          <a:p>
            <a:pPr algn="ctr" eaLnBrk="0" hangingPunct="0">
              <a:spcBef>
                <a:spcPts val="600"/>
              </a:spcBef>
            </a:pPr>
            <a:r>
              <a:rPr lang="en-AU" sz="1000">
                <a:solidFill>
                  <a:schemeClr val="tx2"/>
                </a:solidFill>
                <a:effectLst>
                  <a:outerShdw blurRad="38100" dist="38100" dir="2700000" algn="tl">
                    <a:srgbClr val="C0C0C0"/>
                  </a:outerShdw>
                </a:effectLst>
              </a:rPr>
              <a:t>İŞİ KURMAK</a:t>
            </a:r>
          </a:p>
        </p:txBody>
      </p:sp>
      <p:sp>
        <p:nvSpPr>
          <p:cNvPr id="53258" name="AutoShape 10"/>
          <p:cNvSpPr>
            <a:spLocks noChangeArrowheads="1"/>
          </p:cNvSpPr>
          <p:nvPr/>
        </p:nvSpPr>
        <p:spPr bwMode="auto">
          <a:xfrm>
            <a:off x="7235825" y="4471988"/>
            <a:ext cx="1708150" cy="296862"/>
          </a:xfrm>
          <a:prstGeom prst="flowChartAlternateProcess">
            <a:avLst/>
          </a:prstGeom>
          <a:solidFill>
            <a:srgbClr val="FFFFFF"/>
          </a:solidFill>
          <a:ln w="9525">
            <a:solidFill>
              <a:srgbClr val="000000"/>
            </a:solidFill>
            <a:miter lim="800000"/>
            <a:headEnd/>
            <a:tailEnd/>
          </a:ln>
        </p:spPr>
        <p:txBody>
          <a:bodyPr/>
          <a:lstStyle/>
          <a:p>
            <a:pPr algn="ctr" eaLnBrk="0" hangingPunct="0">
              <a:spcBef>
                <a:spcPts val="600"/>
              </a:spcBef>
            </a:pPr>
            <a:r>
              <a:rPr lang="en-AU" sz="1000" dirty="0" smtClean="0">
                <a:solidFill>
                  <a:schemeClr val="tx2"/>
                </a:solidFill>
                <a:effectLst>
                  <a:outerShdw blurRad="38100" dist="38100" dir="2700000" algn="tl">
                    <a:srgbClr val="C0C0C0"/>
                  </a:outerShdw>
                </a:effectLst>
              </a:rPr>
              <a:t>İŞ</a:t>
            </a:r>
            <a:r>
              <a:rPr lang="tr-TR" sz="1000" dirty="0" smtClean="0">
                <a:solidFill>
                  <a:schemeClr val="tx2"/>
                </a:solidFill>
                <a:effectLst>
                  <a:outerShdw blurRad="38100" dist="38100" dir="2700000" algn="tl">
                    <a:srgbClr val="C0C0C0"/>
                  </a:outerShdw>
                </a:effectLst>
              </a:rPr>
              <a:t>LETMEYİ</a:t>
            </a:r>
            <a:r>
              <a:rPr lang="en-AU" sz="1000" dirty="0" smtClean="0">
                <a:solidFill>
                  <a:schemeClr val="tx2"/>
                </a:solidFill>
                <a:effectLst>
                  <a:outerShdw blurRad="38100" dist="38100" dir="2700000" algn="tl">
                    <a:srgbClr val="C0C0C0"/>
                  </a:outerShdw>
                </a:effectLst>
              </a:rPr>
              <a:t> </a:t>
            </a:r>
            <a:r>
              <a:rPr lang="en-AU" sz="1000" dirty="0">
                <a:solidFill>
                  <a:schemeClr val="tx2"/>
                </a:solidFill>
                <a:effectLst>
                  <a:outerShdw blurRad="38100" dist="38100" dir="2700000" algn="tl">
                    <a:srgbClr val="C0C0C0"/>
                  </a:outerShdw>
                </a:effectLst>
              </a:rPr>
              <a:t>GELİŞTİRMEK</a:t>
            </a:r>
          </a:p>
        </p:txBody>
      </p:sp>
      <p:sp>
        <p:nvSpPr>
          <p:cNvPr id="53259" name="AutoShape 11"/>
          <p:cNvSpPr>
            <a:spLocks noChangeArrowheads="1"/>
          </p:cNvSpPr>
          <p:nvPr/>
        </p:nvSpPr>
        <p:spPr bwMode="auto">
          <a:xfrm rot="16200000" flipH="1">
            <a:off x="1719262" y="2443163"/>
            <a:ext cx="366713" cy="395288"/>
          </a:xfrm>
          <a:prstGeom prst="downArrow">
            <a:avLst>
              <a:gd name="adj1" fmla="val 50000"/>
              <a:gd name="adj2" fmla="val 26948"/>
            </a:avLst>
          </a:prstGeom>
          <a:solidFill>
            <a:schemeClr val="tx1"/>
          </a:solidFill>
          <a:ln w="19050">
            <a:solidFill>
              <a:srgbClr val="000000"/>
            </a:solidFill>
            <a:miter lim="800000"/>
            <a:headEnd/>
            <a:tailEnd/>
          </a:ln>
          <a:effectLst>
            <a:outerShdw dist="35921" dir="2700000" algn="ctr" rotWithShape="0">
              <a:srgbClr val="808080"/>
            </a:outerShdw>
          </a:effectLst>
        </p:spPr>
        <p:txBody>
          <a:bodyPr/>
          <a:lstStyle/>
          <a:p>
            <a:endParaRPr lang="tr-TR"/>
          </a:p>
        </p:txBody>
      </p:sp>
      <p:sp>
        <p:nvSpPr>
          <p:cNvPr id="53260" name="AutoShape 12"/>
          <p:cNvSpPr>
            <a:spLocks noChangeArrowheads="1"/>
          </p:cNvSpPr>
          <p:nvPr/>
        </p:nvSpPr>
        <p:spPr bwMode="auto">
          <a:xfrm rot="16200000" flipH="1">
            <a:off x="6614320" y="4421981"/>
            <a:ext cx="366712" cy="396875"/>
          </a:xfrm>
          <a:prstGeom prst="downArrow">
            <a:avLst>
              <a:gd name="adj1" fmla="val 50000"/>
              <a:gd name="adj2" fmla="val 27056"/>
            </a:avLst>
          </a:prstGeom>
          <a:solidFill>
            <a:schemeClr val="tx1"/>
          </a:solidFill>
          <a:ln w="19050">
            <a:solidFill>
              <a:srgbClr val="000000"/>
            </a:solidFill>
            <a:miter lim="800000"/>
            <a:headEnd/>
            <a:tailEnd/>
          </a:ln>
          <a:effectLst>
            <a:outerShdw dist="35921" dir="2700000" algn="ctr" rotWithShape="0">
              <a:srgbClr val="808080"/>
            </a:outerShdw>
          </a:effectLst>
        </p:spPr>
        <p:txBody>
          <a:bodyPr/>
          <a:lstStyle/>
          <a:p>
            <a:endParaRPr lang="tr-TR"/>
          </a:p>
        </p:txBody>
      </p:sp>
      <p:sp>
        <p:nvSpPr>
          <p:cNvPr id="53261" name="AutoShape 13"/>
          <p:cNvSpPr>
            <a:spLocks noChangeArrowheads="1"/>
          </p:cNvSpPr>
          <p:nvPr/>
        </p:nvSpPr>
        <p:spPr bwMode="auto">
          <a:xfrm rot="16200000" flipH="1">
            <a:off x="4201320" y="4421981"/>
            <a:ext cx="366712" cy="396875"/>
          </a:xfrm>
          <a:prstGeom prst="downArrow">
            <a:avLst>
              <a:gd name="adj1" fmla="val 50000"/>
              <a:gd name="adj2" fmla="val 27056"/>
            </a:avLst>
          </a:prstGeom>
          <a:solidFill>
            <a:schemeClr val="tx1"/>
          </a:solidFill>
          <a:ln w="19050">
            <a:solidFill>
              <a:srgbClr val="000000"/>
            </a:solidFill>
            <a:miter lim="800000"/>
            <a:headEnd/>
            <a:tailEnd/>
          </a:ln>
          <a:effectLst>
            <a:outerShdw dist="35921" dir="2700000" algn="ctr" rotWithShape="0">
              <a:srgbClr val="808080"/>
            </a:outerShdw>
          </a:effectLst>
        </p:spPr>
        <p:txBody>
          <a:bodyPr/>
          <a:lstStyle/>
          <a:p>
            <a:endParaRPr lang="tr-TR"/>
          </a:p>
        </p:txBody>
      </p:sp>
      <p:sp>
        <p:nvSpPr>
          <p:cNvPr id="53262" name="AutoShape 14"/>
          <p:cNvSpPr>
            <a:spLocks noChangeArrowheads="1"/>
          </p:cNvSpPr>
          <p:nvPr/>
        </p:nvSpPr>
        <p:spPr bwMode="auto">
          <a:xfrm rot="16200000" flipH="1">
            <a:off x="1789907" y="4421981"/>
            <a:ext cx="366712" cy="396875"/>
          </a:xfrm>
          <a:prstGeom prst="downArrow">
            <a:avLst>
              <a:gd name="adj1" fmla="val 50000"/>
              <a:gd name="adj2" fmla="val 27056"/>
            </a:avLst>
          </a:prstGeom>
          <a:solidFill>
            <a:schemeClr val="tx1"/>
          </a:solidFill>
          <a:ln w="19050">
            <a:solidFill>
              <a:srgbClr val="000000"/>
            </a:solidFill>
            <a:miter lim="800000"/>
            <a:headEnd/>
            <a:tailEnd/>
          </a:ln>
          <a:effectLst>
            <a:outerShdw dist="35921" dir="2700000" algn="ctr" rotWithShape="0">
              <a:srgbClr val="808080"/>
            </a:outerShdw>
          </a:effectLst>
        </p:spPr>
        <p:txBody>
          <a:bodyPr/>
          <a:lstStyle/>
          <a:p>
            <a:endParaRPr lang="tr-TR"/>
          </a:p>
        </p:txBody>
      </p:sp>
      <p:sp>
        <p:nvSpPr>
          <p:cNvPr id="53263" name="AutoShape 15"/>
          <p:cNvSpPr>
            <a:spLocks noChangeArrowheads="1"/>
          </p:cNvSpPr>
          <p:nvPr/>
        </p:nvSpPr>
        <p:spPr bwMode="auto">
          <a:xfrm rot="16200000" flipH="1">
            <a:off x="6600032" y="2440781"/>
            <a:ext cx="366712" cy="396875"/>
          </a:xfrm>
          <a:prstGeom prst="downArrow">
            <a:avLst>
              <a:gd name="adj1" fmla="val 50000"/>
              <a:gd name="adj2" fmla="val 27056"/>
            </a:avLst>
          </a:prstGeom>
          <a:solidFill>
            <a:schemeClr val="tx1"/>
          </a:solidFill>
          <a:ln w="19050">
            <a:solidFill>
              <a:srgbClr val="000000"/>
            </a:solidFill>
            <a:miter lim="800000"/>
            <a:headEnd/>
            <a:tailEnd/>
          </a:ln>
          <a:effectLst>
            <a:outerShdw dist="35921" dir="2700000" algn="ctr" rotWithShape="0">
              <a:srgbClr val="808080"/>
            </a:outerShdw>
          </a:effectLst>
        </p:spPr>
        <p:txBody>
          <a:bodyPr/>
          <a:lstStyle/>
          <a:p>
            <a:endParaRPr lang="tr-TR"/>
          </a:p>
        </p:txBody>
      </p:sp>
      <p:sp>
        <p:nvSpPr>
          <p:cNvPr id="53264" name="AutoShape 16"/>
          <p:cNvSpPr>
            <a:spLocks noChangeArrowheads="1"/>
          </p:cNvSpPr>
          <p:nvPr/>
        </p:nvSpPr>
        <p:spPr bwMode="auto">
          <a:xfrm rot="16200000" flipH="1">
            <a:off x="4158456" y="2442369"/>
            <a:ext cx="366713" cy="396875"/>
          </a:xfrm>
          <a:prstGeom prst="downArrow">
            <a:avLst>
              <a:gd name="adj1" fmla="val 50000"/>
              <a:gd name="adj2" fmla="val 27056"/>
            </a:avLst>
          </a:prstGeom>
          <a:solidFill>
            <a:schemeClr val="tx1"/>
          </a:solidFill>
          <a:ln w="19050">
            <a:solidFill>
              <a:srgbClr val="000000"/>
            </a:solidFill>
            <a:miter lim="800000"/>
            <a:headEnd/>
            <a:tailEnd/>
          </a:ln>
          <a:effectLst>
            <a:outerShdw dist="35921" dir="2700000" algn="ctr" rotWithShape="0">
              <a:srgbClr val="808080"/>
            </a:outerShdw>
          </a:effectLst>
        </p:spPr>
        <p:txBody>
          <a:bodyPr/>
          <a:lstStyle/>
          <a:p>
            <a:endParaRPr lang="tr-TR"/>
          </a:p>
        </p:txBody>
      </p:sp>
      <p:pic>
        <p:nvPicPr>
          <p:cNvPr id="53265" name="Picture 17" descr="j0290840"/>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250825" y="2924175"/>
            <a:ext cx="827088" cy="1258888"/>
          </a:xfrm>
          <a:prstGeom prst="rect">
            <a:avLst/>
          </a:prstGeom>
          <a:noFill/>
          <a:extLst>
            <a:ext uri="{909E8E84-426E-40DD-AFC4-6F175D3DCCD1}">
              <a14:hiddenFill xmlns="" xmlns:a14="http://schemas.microsoft.com/office/drawing/2010/main">
                <a:solidFill>
                  <a:srgbClr val="FFFFFF"/>
                </a:solidFill>
              </a14:hiddenFill>
            </a:ext>
          </a:extLst>
        </p:spPr>
      </p:pic>
      <p:pic>
        <p:nvPicPr>
          <p:cNvPr id="53266" name="Picture 18" descr="BD04924_"/>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484438" y="2924175"/>
            <a:ext cx="1012825" cy="1260475"/>
          </a:xfrm>
          <a:prstGeom prst="rect">
            <a:avLst/>
          </a:prstGeom>
          <a:noFill/>
          <a:extLst>
            <a:ext uri="{909E8E84-426E-40DD-AFC4-6F175D3DCCD1}">
              <a14:hiddenFill xmlns="" xmlns:a14="http://schemas.microsoft.com/office/drawing/2010/main">
                <a:solidFill>
                  <a:srgbClr val="FFFFFF"/>
                </a:solidFill>
              </a14:hiddenFill>
            </a:ext>
          </a:extLst>
        </p:spPr>
      </p:pic>
      <p:pic>
        <p:nvPicPr>
          <p:cNvPr id="53267" name="Picture 19" descr="co01p"/>
          <p:cNvPicPr>
            <a:picLocks noChangeAspect="1" noChangeArrowheads="1"/>
          </p:cNvPicPr>
          <p:nvPr/>
        </p:nvPicPr>
        <p:blipFill>
          <a:blip r:embed="rId4" cstate="print">
            <a:lum bright="18000"/>
            <a:extLst>
              <a:ext uri="{28A0092B-C50C-407E-A947-70E740481C1C}">
                <a14:useLocalDpi xmlns="" xmlns:a14="http://schemas.microsoft.com/office/drawing/2010/main" val="0"/>
              </a:ext>
            </a:extLst>
          </a:blip>
          <a:srcRect/>
          <a:stretch>
            <a:fillRect/>
          </a:stretch>
        </p:blipFill>
        <p:spPr bwMode="auto">
          <a:xfrm>
            <a:off x="4787900" y="2997200"/>
            <a:ext cx="1747838" cy="1257300"/>
          </a:xfrm>
          <a:prstGeom prst="rect">
            <a:avLst/>
          </a:prstGeom>
          <a:noFill/>
          <a:extLst>
            <a:ext uri="{909E8E84-426E-40DD-AFC4-6F175D3DCCD1}">
              <a14:hiddenFill xmlns="" xmlns:a14="http://schemas.microsoft.com/office/drawing/2010/main">
                <a:solidFill>
                  <a:srgbClr val="FFFFFF"/>
                </a:solidFill>
              </a14:hiddenFill>
            </a:ext>
          </a:extLst>
        </p:spPr>
      </p:pic>
      <p:pic>
        <p:nvPicPr>
          <p:cNvPr id="53268" name="Picture 20" descr="j0363682"/>
          <p:cNvPicPr>
            <a:picLocks noChangeAspect="1" noChangeArrowheads="1"/>
          </p:cNvPicPr>
          <p:nvPr/>
        </p:nvPicPr>
        <p:blipFill>
          <a:blip r:embed="rId5" cstate="print">
            <a:lum bright="6000"/>
            <a:extLst>
              <a:ext uri="{28A0092B-C50C-407E-A947-70E740481C1C}">
                <a14:useLocalDpi xmlns="" xmlns:a14="http://schemas.microsoft.com/office/drawing/2010/main" val="0"/>
              </a:ext>
            </a:extLst>
          </a:blip>
          <a:srcRect/>
          <a:stretch>
            <a:fillRect/>
          </a:stretch>
        </p:blipFill>
        <p:spPr bwMode="auto">
          <a:xfrm>
            <a:off x="7380288" y="2997200"/>
            <a:ext cx="1363662" cy="1258888"/>
          </a:xfrm>
          <a:prstGeom prst="rect">
            <a:avLst/>
          </a:prstGeom>
          <a:noFill/>
          <a:extLst>
            <a:ext uri="{909E8E84-426E-40DD-AFC4-6F175D3DCCD1}">
              <a14:hiddenFill xmlns="" xmlns:a14="http://schemas.microsoft.com/office/drawing/2010/main">
                <a:solidFill>
                  <a:srgbClr val="FFFFFF"/>
                </a:solidFill>
              </a14:hiddenFill>
            </a:ext>
          </a:extLst>
        </p:spPr>
      </p:pic>
      <p:pic>
        <p:nvPicPr>
          <p:cNvPr id="53269" name="Picture 21" descr="monument"/>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0" y="5157788"/>
            <a:ext cx="1898650" cy="1258887"/>
          </a:xfrm>
          <a:prstGeom prst="rect">
            <a:avLst/>
          </a:prstGeom>
          <a:noFill/>
          <a:extLst>
            <a:ext uri="{909E8E84-426E-40DD-AFC4-6F175D3DCCD1}">
              <a14:hiddenFill xmlns="" xmlns:a14="http://schemas.microsoft.com/office/drawing/2010/main">
                <a:solidFill>
                  <a:srgbClr val="FFFFFF"/>
                </a:solidFill>
              </a14:hiddenFill>
            </a:ext>
          </a:extLst>
        </p:spPr>
      </p:pic>
      <p:pic>
        <p:nvPicPr>
          <p:cNvPr id="53270" name="Picture 22" descr="path"/>
          <p:cNvPicPr>
            <a:picLocks noChangeAspect="1" noChangeArrowheads="1"/>
          </p:cNvPicPr>
          <p:nvPr/>
        </p:nvPicPr>
        <p:blipFill>
          <a:blip r:embed="rId7" cstate="print">
            <a:extLst>
              <a:ext uri="{28A0092B-C50C-407E-A947-70E740481C1C}">
                <a14:useLocalDpi xmlns="" xmlns:a14="http://schemas.microsoft.com/office/drawing/2010/main" val="0"/>
              </a:ext>
            </a:extLst>
          </a:blip>
          <a:srcRect/>
          <a:stretch>
            <a:fillRect/>
          </a:stretch>
        </p:blipFill>
        <p:spPr bwMode="auto">
          <a:xfrm>
            <a:off x="2476500" y="5181600"/>
            <a:ext cx="2006600" cy="1258888"/>
          </a:xfrm>
          <a:prstGeom prst="rect">
            <a:avLst/>
          </a:prstGeom>
          <a:noFill/>
          <a:extLst>
            <a:ext uri="{909E8E84-426E-40DD-AFC4-6F175D3DCCD1}">
              <a14:hiddenFill xmlns="" xmlns:a14="http://schemas.microsoft.com/office/drawing/2010/main">
                <a:solidFill>
                  <a:srgbClr val="FFFFFF"/>
                </a:solidFill>
              </a14:hiddenFill>
            </a:ext>
          </a:extLst>
        </p:spPr>
      </p:pic>
      <p:pic>
        <p:nvPicPr>
          <p:cNvPr id="53271" name="Picture 23" descr="BD05297_"/>
          <p:cNvPicPr>
            <a:picLocks noChangeAspect="1" noChangeArrowheads="1"/>
          </p:cNvPicPr>
          <p:nvPr/>
        </p:nvPicPr>
        <p:blipFill>
          <a:blip r:embed="rId8" cstate="print">
            <a:extLst>
              <a:ext uri="{28A0092B-C50C-407E-A947-70E740481C1C}">
                <a14:useLocalDpi xmlns="" xmlns:a14="http://schemas.microsoft.com/office/drawing/2010/main" val="0"/>
              </a:ext>
            </a:extLst>
          </a:blip>
          <a:srcRect/>
          <a:stretch>
            <a:fillRect/>
          </a:stretch>
        </p:blipFill>
        <p:spPr bwMode="auto">
          <a:xfrm>
            <a:off x="4859338" y="5157788"/>
            <a:ext cx="1457325" cy="1258887"/>
          </a:xfrm>
          <a:prstGeom prst="rect">
            <a:avLst/>
          </a:prstGeom>
          <a:noFill/>
          <a:extLst>
            <a:ext uri="{909E8E84-426E-40DD-AFC4-6F175D3DCCD1}">
              <a14:hiddenFill xmlns="" xmlns:a14="http://schemas.microsoft.com/office/drawing/2010/main">
                <a:solidFill>
                  <a:srgbClr val="FFFFFF"/>
                </a:solidFill>
              </a14:hiddenFill>
            </a:ext>
          </a:extLst>
        </p:spPr>
      </p:pic>
      <p:pic>
        <p:nvPicPr>
          <p:cNvPr id="53272" name="Picture 24" descr="BD04972_"/>
          <p:cNvPicPr>
            <a:picLocks noChangeAspect="1" noChangeArrowheads="1"/>
          </p:cNvPicPr>
          <p:nvPr/>
        </p:nvPicPr>
        <p:blipFill>
          <a:blip r:embed="rId9" cstate="print">
            <a:extLst>
              <a:ext uri="{28A0092B-C50C-407E-A947-70E740481C1C}">
                <a14:useLocalDpi xmlns="" xmlns:a14="http://schemas.microsoft.com/office/drawing/2010/main" val="0"/>
              </a:ext>
            </a:extLst>
          </a:blip>
          <a:srcRect/>
          <a:stretch>
            <a:fillRect/>
          </a:stretch>
        </p:blipFill>
        <p:spPr bwMode="auto">
          <a:xfrm>
            <a:off x="7092950" y="5157788"/>
            <a:ext cx="1817688" cy="1258887"/>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5653064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457200" y="274638"/>
            <a:ext cx="8229600" cy="939784"/>
          </a:xfrm>
        </p:spPr>
        <p:txBody>
          <a:bodyPr/>
          <a:lstStyle/>
          <a:p>
            <a:pPr marL="685800" indent="-685800" algn="just">
              <a:buFontTx/>
              <a:buAutoNum type="arabicPeriod"/>
            </a:pPr>
            <a:r>
              <a:rPr lang="tr-TR" sz="3600" b="1" dirty="0"/>
              <a:t>Motivasyona  Sahip Olmak</a:t>
            </a:r>
          </a:p>
        </p:txBody>
      </p:sp>
      <p:sp>
        <p:nvSpPr>
          <p:cNvPr id="55299" name="Rectangle 3"/>
          <p:cNvSpPr>
            <a:spLocks noGrp="1" noChangeArrowheads="1"/>
          </p:cNvSpPr>
          <p:nvPr>
            <p:ph type="body" idx="1"/>
          </p:nvPr>
        </p:nvSpPr>
        <p:spPr>
          <a:xfrm>
            <a:off x="457200" y="2285992"/>
            <a:ext cx="8229600" cy="4143404"/>
          </a:xfrm>
        </p:spPr>
        <p:txBody>
          <a:bodyPr>
            <a:normAutofit/>
          </a:bodyPr>
          <a:lstStyle/>
          <a:p>
            <a:pPr algn="just">
              <a:lnSpc>
                <a:spcPct val="90000"/>
              </a:lnSpc>
            </a:pPr>
            <a:r>
              <a:rPr lang="tr-TR" sz="2400" b="1" dirty="0"/>
              <a:t>Girişimcinin Motivasyon Kaynakları :</a:t>
            </a:r>
          </a:p>
          <a:p>
            <a:pPr lvl="1" algn="just">
              <a:lnSpc>
                <a:spcPct val="90000"/>
              </a:lnSpc>
            </a:pPr>
            <a:r>
              <a:rPr lang="tr-TR" sz="2000" dirty="0" smtClean="0"/>
              <a:t>Kendi </a:t>
            </a:r>
            <a:r>
              <a:rPr lang="tr-TR" sz="2000" dirty="0"/>
              <a:t>kendinin patronu olma, başkalarından emir alarak çalışmama isteği,</a:t>
            </a:r>
          </a:p>
          <a:p>
            <a:pPr lvl="1" algn="just">
              <a:lnSpc>
                <a:spcPct val="90000"/>
              </a:lnSpc>
            </a:pPr>
            <a:r>
              <a:rPr lang="tr-TR" sz="2000" dirty="0"/>
              <a:t>Mevcut iş seçeneklerinin verdiği maddi-manevi kazanımlardan daha fazlasına ulaşma isteği,</a:t>
            </a:r>
          </a:p>
          <a:p>
            <a:pPr lvl="1" algn="just">
              <a:lnSpc>
                <a:spcPct val="90000"/>
              </a:lnSpc>
            </a:pPr>
            <a:r>
              <a:rPr lang="tr-TR" sz="2000" dirty="0"/>
              <a:t>Kendi geleceğini kendi karar ve çabaları ile şekillendirme isteği,</a:t>
            </a:r>
          </a:p>
          <a:p>
            <a:pPr lvl="1" algn="just">
              <a:lnSpc>
                <a:spcPct val="90000"/>
              </a:lnSpc>
            </a:pPr>
            <a:r>
              <a:rPr lang="tr-TR" sz="2000" dirty="0"/>
              <a:t>Kendi işini kurmak dışında hayatını kazanma seçeneklerinin sınırlı olması,</a:t>
            </a:r>
          </a:p>
          <a:p>
            <a:pPr lvl="1" algn="just">
              <a:lnSpc>
                <a:spcPct val="90000"/>
              </a:lnSpc>
            </a:pPr>
            <a:r>
              <a:rPr lang="tr-TR" sz="2000" dirty="0"/>
              <a:t>Emekli </a:t>
            </a:r>
            <a:r>
              <a:rPr lang="tr-TR" sz="2000" dirty="0" smtClean="0"/>
              <a:t>vb </a:t>
            </a:r>
            <a:r>
              <a:rPr lang="tr-TR" sz="2000" dirty="0"/>
              <a:t>gruplarda olduğu gibi iş kurarak daha çok manevi tatmin sağlama çabası,</a:t>
            </a:r>
          </a:p>
          <a:p>
            <a:pPr lvl="1" algn="just">
              <a:lnSpc>
                <a:spcPct val="90000"/>
              </a:lnSpc>
            </a:pPr>
            <a:r>
              <a:rPr lang="tr-TR" sz="2000" dirty="0"/>
              <a:t>Bağımsız ya da esnek bir iş ortamına sahip olmak</a:t>
            </a:r>
          </a:p>
          <a:p>
            <a:pPr lvl="1" algn="just">
              <a:lnSpc>
                <a:spcPct val="90000"/>
              </a:lnSpc>
            </a:pPr>
            <a:r>
              <a:rPr lang="tr-TR" sz="2000" dirty="0"/>
              <a:t>İş fırsatlarını değerlendirme isteği,</a:t>
            </a:r>
          </a:p>
        </p:txBody>
      </p:sp>
      <p:pic>
        <p:nvPicPr>
          <p:cNvPr id="55300" name="Picture 4" descr="j0290840"/>
          <p:cNvPicPr>
            <a:picLocks noGrp="1" noChangeAspect="1" noChangeArrowheads="1"/>
          </p:cNvPicPr>
          <p:nvPr>
            <p:ph idx="4294967295"/>
          </p:nvPr>
        </p:nvPicPr>
        <p:blipFill>
          <a:blip r:embed="rId2" cstate="print">
            <a:extLst>
              <a:ext uri="{28A0092B-C50C-407E-A947-70E740481C1C}">
                <a14:useLocalDpi xmlns="" xmlns:a14="http://schemas.microsoft.com/office/drawing/2010/main" val="0"/>
              </a:ext>
            </a:extLst>
          </a:blip>
          <a:srcRect/>
          <a:stretch>
            <a:fillRect/>
          </a:stretch>
        </p:blipFill>
        <p:spPr>
          <a:xfrm>
            <a:off x="7988300" y="0"/>
            <a:ext cx="1155700" cy="1484313"/>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pic>
      <p:sp>
        <p:nvSpPr>
          <p:cNvPr id="5" name="4 Dikdörtgen"/>
          <p:cNvSpPr/>
          <p:nvPr/>
        </p:nvSpPr>
        <p:spPr>
          <a:xfrm>
            <a:off x="571472" y="1428736"/>
            <a:ext cx="8143932"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tr-TR" dirty="0" smtClean="0"/>
              <a:t>Kişilerin belirli bir amacı gerçekleştirmek için arzu ve istekli davranmalarıdır. </a:t>
            </a:r>
            <a:endParaRPr lang="tr-TR" dirty="0"/>
          </a:p>
        </p:txBody>
      </p:sp>
    </p:spTree>
    <p:extLst>
      <p:ext uri="{BB962C8B-B14F-4D97-AF65-F5344CB8AC3E}">
        <p14:creationId xmlns="" xmlns:p14="http://schemas.microsoft.com/office/powerpoint/2010/main" val="8900791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algn="l"/>
            <a:r>
              <a:rPr lang="tr-TR" sz="3600" b="1" dirty="0"/>
              <a:t>2. Başarılı Bir </a:t>
            </a:r>
            <a:r>
              <a:rPr lang="tr-TR" sz="3600" b="1" dirty="0" smtClean="0"/>
              <a:t>Yatırım (İş) </a:t>
            </a:r>
            <a:r>
              <a:rPr lang="tr-TR" sz="3600" b="1" dirty="0"/>
              <a:t>Fikri Belirlemek</a:t>
            </a:r>
          </a:p>
        </p:txBody>
      </p:sp>
      <p:sp>
        <p:nvSpPr>
          <p:cNvPr id="57347" name="Rectangle 3"/>
          <p:cNvSpPr>
            <a:spLocks noGrp="1" noChangeArrowheads="1"/>
          </p:cNvSpPr>
          <p:nvPr>
            <p:ph type="body" sz="half" idx="1"/>
          </p:nvPr>
        </p:nvSpPr>
        <p:spPr>
          <a:xfrm>
            <a:off x="457200" y="1600200"/>
            <a:ext cx="8077200" cy="4525963"/>
          </a:xfrm>
        </p:spPr>
        <p:txBody>
          <a:bodyPr/>
          <a:lstStyle/>
          <a:p>
            <a:pPr marL="0" indent="0">
              <a:buFontTx/>
              <a:buNone/>
            </a:pPr>
            <a:r>
              <a:rPr lang="tr-TR" b="1" u="sng" dirty="0">
                <a:effectLst>
                  <a:outerShdw blurRad="38100" dist="38100" dir="2700000" algn="tl">
                    <a:srgbClr val="C0C0C0"/>
                  </a:outerShdw>
                </a:effectLst>
              </a:rPr>
              <a:t>İş</a:t>
            </a:r>
            <a:r>
              <a:rPr lang="tr-TR" b="1" u="sng" dirty="0"/>
              <a:t> fikirlerinin </a:t>
            </a:r>
            <a:r>
              <a:rPr lang="tr-TR" b="1" u="sng" dirty="0" smtClean="0"/>
              <a:t>kaynakları:</a:t>
            </a:r>
          </a:p>
          <a:p>
            <a:pPr marL="0" indent="0">
              <a:buFontTx/>
              <a:buNone/>
            </a:pPr>
            <a:r>
              <a:rPr lang="tr-TR" sz="3600" dirty="0" smtClean="0"/>
              <a:t>- Geçmiş deneyim,</a:t>
            </a:r>
          </a:p>
          <a:p>
            <a:pPr marL="0" indent="0">
              <a:buFontTx/>
              <a:buNone/>
            </a:pPr>
            <a:r>
              <a:rPr lang="tr-TR" sz="3600" dirty="0" smtClean="0"/>
              <a:t>- Bilgi </a:t>
            </a:r>
            <a:r>
              <a:rPr lang="tr-TR" sz="3600" dirty="0"/>
              <a:t>ve </a:t>
            </a:r>
            <a:r>
              <a:rPr lang="tr-TR" sz="3600" dirty="0" smtClean="0"/>
              <a:t>beceriler,</a:t>
            </a:r>
          </a:p>
          <a:p>
            <a:pPr marL="0" indent="0">
              <a:buFontTx/>
              <a:buNone/>
            </a:pPr>
            <a:r>
              <a:rPr lang="tr-TR" sz="3600" dirty="0" smtClean="0"/>
              <a:t>- Yeni ve piyasadaki fırsatlar.</a:t>
            </a:r>
            <a:endParaRPr lang="tr-TR" sz="3600" dirty="0"/>
          </a:p>
        </p:txBody>
      </p:sp>
    </p:spTree>
    <p:extLst>
      <p:ext uri="{BB962C8B-B14F-4D97-AF65-F5344CB8AC3E}">
        <p14:creationId xmlns="" xmlns:p14="http://schemas.microsoft.com/office/powerpoint/2010/main" val="19332196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algn="l"/>
            <a:r>
              <a:rPr lang="tr-TR" sz="3600" b="1" dirty="0"/>
              <a:t>3. Çalışma Programı Yapmak</a:t>
            </a:r>
          </a:p>
        </p:txBody>
      </p:sp>
      <p:sp>
        <p:nvSpPr>
          <p:cNvPr id="59395" name="Rectangle 3"/>
          <p:cNvSpPr>
            <a:spLocks noGrp="1" noChangeArrowheads="1"/>
          </p:cNvSpPr>
          <p:nvPr>
            <p:ph type="body" idx="1"/>
          </p:nvPr>
        </p:nvSpPr>
        <p:spPr>
          <a:xfrm>
            <a:off x="457200" y="1428736"/>
            <a:ext cx="8229600" cy="4525963"/>
          </a:xfrm>
        </p:spPr>
        <p:txBody>
          <a:bodyPr/>
          <a:lstStyle/>
          <a:p>
            <a:pPr algn="just">
              <a:lnSpc>
                <a:spcPct val="90000"/>
              </a:lnSpc>
            </a:pPr>
            <a:r>
              <a:rPr lang="tr-TR" sz="2800" b="1" dirty="0" smtClean="0"/>
              <a:t>Yatırım (İş)</a:t>
            </a:r>
            <a:r>
              <a:rPr lang="tr-TR" sz="2800" dirty="0" smtClean="0"/>
              <a:t> </a:t>
            </a:r>
            <a:r>
              <a:rPr lang="tr-TR" sz="2800" dirty="0"/>
              <a:t>fikrinin belirlenmesinden, işin kurulması, ürün ve hizmetlerin ilk müşterilere ulaştırılmasına kadar geçen tüm süreçte yer alan </a:t>
            </a:r>
            <a:r>
              <a:rPr lang="tr-TR" sz="2800" b="1" dirty="0"/>
              <a:t>araştırmalar, planlamalar ve uygulamalar</a:t>
            </a:r>
            <a:r>
              <a:rPr lang="tr-TR" sz="2800" dirty="0"/>
              <a:t> eksiksiz ve gerektiği </a:t>
            </a:r>
            <a:r>
              <a:rPr lang="tr-TR" sz="2800" dirty="0" smtClean="0"/>
              <a:t>şekilde </a:t>
            </a:r>
            <a:r>
              <a:rPr lang="tr-TR" sz="2800" dirty="0"/>
              <a:t>yapılmalıdır. </a:t>
            </a:r>
          </a:p>
          <a:p>
            <a:pPr algn="just">
              <a:lnSpc>
                <a:spcPct val="90000"/>
              </a:lnSpc>
              <a:buFontTx/>
              <a:buNone/>
            </a:pPr>
            <a:endParaRPr lang="tr-TR" sz="2800" dirty="0"/>
          </a:p>
          <a:p>
            <a:pPr algn="just">
              <a:lnSpc>
                <a:spcPct val="90000"/>
              </a:lnSpc>
            </a:pPr>
            <a:r>
              <a:rPr lang="tr-TR" sz="2800" dirty="0"/>
              <a:t>Girişimcinin bunu başarabilmesi için iş kurma sürecinin tamamını içeren bir çalışma programı yapması ve süreç boyunca bu programı geliştirmesi gereklidir.</a:t>
            </a:r>
          </a:p>
        </p:txBody>
      </p:sp>
    </p:spTree>
    <p:extLst>
      <p:ext uri="{BB962C8B-B14F-4D97-AF65-F5344CB8AC3E}">
        <p14:creationId xmlns="" xmlns:p14="http://schemas.microsoft.com/office/powerpoint/2010/main" val="16060892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normAutofit/>
          </a:bodyPr>
          <a:lstStyle/>
          <a:p>
            <a:pPr algn="l"/>
            <a:r>
              <a:rPr lang="tr-TR" sz="3600" b="1" dirty="0" smtClean="0"/>
              <a:t>4. Yatırım (İş) </a:t>
            </a:r>
            <a:r>
              <a:rPr lang="tr-TR" sz="3600" b="1" dirty="0"/>
              <a:t>Fikrinin Ön </a:t>
            </a:r>
            <a:r>
              <a:rPr lang="tr-TR" sz="3600" b="1" dirty="0" smtClean="0"/>
              <a:t>Değerlendirmesi</a:t>
            </a:r>
            <a:r>
              <a:rPr lang="tr-TR" sz="2400" dirty="0"/>
              <a:t/>
            </a:r>
            <a:br>
              <a:rPr lang="tr-TR" sz="2400" dirty="0"/>
            </a:br>
            <a:endParaRPr lang="tr-TR" sz="2400" dirty="0"/>
          </a:p>
        </p:txBody>
      </p:sp>
      <p:sp>
        <p:nvSpPr>
          <p:cNvPr id="60419" name="Rectangle 3"/>
          <p:cNvSpPr>
            <a:spLocks noGrp="1" noChangeArrowheads="1"/>
          </p:cNvSpPr>
          <p:nvPr>
            <p:ph type="body" idx="1"/>
          </p:nvPr>
        </p:nvSpPr>
        <p:spPr>
          <a:xfrm>
            <a:off x="500034" y="1214422"/>
            <a:ext cx="8229600" cy="4525963"/>
          </a:xfrm>
        </p:spPr>
        <p:txBody>
          <a:bodyPr/>
          <a:lstStyle/>
          <a:p>
            <a:pPr algn="just"/>
            <a:r>
              <a:rPr lang="tr-TR" sz="2400" dirty="0"/>
              <a:t>Girişimciler iş fikirlerini, yapılabilirlik araştırması detayında incelemeye almadan önce, genel özellikleri çerçevesinde </a:t>
            </a:r>
            <a:r>
              <a:rPr lang="tr-TR" sz="2400" b="1" dirty="0"/>
              <a:t>kurulmalarına engel bir faktör</a:t>
            </a:r>
            <a:r>
              <a:rPr lang="tr-TR" sz="2400" dirty="0"/>
              <a:t> olup olmadığını </a:t>
            </a:r>
            <a:r>
              <a:rPr lang="tr-TR" sz="2400" dirty="0" smtClean="0"/>
              <a:t>araştırmalıdır.</a:t>
            </a:r>
            <a:endParaRPr lang="tr-TR" sz="2400" dirty="0"/>
          </a:p>
          <a:p>
            <a:pPr algn="just"/>
            <a:r>
              <a:rPr lang="tr-TR" sz="2400" dirty="0"/>
              <a:t>İş kurma sürecinde ön değerlendirme çalışması doğru bir seçime </a:t>
            </a:r>
            <a:r>
              <a:rPr lang="tr-TR" sz="2400" dirty="0" smtClean="0"/>
              <a:t>dayanmalıdır. Ayrıntılı yapılan iş </a:t>
            </a:r>
            <a:r>
              <a:rPr lang="tr-TR" sz="2400" dirty="0"/>
              <a:t>fikirleri </a:t>
            </a:r>
            <a:r>
              <a:rPr lang="tr-TR" sz="2400" dirty="0" smtClean="0"/>
              <a:t>analizi, </a:t>
            </a:r>
            <a:r>
              <a:rPr lang="tr-TR" sz="2400" b="1" dirty="0" smtClean="0"/>
              <a:t>zaman  kaybını </a:t>
            </a:r>
            <a:r>
              <a:rPr lang="tr-TR" sz="2400" dirty="0" smtClean="0"/>
              <a:t>önler.</a:t>
            </a:r>
            <a:r>
              <a:rPr lang="tr-TR" sz="2400" b="1" dirty="0" smtClean="0"/>
              <a:t> </a:t>
            </a:r>
          </a:p>
          <a:p>
            <a:pPr algn="just"/>
            <a:r>
              <a:rPr lang="tr-TR" sz="2400" dirty="0" smtClean="0"/>
              <a:t>Birden </a:t>
            </a:r>
            <a:r>
              <a:rPr lang="tr-TR" sz="2400" dirty="0"/>
              <a:t>fazla iş </a:t>
            </a:r>
            <a:r>
              <a:rPr lang="tr-TR" sz="2400" dirty="0" smtClean="0"/>
              <a:t>fikri varsa, bunlardan hangisinin </a:t>
            </a:r>
            <a:r>
              <a:rPr lang="tr-TR" sz="2400" dirty="0"/>
              <a:t>uygulanacağının belirlenmesi amacıyla da ön değerlendirme çalışması yapılır ve </a:t>
            </a:r>
            <a:r>
              <a:rPr lang="tr-TR" sz="2400" b="1" dirty="0"/>
              <a:t>iş fikri </a:t>
            </a:r>
            <a:r>
              <a:rPr lang="tr-TR" sz="2400" dirty="0" smtClean="0"/>
              <a:t>çeşitliliği azaltılır. </a:t>
            </a:r>
            <a:endParaRPr lang="tr-TR" sz="2400" dirty="0"/>
          </a:p>
          <a:p>
            <a:pPr algn="just">
              <a:buFontTx/>
              <a:buNone/>
            </a:pPr>
            <a:endParaRPr lang="tr-TR" sz="3600" dirty="0"/>
          </a:p>
        </p:txBody>
      </p:sp>
    </p:spTree>
    <p:extLst>
      <p:ext uri="{BB962C8B-B14F-4D97-AF65-F5344CB8AC3E}">
        <p14:creationId xmlns="" xmlns:p14="http://schemas.microsoft.com/office/powerpoint/2010/main" val="33863372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383</TotalTime>
  <Words>2015</Words>
  <Application>Microsoft Office PowerPoint</Application>
  <PresentationFormat>Ekran Gösterisi (4:3)</PresentationFormat>
  <Paragraphs>298</Paragraphs>
  <Slides>31</Slides>
  <Notes>8</Notes>
  <HiddenSlides>0</HiddenSlides>
  <MMClips>0</MMClips>
  <ScaleCrop>false</ScaleCrop>
  <HeadingPairs>
    <vt:vector size="4" baseType="variant">
      <vt:variant>
        <vt:lpstr>Tema</vt:lpstr>
      </vt:variant>
      <vt:variant>
        <vt:i4>1</vt:i4>
      </vt:variant>
      <vt:variant>
        <vt:lpstr>Slayt Başlıkları</vt:lpstr>
      </vt:variant>
      <vt:variant>
        <vt:i4>31</vt:i4>
      </vt:variant>
    </vt:vector>
  </HeadingPairs>
  <TitlesOfParts>
    <vt:vector size="32" baseType="lpstr">
      <vt:lpstr>Ofis Teması</vt:lpstr>
      <vt:lpstr>Girişimcinin Yatırım Sürecindeki Aşamaları </vt:lpstr>
      <vt:lpstr>Yatırım kararı -İş Fikri</vt:lpstr>
      <vt:lpstr>Girişimcinin yatırım alternatifleri:</vt:lpstr>
      <vt:lpstr>Yeni bir yatırım yapmada başarı faktörleri:</vt:lpstr>
      <vt:lpstr>Girişimcinin İş Kurma (Yatırım yapma) Sürecindeki Temel Adımları</vt:lpstr>
      <vt:lpstr>Motivasyona  Sahip Olmak</vt:lpstr>
      <vt:lpstr>2. Başarılı Bir Yatırım (İş) Fikri Belirlemek</vt:lpstr>
      <vt:lpstr>3. Çalışma Programı Yapmak</vt:lpstr>
      <vt:lpstr>4. Yatırım (İş) Fikrinin Ön Değerlendirmesi </vt:lpstr>
      <vt:lpstr>5. Yatırım (İş) Fikrinin Yapılabilirlik Araştırması</vt:lpstr>
      <vt:lpstr>Yatırım (İş) fikri yapılabilirliğinde ayrıntılı olarak nelere yer verilmeli: </vt:lpstr>
      <vt:lpstr>Yatırım (İş) Fikrinin Yapılabilirlik Araştırmasındaki Temel konular: </vt:lpstr>
      <vt:lpstr>6. İş Planını Hazırlamak</vt:lpstr>
      <vt:lpstr>7. İşi Kurmak</vt:lpstr>
      <vt:lpstr>8. İşletmeyi Geliştirmek</vt:lpstr>
      <vt:lpstr>İşin Yürütülmesi Aşamasında Karşılaşılan Sorunlar</vt:lpstr>
      <vt:lpstr>Mevcut Bir işletmeyi Satın Almanın Avantajları</vt:lpstr>
      <vt:lpstr>Mevcut Bir İşletmeyi Satın Almanın Dezavantajları </vt:lpstr>
      <vt:lpstr>Slayt 19</vt:lpstr>
      <vt:lpstr>Franchising (İmtiyaz hakkı)</vt:lpstr>
      <vt:lpstr>Slayt 21</vt:lpstr>
      <vt:lpstr>Franchising çeşitleri</vt:lpstr>
      <vt:lpstr>Slayt 23</vt:lpstr>
      <vt:lpstr>Franchise almanın Avantajları</vt:lpstr>
      <vt:lpstr>Slayt 25</vt:lpstr>
      <vt:lpstr>Slayt 26</vt:lpstr>
      <vt:lpstr>Slayt 27</vt:lpstr>
      <vt:lpstr>Slayt 28</vt:lpstr>
      <vt:lpstr>Slayt 29</vt:lpstr>
      <vt:lpstr>Slayt 30</vt:lpstr>
      <vt:lpstr>Slayt 31</vt:lpstr>
    </vt:vector>
  </TitlesOfParts>
  <Company>Ankara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Girişimci ve İş Kurmak</dc:title>
  <dc:creator>User</dc:creator>
  <cp:lastModifiedBy>Erdogan Gunes</cp:lastModifiedBy>
  <cp:revision>202</cp:revision>
  <dcterms:created xsi:type="dcterms:W3CDTF">2013-03-11T20:29:38Z</dcterms:created>
  <dcterms:modified xsi:type="dcterms:W3CDTF">2017-03-06T16:01:27Z</dcterms:modified>
</cp:coreProperties>
</file>