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C9093EA-F956-4014-BDA4-81A179FC882F}"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2217177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9093EA-F956-4014-BDA4-81A179FC882F}"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782388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9093EA-F956-4014-BDA4-81A179FC882F}"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103926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9093EA-F956-4014-BDA4-81A179FC882F}"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2865597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C9093EA-F956-4014-BDA4-81A179FC882F}"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3209268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C9093EA-F956-4014-BDA4-81A179FC882F}"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2235808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C9093EA-F956-4014-BDA4-81A179FC882F}"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2529557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C9093EA-F956-4014-BDA4-81A179FC882F}"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1534214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C9093EA-F956-4014-BDA4-81A179FC882F}"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1205555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C9093EA-F956-4014-BDA4-81A179FC882F}"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2423993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C9093EA-F956-4014-BDA4-81A179FC882F}"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68C609-0027-444C-895F-34D051350CD0}" type="slidenum">
              <a:rPr lang="tr-TR" smtClean="0"/>
              <a:t>‹#›</a:t>
            </a:fld>
            <a:endParaRPr lang="tr-TR"/>
          </a:p>
        </p:txBody>
      </p:sp>
    </p:spTree>
    <p:extLst>
      <p:ext uri="{BB962C8B-B14F-4D97-AF65-F5344CB8AC3E}">
        <p14:creationId xmlns:p14="http://schemas.microsoft.com/office/powerpoint/2010/main" val="1307454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093EA-F956-4014-BDA4-81A179FC882F}"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68C609-0027-444C-895F-34D051350CD0}" type="slidenum">
              <a:rPr lang="tr-TR" smtClean="0"/>
              <a:t>‹#›</a:t>
            </a:fld>
            <a:endParaRPr lang="tr-TR"/>
          </a:p>
        </p:txBody>
      </p:sp>
    </p:spTree>
    <p:extLst>
      <p:ext uri="{BB962C8B-B14F-4D97-AF65-F5344CB8AC3E}">
        <p14:creationId xmlns:p14="http://schemas.microsoft.com/office/powerpoint/2010/main" val="1860243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Book_of_Ezekiel" TargetMode="External"/><Relationship Id="rId2" Type="http://schemas.openxmlformats.org/officeDocument/2006/relationships/hyperlink" Target="http://en.wikipedia.org/wiki/Books_of_Samue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97527"/>
            <a:ext cx="10515600" cy="693161"/>
          </a:xfrm>
        </p:spPr>
        <p:txBody>
          <a:bodyPr>
            <a:noAutofit/>
          </a:bodyPr>
          <a:lstStyle/>
          <a:p>
            <a:pPr marL="499110">
              <a:lnSpc>
                <a:spcPct val="200000"/>
              </a:lnSpc>
              <a:spcAft>
                <a:spcPts val="0"/>
              </a:spcAft>
            </a:pPr>
            <a:r>
              <a:rPr lang="tr-TR"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YAHUDİ KUTSAL KİTAPLARI</a:t>
            </a:r>
            <a:r>
              <a:rPr lang="tr-TR" sz="3200" dirty="0" smtClean="0">
                <a:effectLst/>
                <a:latin typeface="Times New Roman" panose="02020603050405020304" pitchFamily="18" charset="0"/>
                <a:ea typeface="Times New Roman" panose="02020603050405020304" pitchFamily="18" charset="0"/>
              </a:rPr>
              <a:t/>
            </a:r>
            <a:br>
              <a:rPr lang="tr-TR" sz="3200" dirty="0" smtClean="0">
                <a:effectLst/>
                <a:latin typeface="Times New Roman" panose="02020603050405020304" pitchFamily="18" charset="0"/>
                <a:ea typeface="Times New Roman" panose="02020603050405020304" pitchFamily="18" charset="0"/>
              </a:rPr>
            </a:br>
            <a:r>
              <a:rPr lang="tr-TR" sz="32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a:t>
            </a:r>
            <a:r>
              <a:rPr lang="tr-TR"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400" dirty="0" smtClean="0">
                <a:effectLst/>
                <a:latin typeface="Times New Roman" panose="02020603050405020304" pitchFamily="18" charset="0"/>
                <a:ea typeface="Times New Roman" panose="02020603050405020304" pitchFamily="18" charset="0"/>
              </a:rPr>
              <a:t/>
            </a:r>
            <a:br>
              <a:rPr lang="tr-TR" sz="2400" dirty="0" smtClean="0">
                <a:effectLst/>
                <a:latin typeface="Times New Roman" panose="02020603050405020304" pitchFamily="18" charset="0"/>
                <a:ea typeface="Times New Roman" panose="02020603050405020304" pitchFamily="18" charset="0"/>
              </a:rPr>
            </a:br>
            <a:endParaRPr lang="tr-TR" sz="3200" dirty="0"/>
          </a:p>
        </p:txBody>
      </p:sp>
      <p:sp>
        <p:nvSpPr>
          <p:cNvPr id="3" name="İçerik Yer Tutucusu 2"/>
          <p:cNvSpPr>
            <a:spLocks noGrp="1"/>
          </p:cNvSpPr>
          <p:nvPr>
            <p:ph idx="1"/>
          </p:nvPr>
        </p:nvSpPr>
        <p:spPr>
          <a:xfrm>
            <a:off x="838200" y="1825624"/>
            <a:ext cx="10515600" cy="4891059"/>
          </a:xfrm>
        </p:spPr>
        <p:txBody>
          <a:bodyPr>
            <a:normAutofit fontScale="55000" lnSpcReduction="20000"/>
          </a:bodyPr>
          <a:lstStyle/>
          <a:p>
            <a:pPr algn="just">
              <a:lnSpc>
                <a:spcPct val="200000"/>
              </a:lnSpc>
              <a:spcAft>
                <a:spcPts val="0"/>
              </a:spcAft>
            </a:pP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Yahudiliğin kutsal metinleri, yazılı ve sözlü olmak üzere iki kısma ayrılmaktadır. Yazılı kutsal metinler,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Türkçe’de</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Eski Ahit (Eski Antlaşma) olarak bilinen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adıyla anılmaktadır.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Tevrat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(Tora)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Peygamberler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(Neviim)</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ve Kitaplar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Ketuvim</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bölümlerinden meydana gelmektedir.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bu üç bölümün İbranice isimlerinin baş harflerinden oluşan bir kısaltmadır. Bu bölümler toplam 24 kitap içermektedir. Hıristiyanların elindeki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ise 39 kitaptan oluşmaktadır. Bu farklılık,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Tanah’taki</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kitapların tasnifinden kaynaklanmaktadır.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Tanah’ı</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Eski Ahit</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Old</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Testament</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adıyla kutsal kitapları arasında yer veren Hıristiyanlar kendi teolojilerine göre bu kitabın içeriğini yeniden düzenlemişlerdir. Yahudilerin elindeki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Tarihler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Divrey</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Hayamim</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adı verilen kitapla, Hıristiyanların elindeki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ise peygamber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Malaki’nin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kitabıyla biter.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Malaki</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Yahudi peygamberlerinin sonuncusudur.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Malaki</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kitabını sona koymakla Hıristiyanlar, peygamberliğin sona erdiğini ve Tanrının İsa Mesih’i yaşayan kelam olarak gönderdiğini,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dolayısla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Yahudiliğin Hıristiyanlıkla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neshedildiğini</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anlatmak istemişlerdir.</a:t>
            </a:r>
            <a:endParaRPr lang="tr-TR" sz="1800" dirty="0" smtClean="0">
              <a:effectLst/>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000658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628746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910157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49135" y="232756"/>
            <a:ext cx="11004665" cy="5944207"/>
          </a:xfrm>
        </p:spPr>
        <p:txBody>
          <a:bodyPr>
            <a:normAutofit fontScale="47500" lnSpcReduction="20000"/>
          </a:bodyPr>
          <a:lstStyle/>
          <a:p>
            <a:pPr algn="just">
              <a:lnSpc>
                <a:spcPct val="200000"/>
              </a:lnSpc>
              <a:spcAft>
                <a:spcPts val="0"/>
              </a:spcAft>
            </a:pPr>
            <a:r>
              <a:rPr lang="tr-TR" b="1" dirty="0" smtClean="0">
                <a:effectLst/>
                <a:latin typeface="Times New Roman" panose="02020603050405020304" pitchFamily="18" charset="0"/>
                <a:ea typeface="Times New Roman" panose="02020603050405020304" pitchFamily="18" charset="0"/>
                <a:cs typeface="Times New Roman" panose="02020603050405020304" pitchFamily="18" charset="0"/>
              </a:rPr>
              <a:t>Tevrat (Tora)</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Yahudiler Tevrat’a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ibranice</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Tora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derler. Yahudi kültüründe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Tora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terimi öğreti, doktrin, kılavuz, teori, hüküm, kanun, din gibi anlamlara gelir. Bu terim, Hz. Musa’nın kitabına isim olarak kullanıldığı gibi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ve onun yorumu olan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ve hatta din bilgini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rabbilere</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ait bütün eserler için de kullanılır. Yahudi geleneğine göre bütün bu külliyat Hz. Musa’ya Sina’da verilmiş ve öğretilmiştir.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Tora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kutsal kitap söz konusu olduğunda,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Tanah’ın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ilk beş kitabını ifade eder. Tevrat’ın (Tora) rulo halindeki el yazması nüshasına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Sefer Tora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kitap halindeki nüshasına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Humaş</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veya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Hamişa</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Humşey</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Torah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esfar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-ı hamse) denir. Tevrat’ın her iki nüshası da Tekvin, Çıkış,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Levililer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Sayılar ve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Tesniye</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kitaplarından oluşur. Bu beş kitapta, yaratılıştan Hz. Musa’nın vefatına kadar geçen olaylar kronolojik bir düzende anlatılır ve Yahudilerin uyması gereken yasalar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mitzvot</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belirtilir.</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Tekvin: İbranice adı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bereşit"tir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Kitap, "başlangıçta" anlamına gelen bu adı ilk kelimesinden almıştır. Yunanca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genesis</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(tekvin) adı ise, kitabın baş tarafında yer alan yaratılış hikâyesinden gelmektedir. İki yaratılış hikâyesi ile başlayan Tekvin, Tevrat'ın ilk kitabıdır. Âlemin yaratılışı, Hz. Âdem ile Havva'nın cennetten kovuluşu, ilk cinayet, insan neslinin yeryüzünde çoğalması, Nuh tufanı,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avot</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denilen Hz. İbrahim, Hz. İshak ve Hz. Yakup ile Hz. Yusuf zamanında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İsrailoğulları'nın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Mısır'a yerleşmesi gibi konuları ihtiva etmektedir. </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Çıkış: İbranice ismi, "isimler" anlamına gelen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şemot"tur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Bu ismi, ilk cümlesinin ikinci kelimesinden almıştır. Yunanca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exodus</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(çıkış) ismi,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İsrailoğullarının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Mısır'dan çıkışıyla ilgilidir. Bu kitapta;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İsrailoğullarının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Mısır'daki kölelik hayatı, Hz. Musa'nın doğumu, peygamberlikle görevlendirilmesi,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İsrailoğullarını</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Mısır'dan çıkarması, Sina'da vahiy gelmesi, On Emir'in verilmesi, altın buzağıya tapılması, toplanma çadırı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ohel</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moed</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ve ahit sandığının yapılması gibi konular anlatılmaktadır. </a:t>
            </a:r>
            <a:endParaRPr lang="tr-TR" sz="1800" dirty="0" smtClean="0">
              <a:effectLst/>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7360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49135" y="365125"/>
            <a:ext cx="11004665" cy="5811838"/>
          </a:xfrm>
        </p:spPr>
        <p:txBody>
          <a:bodyPr>
            <a:normAutofit fontScale="92500" lnSpcReduction="20000"/>
          </a:bodyPr>
          <a:lstStyle/>
          <a:p>
            <a:r>
              <a:rPr lang="tr-TR" dirty="0" err="1"/>
              <a:t>Levililer</a:t>
            </a:r>
            <a:r>
              <a:rPr lang="tr-TR" dirty="0"/>
              <a:t>: İbranice ismi "</a:t>
            </a:r>
            <a:r>
              <a:rPr lang="tr-TR" dirty="0" err="1"/>
              <a:t>vayikra"dır</a:t>
            </a:r>
            <a:r>
              <a:rPr lang="tr-TR" dirty="0"/>
              <a:t>. "Seslendi, çağırdı" anlamındaki "</a:t>
            </a:r>
            <a:r>
              <a:rPr lang="tr-TR" dirty="0" err="1"/>
              <a:t>vayikra</a:t>
            </a:r>
            <a:r>
              <a:rPr lang="tr-TR" dirty="0"/>
              <a:t>", kitabın ilk kelimesidir. Bu kitap, sembolizm bakımından zengin ve ahlâkî bakımdan yüksek dereceli bir ibadet sistemi sunmaktadır. Başlıca konuları şunlardır: Mabette takdim edilecek kurbanlar, </a:t>
            </a:r>
            <a:r>
              <a:rPr lang="tr-TR" dirty="0" err="1"/>
              <a:t>keffaret</a:t>
            </a:r>
            <a:r>
              <a:rPr lang="tr-TR" dirty="0"/>
              <a:t>, yiyecek ve içeceklerde gözetilmesi gereken dinî kurallar; </a:t>
            </a:r>
            <a:r>
              <a:rPr lang="tr-TR" dirty="0" err="1"/>
              <a:t>hayız</a:t>
            </a:r>
            <a:r>
              <a:rPr lang="tr-TR" dirty="0"/>
              <a:t>, </a:t>
            </a:r>
            <a:r>
              <a:rPr lang="tr-TR" dirty="0" err="1"/>
              <a:t>nifas</a:t>
            </a:r>
            <a:r>
              <a:rPr lang="tr-TR" dirty="0"/>
              <a:t> ve gusülle ilgili meseleler; evlenilmesi helal ve haram olanlar, zina; bayramlar, kutsal günler; ebeveyn ve komşulara karşı görevler; kölelik ve cüzzam hastalığı ile ilgili meseleler. </a:t>
            </a:r>
            <a:r>
              <a:rPr lang="tr-TR" dirty="0" err="1"/>
              <a:t>Kohenlik</a:t>
            </a:r>
            <a:r>
              <a:rPr lang="tr-TR" dirty="0"/>
              <a:t> ve </a:t>
            </a:r>
            <a:r>
              <a:rPr lang="tr-TR" dirty="0" err="1"/>
              <a:t>kohenlerin</a:t>
            </a:r>
            <a:r>
              <a:rPr lang="tr-TR" dirty="0"/>
              <a:t> görevi üzerinde uzunca durması sebebiyle bu kitaba, "</a:t>
            </a:r>
            <a:r>
              <a:rPr lang="tr-TR" dirty="0" err="1"/>
              <a:t>kohenlerin</a:t>
            </a:r>
            <a:r>
              <a:rPr lang="tr-TR" dirty="0"/>
              <a:t> </a:t>
            </a:r>
            <a:r>
              <a:rPr lang="tr-TR" dirty="0" err="1"/>
              <a:t>tevratı</a:t>
            </a:r>
            <a:r>
              <a:rPr lang="tr-TR" dirty="0"/>
              <a:t>" anlamında "</a:t>
            </a:r>
            <a:r>
              <a:rPr lang="tr-TR" dirty="0" err="1"/>
              <a:t>torat</a:t>
            </a:r>
            <a:r>
              <a:rPr lang="tr-TR" dirty="0"/>
              <a:t> </a:t>
            </a:r>
            <a:r>
              <a:rPr lang="tr-TR" dirty="0" err="1"/>
              <a:t>kohanim</a:t>
            </a:r>
            <a:r>
              <a:rPr lang="tr-TR" dirty="0"/>
              <a:t>" de denilmektedir. Yunanca "</a:t>
            </a:r>
            <a:r>
              <a:rPr lang="tr-TR" dirty="0" err="1"/>
              <a:t>leviticus</a:t>
            </a:r>
            <a:r>
              <a:rPr lang="tr-TR" dirty="0"/>
              <a:t>" (</a:t>
            </a:r>
            <a:r>
              <a:rPr lang="tr-TR" dirty="0" err="1"/>
              <a:t>Levililer</a:t>
            </a:r>
            <a:r>
              <a:rPr lang="tr-TR" dirty="0"/>
              <a:t>) adını, kitapta zikri çok geçen </a:t>
            </a:r>
            <a:r>
              <a:rPr lang="tr-TR" dirty="0" err="1"/>
              <a:t>Levi'îmden</a:t>
            </a:r>
            <a:r>
              <a:rPr lang="tr-TR" dirty="0"/>
              <a:t> almıştır.</a:t>
            </a:r>
          </a:p>
          <a:p>
            <a:r>
              <a:rPr lang="tr-TR" dirty="0"/>
              <a:t>Sayılar: </a:t>
            </a:r>
            <a:r>
              <a:rPr lang="tr-TR" dirty="0" err="1"/>
              <a:t>İsrailoğullarının</a:t>
            </a:r>
            <a:r>
              <a:rPr lang="tr-TR" dirty="0"/>
              <a:t> çölde geçen hayatını anlattığından bu kitaba, ilk cümlesinin beşinci kelimesinden hareketle İbranice "</a:t>
            </a:r>
            <a:r>
              <a:rPr lang="tr-TR" dirty="0" err="1"/>
              <a:t>bemidbar</a:t>
            </a:r>
            <a:r>
              <a:rPr lang="tr-TR" dirty="0"/>
              <a:t>" (çölde) denilmiştir. Yunanca çeviride, nüfus sayımından bahsedildiği için "</a:t>
            </a:r>
            <a:r>
              <a:rPr lang="tr-TR" dirty="0" err="1"/>
              <a:t>aritmoi</a:t>
            </a:r>
            <a:r>
              <a:rPr lang="tr-TR" dirty="0"/>
              <a:t>" (sayılar) ismi verilmiştir. Konusu şunlardır: </a:t>
            </a:r>
            <a:r>
              <a:rPr lang="tr-TR" dirty="0" err="1"/>
              <a:t>İsrailoğullarının</a:t>
            </a:r>
            <a:r>
              <a:rPr lang="tr-TR" dirty="0"/>
              <a:t> nüfus sayımı, zina ile suçlanan kadının acı su testine tabi tutulması, nezir yemini, boyların Sina'dan ayrılış sırası ve düzeni, gökten </a:t>
            </a:r>
            <a:r>
              <a:rPr lang="tr-TR" dirty="0" err="1"/>
              <a:t>man</a:t>
            </a:r>
            <a:r>
              <a:rPr lang="tr-TR" dirty="0"/>
              <a:t> inmesi, Allah'ın zafer kazandıracağına inanmadıklarından </a:t>
            </a:r>
            <a:r>
              <a:rPr lang="tr-TR" dirty="0" err="1"/>
              <a:t>İsrailoğullarının</a:t>
            </a:r>
            <a:r>
              <a:rPr lang="tr-TR" dirty="0"/>
              <a:t> Kenanlılara yenilmesi, </a:t>
            </a:r>
            <a:r>
              <a:rPr lang="tr-TR" dirty="0" err="1"/>
              <a:t>Korah'ın</a:t>
            </a:r>
            <a:r>
              <a:rPr lang="tr-TR" dirty="0"/>
              <a:t> (Karun'un) isyanı ve yere batırılması, kırmızı inek meselesi, </a:t>
            </a:r>
            <a:r>
              <a:rPr lang="tr-TR" dirty="0" err="1"/>
              <a:t>Bal'am</a:t>
            </a:r>
            <a:r>
              <a:rPr lang="tr-TR" dirty="0"/>
              <a:t> ve </a:t>
            </a:r>
            <a:r>
              <a:rPr lang="tr-TR" dirty="0" err="1"/>
              <a:t>Bal'ak</a:t>
            </a:r>
            <a:r>
              <a:rPr lang="tr-TR" dirty="0"/>
              <a:t> hikâyesi, miras meselesi ve suçluların kaçıp sığınabileceği şehirlerin tespiti.</a:t>
            </a:r>
          </a:p>
          <a:p>
            <a:endParaRPr lang="tr-TR" dirty="0"/>
          </a:p>
        </p:txBody>
      </p:sp>
    </p:spTree>
    <p:extLst>
      <p:ext uri="{BB962C8B-B14F-4D97-AF65-F5344CB8AC3E}">
        <p14:creationId xmlns:p14="http://schemas.microsoft.com/office/powerpoint/2010/main" val="211370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15884" y="581891"/>
            <a:ext cx="11037916" cy="5595072"/>
          </a:xfrm>
        </p:spPr>
        <p:txBody>
          <a:bodyPr>
            <a:normAutofit fontScale="92500" lnSpcReduction="20000"/>
          </a:bodyPr>
          <a:lstStyle/>
          <a:p>
            <a:r>
              <a:rPr lang="tr-TR" dirty="0" err="1" smtClean="0"/>
              <a:t>Tesniye</a:t>
            </a:r>
            <a:r>
              <a:rPr lang="tr-TR" dirty="0" smtClean="0"/>
              <a:t>: İbranice adı "</a:t>
            </a:r>
            <a:r>
              <a:rPr lang="tr-TR" dirty="0" err="1" smtClean="0"/>
              <a:t>dıvarîm"dir</a:t>
            </a:r>
            <a:r>
              <a:rPr lang="tr-TR" dirty="0" smtClean="0"/>
              <a:t> (sözler). İlk dört kitabın özet tekrarı olduğu için bu kitaba "</a:t>
            </a:r>
            <a:r>
              <a:rPr lang="tr-TR" dirty="0" err="1" smtClean="0"/>
              <a:t>mişne</a:t>
            </a:r>
            <a:r>
              <a:rPr lang="tr-TR" dirty="0" smtClean="0"/>
              <a:t> </a:t>
            </a:r>
            <a:r>
              <a:rPr lang="tr-TR" dirty="0" err="1" smtClean="0"/>
              <a:t>torah</a:t>
            </a:r>
            <a:r>
              <a:rPr lang="tr-TR" dirty="0" smtClean="0"/>
              <a:t>" da denilmektedir. Tevrat'ın Yunanca tercümesinde "</a:t>
            </a:r>
            <a:r>
              <a:rPr lang="tr-TR" dirty="0" err="1" smtClean="0"/>
              <a:t>mişne</a:t>
            </a:r>
            <a:r>
              <a:rPr lang="tr-TR" dirty="0" smtClean="0"/>
              <a:t> </a:t>
            </a:r>
            <a:r>
              <a:rPr lang="tr-TR" dirty="0" err="1" smtClean="0"/>
              <a:t>torah</a:t>
            </a:r>
            <a:r>
              <a:rPr lang="tr-TR" dirty="0" smtClean="0"/>
              <a:t>" karşılığı olarak "</a:t>
            </a:r>
            <a:r>
              <a:rPr lang="tr-TR" dirty="0" err="1" smtClean="0"/>
              <a:t>deuteronomıon</a:t>
            </a:r>
            <a:r>
              <a:rPr lang="tr-TR" dirty="0" smtClean="0"/>
              <a:t>" adı verilmiştir. </a:t>
            </a:r>
            <a:r>
              <a:rPr lang="tr-TR" dirty="0" err="1" smtClean="0"/>
              <a:t>Tesniye</a:t>
            </a:r>
            <a:r>
              <a:rPr lang="tr-TR" dirty="0" smtClean="0"/>
              <a:t>, üslup bakımından ilk dört kitaptan farklı olup Hz. Musa'nın kendi tecrübesinin bir ürünü gibi kaleme alınmıştır. Hz. Musa, bu kitabın 1-4. baplarında Mısır'dan nasıl çıktıklarını, ne gibi zorluklarla karşılaştıklarını, hangi yerlerden geçtiklerini, nerelerde konakladıklarını anlatıp önceki olayların bir özetini yapmaktadır. Beşinci baptan yirmi dokuzuncu baba kadar </a:t>
            </a:r>
            <a:r>
              <a:rPr lang="tr-TR" dirty="0" err="1" smtClean="0"/>
              <a:t>İsrailoğullarının</a:t>
            </a:r>
            <a:r>
              <a:rPr lang="tr-TR" dirty="0" smtClean="0"/>
              <a:t> uygulaması gereken kanunları belirtmektedir. Otuzuncu bap ile otuz birinci babın ilk yarısına kadar olan kısımda </a:t>
            </a:r>
            <a:r>
              <a:rPr lang="tr-TR" dirty="0" err="1" smtClean="0"/>
              <a:t>İsrailoğullarına</a:t>
            </a:r>
            <a:r>
              <a:rPr lang="tr-TR" dirty="0" smtClean="0"/>
              <a:t> tavsiyelerde bulunmaktadır. Otuz ikinci bapta Hz. Musa'nın bir ilahisi, otuz üçüncü bapta bir duası yer almakta, son otuz dördüncü bapta ise ölümü ve defni anlatılmaktadır.</a:t>
            </a:r>
          </a:p>
          <a:p>
            <a:r>
              <a:rPr lang="tr-TR" dirty="0" smtClean="0"/>
              <a:t>Tevrat'ta üç çeşit bölümleme vardır. Bunlardan birincisi bap şeklinde bölümlemedir. Bu bölümleme usulüne göre Tevrat, 187 baptan meydana gelmektedir: Tekvin, 50; Çıkış, 40; </a:t>
            </a:r>
            <a:r>
              <a:rPr lang="tr-TR" dirty="0" err="1" smtClean="0"/>
              <a:t>Levililer</a:t>
            </a:r>
            <a:r>
              <a:rPr lang="tr-TR" dirty="0" smtClean="0"/>
              <a:t>, 27; Sayılar, 36; </a:t>
            </a:r>
            <a:r>
              <a:rPr lang="tr-TR" dirty="0" err="1" smtClean="0"/>
              <a:t>Tesniye</a:t>
            </a:r>
            <a:r>
              <a:rPr lang="tr-TR" dirty="0" smtClean="0"/>
              <a:t> 34 baptır. Baplardaki cümlelerin dağılımı, Yahudi nüshası ile Hıristiyan nüshası arasında bazen farklılık göstermekte, cümle numaraları birbirini tutmamaktadır. </a:t>
            </a:r>
          </a:p>
          <a:p>
            <a:endParaRPr lang="tr-TR" dirty="0"/>
          </a:p>
        </p:txBody>
      </p:sp>
    </p:spTree>
    <p:extLst>
      <p:ext uri="{BB962C8B-B14F-4D97-AF65-F5344CB8AC3E}">
        <p14:creationId xmlns:p14="http://schemas.microsoft.com/office/powerpoint/2010/main" val="4060055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15142" y="1396538"/>
            <a:ext cx="10738658" cy="4780425"/>
          </a:xfrm>
        </p:spPr>
        <p:txBody>
          <a:bodyPr>
            <a:normAutofit fontScale="92500"/>
          </a:bodyPr>
          <a:lstStyle/>
          <a:p>
            <a:r>
              <a:rPr lang="tr-TR" dirty="0"/>
              <a:t>Bu Hıristiyan kaynaklı bölümlemenin dışında, Yahudi geleneğine ait iki bölümleme şekli daha vardır. Birincisi, cümleler arasında boş bir alan bırakmak suretiyle yapılır. Hıristiyan nüshalarında bu bölümleme paragraf şeklinde uygulanmaktadır. Haftalık okuma düzenine göre yapılan ikinci bölümlemede Tevrat 54 parçaya (</a:t>
            </a:r>
            <a:r>
              <a:rPr lang="tr-TR" dirty="0" err="1"/>
              <a:t>paraşa</a:t>
            </a:r>
            <a:r>
              <a:rPr lang="tr-TR" dirty="0"/>
              <a:t>/sure) ayrılmıştır. Tevrat’ın el yazması Sefer </a:t>
            </a:r>
            <a:r>
              <a:rPr lang="tr-TR" dirty="0" err="1"/>
              <a:t>Tora’nın</a:t>
            </a:r>
            <a:r>
              <a:rPr lang="tr-TR" dirty="0"/>
              <a:t> Yahudilikte ve Yahudi hayatında yüksek bir kutsallık derecesi vardır. Sinagoglarda, camilerdeki mihrabın yerini tutan ve “</a:t>
            </a:r>
            <a:r>
              <a:rPr lang="tr-TR" dirty="0" err="1"/>
              <a:t>aron</a:t>
            </a:r>
            <a:r>
              <a:rPr lang="tr-TR" dirty="0"/>
              <a:t> </a:t>
            </a:r>
            <a:r>
              <a:rPr lang="tr-TR" dirty="0" err="1"/>
              <a:t>hakodeş</a:t>
            </a:r>
            <a:r>
              <a:rPr lang="tr-TR" dirty="0"/>
              <a:t>” denilen kutsal bölmede saklanır. Pazartesi, perşembe, </a:t>
            </a:r>
            <a:r>
              <a:rPr lang="tr-TR" dirty="0" err="1"/>
              <a:t>şabat</a:t>
            </a:r>
            <a:r>
              <a:rPr lang="tr-TR" dirty="0"/>
              <a:t> ve aybaşı (</a:t>
            </a:r>
            <a:r>
              <a:rPr lang="tr-TR" dirty="0" err="1"/>
              <a:t>roş-hodeş</a:t>
            </a:r>
            <a:r>
              <a:rPr lang="tr-TR" dirty="0"/>
              <a:t>) ile bayram ve oruç günlerinde </a:t>
            </a:r>
            <a:r>
              <a:rPr lang="tr-TR" dirty="0" err="1"/>
              <a:t>aron</a:t>
            </a:r>
            <a:r>
              <a:rPr lang="tr-TR" dirty="0"/>
              <a:t> </a:t>
            </a:r>
            <a:r>
              <a:rPr lang="tr-TR" dirty="0" err="1"/>
              <a:t>hakodeşten</a:t>
            </a:r>
            <a:r>
              <a:rPr lang="tr-TR" dirty="0"/>
              <a:t> çıkarılır ve </a:t>
            </a:r>
            <a:r>
              <a:rPr lang="tr-TR" dirty="0" err="1"/>
              <a:t>bimah</a:t>
            </a:r>
            <a:r>
              <a:rPr lang="tr-TR" dirty="0"/>
              <a:t> veya </a:t>
            </a:r>
            <a:r>
              <a:rPr lang="tr-TR" dirty="0" err="1"/>
              <a:t>teva</a:t>
            </a:r>
            <a:r>
              <a:rPr lang="tr-TR" dirty="0"/>
              <a:t> denilen kürsüye konularak </a:t>
            </a:r>
            <a:r>
              <a:rPr lang="tr-TR" dirty="0" err="1"/>
              <a:t>ba'al</a:t>
            </a:r>
            <a:r>
              <a:rPr lang="tr-TR" dirty="0"/>
              <a:t> </a:t>
            </a:r>
            <a:r>
              <a:rPr lang="tr-TR" dirty="0" err="1"/>
              <a:t>keria</a:t>
            </a:r>
            <a:r>
              <a:rPr lang="tr-TR" dirty="0"/>
              <a:t> (ehil okuyucu) tarafından ilgili parçalar (</a:t>
            </a:r>
            <a:r>
              <a:rPr lang="tr-TR" dirty="0" err="1"/>
              <a:t>paraşiyot</a:t>
            </a:r>
            <a:r>
              <a:rPr lang="tr-TR" dirty="0"/>
              <a:t>) okunur. Sinagogdaki yeni yazılmış bir Sefer Tora, en az üç defa hata kontrolü yapılmadan sinagog dışına çıkarılmaz. Sefer </a:t>
            </a:r>
            <a:r>
              <a:rPr lang="tr-TR" dirty="0" err="1"/>
              <a:t>Tora’nın</a:t>
            </a:r>
            <a:r>
              <a:rPr lang="tr-TR" dirty="0"/>
              <a:t> </a:t>
            </a:r>
            <a:r>
              <a:rPr lang="tr-TR" dirty="0" err="1"/>
              <a:t>sofer</a:t>
            </a:r>
            <a:r>
              <a:rPr lang="tr-TR" dirty="0"/>
              <a:t> (hattat) denilen ehil yazıcılar tarafından yazılması gerekir.</a:t>
            </a:r>
          </a:p>
          <a:p>
            <a:endParaRPr lang="tr-TR" dirty="0"/>
          </a:p>
        </p:txBody>
      </p:sp>
    </p:spTree>
    <p:extLst>
      <p:ext uri="{BB962C8B-B14F-4D97-AF65-F5344CB8AC3E}">
        <p14:creationId xmlns:p14="http://schemas.microsoft.com/office/powerpoint/2010/main" val="3330353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effectLst/>
                <a:latin typeface="Times New Roman" panose="02020603050405020304" pitchFamily="18" charset="0"/>
                <a:ea typeface="Times New Roman" panose="02020603050405020304" pitchFamily="18" charset="0"/>
                <a:cs typeface="Times New Roman" panose="02020603050405020304" pitchFamily="18" charset="0"/>
              </a:rPr>
              <a:t>Peygamberler (Neviim)</a:t>
            </a:r>
            <a:r>
              <a:rPr lang="tr-TR" sz="3200" dirty="0" smtClean="0">
                <a:effectLst/>
                <a:latin typeface="Times New Roman" panose="02020603050405020304" pitchFamily="18" charset="0"/>
                <a:ea typeface="Times New Roman" panose="02020603050405020304" pitchFamily="18" charset="0"/>
              </a:rPr>
              <a:t/>
            </a:r>
            <a:br>
              <a:rPr lang="tr-TR" sz="3200" dirty="0" smtClean="0">
                <a:effectLst/>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a:xfrm>
            <a:off x="448887" y="1064029"/>
            <a:ext cx="10904913" cy="5112934"/>
          </a:xfrm>
        </p:spPr>
        <p:txBody>
          <a:bodyPr>
            <a:normAutofit fontScale="47500" lnSpcReduction="20000"/>
          </a:bodyPr>
          <a:lstStyle/>
          <a:p>
            <a:pPr algn="just">
              <a:lnSpc>
                <a:spcPct val="200000"/>
              </a:lnSpc>
              <a:spcAft>
                <a:spcPts val="0"/>
              </a:spcAft>
            </a:pP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Tanah’ın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ikinci bölümü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Peygamberler’de</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yer alan kitaplar,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İsrailoğullarının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tarihinden söz eder. Tarihî ve dinî olaylar kronolojik düzende ele alınır. Peygamberlerin uyarılarından ve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kehanetlerindan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söz edilir. Yahudiler bütün bu kitapların Tanrı tarafından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vahyedildiğine</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inanırlar. Peygamberler bölümünde yer alan 8 kitap şunlardır: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Yeşu</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Hakimler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u="none" strike="noStrike" dirty="0" err="1"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Samuel</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 Krallar,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İşaya</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Yeremya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u="none" strike="noStrike" dirty="0" err="1"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Ezekiel</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Oniki</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 Küçük Peygamber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Yeşu</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Yehoşua</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Vadedilen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kutsal toprakların çoğunun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Yeşu'nun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önderliğinde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İsrailoğulları</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tarafından ele geçirilişini anlatmaktadır. Kitapta sözü edilen önemli olaylar arasında Şeria Irmağı'nın geçilmesi, Eriha'nın düşüşü, Ay Kenti'nin ele geçirilmesi, Tanrı ile İsrail arasındaki antlaşmanın yenilenmesi sayılabilir.</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Hakimler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Shoftim</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Yeşu’dan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sonraki düzensiz dönemin olaylarını konu almaktadır. </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Samuel</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Şı'muel</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Bu kitabın ilk bölümünde (I.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Samuel</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Peygamber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Samuel</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ile İsrail’in ilk kralı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Saul</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ve Hz. Davut arasındaki ilişkiler çerçevesinde, düzensiz dönemden krallığa geçiş dönemi olayları ele alınır. İkinci bölüm (II.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Samuel</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Hz. Davut'un krallığının bir tarihçesi niteliğindedir. Bu bölümde, Hz. Davut’tan kimi zaman hikmet sahibi </a:t>
            </a: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salih</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bir kişi, kimi zaman da arzularının peşinden giden bir zalim gibi söz edilir. </a:t>
            </a:r>
            <a:endParaRPr lang="tr-TR" sz="1800" dirty="0" smtClean="0">
              <a:effectLst/>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896338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effectLst/>
                <a:latin typeface="Times New Roman" panose="02020603050405020304" pitchFamily="18" charset="0"/>
                <a:ea typeface="Times New Roman" panose="02020603050405020304" pitchFamily="18" charset="0"/>
                <a:cs typeface="Times New Roman" panose="02020603050405020304" pitchFamily="18" charset="0"/>
              </a:rPr>
              <a:t>Kitaplar (</a:t>
            </a:r>
            <a:r>
              <a:rPr lang="tr-TR"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Ketuvim</a:t>
            </a:r>
            <a:r>
              <a:rPr lang="tr-TR" b="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3200" dirty="0" smtClean="0">
                <a:effectLst/>
                <a:latin typeface="Times New Roman" panose="02020603050405020304" pitchFamily="18" charset="0"/>
                <a:ea typeface="Times New Roman" panose="02020603050405020304" pitchFamily="18" charset="0"/>
              </a:rPr>
              <a:t/>
            </a:r>
            <a:br>
              <a:rPr lang="tr-TR" sz="3200" dirty="0" smtClean="0">
                <a:effectLst/>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a:xfrm>
            <a:off x="299258" y="1246909"/>
            <a:ext cx="11054542" cy="4930054"/>
          </a:xfrm>
        </p:spPr>
        <p:txBody>
          <a:bodyPr>
            <a:normAutofit fontScale="47500" lnSpcReduction="20000"/>
          </a:bodyPr>
          <a:lstStyle/>
          <a:p>
            <a:pPr algn="just">
              <a:lnSpc>
                <a:spcPct val="200000"/>
              </a:lnSpc>
              <a:spcAft>
                <a:spcPts val="0"/>
              </a:spcAft>
            </a:pPr>
            <a:r>
              <a:rPr lang="tr-TR"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Tanah’ın</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farklı dönemlere ait tarihi, dini, edebi ve felsefi metinlerden oluşan bu bölümünde yer alan bazı kitaplar ibadetlerde ve Yahudi bayramlarında okunur. Bu bölümde yer alan 11 kitap ve ana konuları şunlardır: </a:t>
            </a:r>
            <a:r>
              <a:rPr lang="tr-TR"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Mezmurlar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Meseller</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Eyüp</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smtClean="0">
                <a:effectLst/>
                <a:latin typeface="Times New Roman" panose="02020603050405020304" pitchFamily="18" charset="0"/>
                <a:ea typeface="Times New Roman" panose="02020603050405020304" pitchFamily="18" charset="0"/>
                <a:cs typeface="Times New Roman" panose="02020603050405020304" pitchFamily="18" charset="0"/>
              </a:rPr>
              <a:t>Neşideler Neşidesi</a:t>
            </a:r>
            <a:r>
              <a:rPr lang="tr-TR"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ea typeface="Times New Roman" panose="02020603050405020304" pitchFamily="18" charset="0"/>
                <a:cs typeface="Times New Roman" panose="02020603050405020304" pitchFamily="18" charset="0"/>
              </a:rPr>
              <a:t>Rut</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i="1" dirty="0">
                <a:latin typeface="Times New Roman" panose="02020603050405020304" pitchFamily="18" charset="0"/>
                <a:ea typeface="Times New Roman" panose="02020603050405020304" pitchFamily="18" charset="0"/>
                <a:cs typeface="Times New Roman" panose="02020603050405020304" pitchFamily="18" charset="0"/>
              </a:rPr>
              <a:t>Ağıtlar, Vaiz</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i="1" dirty="0">
                <a:latin typeface="Times New Roman" panose="02020603050405020304" pitchFamily="18" charset="0"/>
                <a:ea typeface="Times New Roman" panose="02020603050405020304" pitchFamily="18" charset="0"/>
                <a:cs typeface="Times New Roman" panose="02020603050405020304" pitchFamily="18" charset="0"/>
              </a:rPr>
              <a:t>Ester</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i="1" dirty="0">
                <a:latin typeface="Times New Roman" panose="02020603050405020304" pitchFamily="18" charset="0"/>
                <a:ea typeface="Times New Roman" panose="02020603050405020304" pitchFamily="18" charset="0"/>
                <a:cs typeface="Times New Roman" panose="02020603050405020304" pitchFamily="18" charset="0"/>
              </a:rPr>
              <a:t>Daniel, Ezra-</a:t>
            </a:r>
            <a:r>
              <a:rPr lang="tr-TR" i="1" dirty="0" err="1">
                <a:latin typeface="Times New Roman" panose="02020603050405020304" pitchFamily="18" charset="0"/>
                <a:ea typeface="Times New Roman" panose="02020603050405020304" pitchFamily="18" charset="0"/>
                <a:cs typeface="Times New Roman" panose="02020603050405020304" pitchFamily="18" charset="0"/>
              </a:rPr>
              <a:t>Nehemya</a:t>
            </a:r>
            <a:r>
              <a:rPr lang="tr-TR" i="1" dirty="0">
                <a:latin typeface="Times New Roman" panose="02020603050405020304" pitchFamily="18" charset="0"/>
                <a:ea typeface="Times New Roman" panose="02020603050405020304" pitchFamily="18" charset="0"/>
                <a:cs typeface="Times New Roman" panose="02020603050405020304" pitchFamily="18" charset="0"/>
              </a:rPr>
              <a:t>, Tarihler</a:t>
            </a:r>
            <a:r>
              <a:rPr lang="tr-TR" dirty="0">
                <a:latin typeface="Times New Roman" panose="02020603050405020304" pitchFamily="18" charset="0"/>
                <a:ea typeface="Times New Roman" panose="02020603050405020304" pitchFamily="18" charset="0"/>
                <a:cs typeface="Times New Roman" panose="02020603050405020304" pitchFamily="18" charset="0"/>
              </a:rPr>
              <a:t>.</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err="1">
                <a:latin typeface="Times New Roman" panose="02020603050405020304" pitchFamily="18" charset="0"/>
                <a:ea typeface="Times New Roman" panose="02020603050405020304" pitchFamily="18" charset="0"/>
                <a:cs typeface="Times New Roman" panose="02020603050405020304" pitchFamily="18" charset="0"/>
              </a:rPr>
              <a:t>Mezmurlar</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Tehilim</a:t>
            </a:r>
            <a:r>
              <a:rPr lang="tr-TR" dirty="0">
                <a:latin typeface="Times New Roman" panose="02020603050405020304" pitchFamily="18" charset="0"/>
                <a:ea typeface="Times New Roman" panose="02020603050405020304" pitchFamily="18" charset="0"/>
                <a:cs typeface="Times New Roman" panose="02020603050405020304" pitchFamily="18" charset="0"/>
              </a:rPr>
              <a:t>): Bir kısmı Hz. Davut’a atfedilen ve uzun bir zaman diliminde kaleme alınan; dua,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hamd</a:t>
            </a:r>
            <a:r>
              <a:rPr lang="tr-TR" dirty="0">
                <a:latin typeface="Times New Roman" panose="02020603050405020304" pitchFamily="18" charset="0"/>
                <a:ea typeface="Times New Roman" panose="02020603050405020304" pitchFamily="18" charset="0"/>
                <a:cs typeface="Times New Roman" panose="02020603050405020304" pitchFamily="18" charset="0"/>
              </a:rPr>
              <a:t>, öğüt, yakarış ve ağıt içerikli 150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mezmurdan</a:t>
            </a:r>
            <a:r>
              <a:rPr lang="tr-TR" dirty="0">
                <a:latin typeface="Times New Roman" panose="02020603050405020304" pitchFamily="18" charset="0"/>
                <a:ea typeface="Times New Roman" panose="02020603050405020304" pitchFamily="18" charset="0"/>
                <a:cs typeface="Times New Roman" panose="02020603050405020304" pitchFamily="18" charset="0"/>
              </a:rPr>
              <a:t> oluşur.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Mezmurların</a:t>
            </a:r>
            <a:r>
              <a:rPr lang="tr-TR" dirty="0">
                <a:latin typeface="Times New Roman" panose="02020603050405020304" pitchFamily="18" charset="0"/>
                <a:ea typeface="Times New Roman" panose="02020603050405020304" pitchFamily="18" charset="0"/>
                <a:cs typeface="Times New Roman" panose="02020603050405020304" pitchFamily="18" charset="0"/>
              </a:rPr>
              <a:t> bazıları akrostiş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paraleleizm</a:t>
            </a:r>
            <a:r>
              <a:rPr lang="tr-TR" dirty="0">
                <a:latin typeface="Times New Roman" panose="02020603050405020304" pitchFamily="18" charset="0"/>
                <a:ea typeface="Times New Roman" panose="02020603050405020304" pitchFamily="18" charset="0"/>
                <a:cs typeface="Times New Roman" panose="02020603050405020304" pitchFamily="18" charset="0"/>
              </a:rPr>
              <a:t> sanatının örneklerini taşır. </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Meseller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Mişle</a:t>
            </a:r>
            <a:r>
              <a:rPr lang="tr-TR" dirty="0">
                <a:latin typeface="Times New Roman" panose="02020603050405020304" pitchFamily="18" charset="0"/>
                <a:ea typeface="Times New Roman" panose="02020603050405020304" pitchFamily="18" charset="0"/>
                <a:cs typeface="Times New Roman" panose="02020603050405020304" pitchFamily="18" charset="0"/>
              </a:rPr>
              <a:t>): Hz. Süleyman’a ait olduğu ileri sürülen bu kitapta alçakgönüllülük, sabır, sadakat, yardım gibi temel ahlak konuları bir öğüt şeklinde hikmetli sözlerle dile getirilir. </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Eyüp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İyov</a:t>
            </a:r>
            <a:r>
              <a:rPr lang="tr-TR" dirty="0">
                <a:latin typeface="Times New Roman" panose="02020603050405020304" pitchFamily="18" charset="0"/>
                <a:ea typeface="Times New Roman" panose="02020603050405020304" pitchFamily="18" charset="0"/>
                <a:cs typeface="Times New Roman" panose="02020603050405020304" pitchFamily="18" charset="0"/>
              </a:rPr>
              <a:t>): Büyük felakete uğrayan Eyüp adındaki sadık bir adamın çektiği acıları anlatır. Şeytan, Eyüp’ün Tanrı’ya sadakatini bir takım belalarla dener. Eyüp, bütün çocuklarını, malını mülkünü yitirir; korkunç bir hastalığa yakalanır. Daha sonra Tanrı onu tekrar eski haline döndürür.</a:t>
            </a:r>
            <a:endParaRPr lang="tr-TR" sz="18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Neşideler Neşidesi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Şir</a:t>
            </a:r>
            <a:r>
              <a:rPr lang="tr-TR" dirty="0">
                <a:latin typeface="Times New Roman" panose="02020603050405020304" pitchFamily="18" charset="0"/>
                <a:ea typeface="Times New Roman" panose="02020603050405020304" pitchFamily="18" charset="0"/>
                <a:cs typeface="Times New Roman" panose="02020603050405020304" pitchFamily="18" charset="0"/>
              </a:rPr>
              <a:t> Haşirim): Büyük bir çoğunluğu iki sevgilinin, yani erkekle kadının, karşılıklı olarak söylediği şiirlerden oluşur. Müstehcen sayılabilecek bazı ifadeler içermektedir. Kitapta dile getirilen sevgiyi Yahudiler Tanrıyla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İsrailoğulları</a:t>
            </a:r>
            <a:r>
              <a:rPr lang="tr-TR" dirty="0">
                <a:latin typeface="Times New Roman" panose="02020603050405020304" pitchFamily="18" charset="0"/>
                <a:ea typeface="Times New Roman" panose="02020603050405020304" pitchFamily="18" charset="0"/>
                <a:cs typeface="Times New Roman" panose="02020603050405020304" pitchFamily="18" charset="0"/>
              </a:rPr>
              <a:t> arasındaki sevgi, Hıristiyanlar ise İsa Mesih’le Kilise arasındaki sevgi olarak yorumlamışlardır. Bu kitap, Yahudilerin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Pesah</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fısıh</a:t>
            </a:r>
            <a:r>
              <a:rPr lang="tr-TR" dirty="0">
                <a:latin typeface="Times New Roman" panose="02020603050405020304" pitchFamily="18" charset="0"/>
                <a:ea typeface="Times New Roman" panose="02020603050405020304" pitchFamily="18" charset="0"/>
                <a:cs typeface="Times New Roman" panose="02020603050405020304" pitchFamily="18" charset="0"/>
              </a:rPr>
              <a:t>) bayramında okunur. </a:t>
            </a:r>
            <a:endParaRPr lang="tr-TR" sz="1800" dirty="0" smtClean="0">
              <a:effectLst/>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479659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latin typeface="Times New Roman" panose="02020603050405020304" pitchFamily="18" charset="0"/>
                <a:ea typeface="Times New Roman" panose="02020603050405020304" pitchFamily="18" charset="0"/>
                <a:cs typeface="Times New Roman" panose="02020603050405020304" pitchFamily="18" charset="0"/>
              </a:rPr>
              <a:t>Mişna</a:t>
            </a: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 ve </a:t>
            </a:r>
            <a:r>
              <a:rPr lang="tr-TR" b="1" dirty="0" err="1" smtClean="0">
                <a:latin typeface="Times New Roman" panose="02020603050405020304" pitchFamily="18" charset="0"/>
                <a:ea typeface="Times New Roman" panose="02020603050405020304" pitchFamily="18" charset="0"/>
                <a:cs typeface="Times New Roman" panose="02020603050405020304" pitchFamily="18" charset="0"/>
              </a:rPr>
              <a:t>Gemara</a:t>
            </a:r>
            <a:r>
              <a:rPr lang="tr-TR" sz="3200" dirty="0" smtClean="0">
                <a:effectLst/>
                <a:latin typeface="Times New Roman" panose="02020603050405020304" pitchFamily="18" charset="0"/>
                <a:ea typeface="Times New Roman" panose="02020603050405020304" pitchFamily="18" charset="0"/>
              </a:rPr>
              <a:t/>
            </a:r>
            <a:br>
              <a:rPr lang="tr-TR" sz="3200" dirty="0" smtClean="0">
                <a:effectLst/>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a:xfrm>
            <a:off x="482138" y="1147156"/>
            <a:ext cx="10871662" cy="5029807"/>
          </a:xfrm>
        </p:spPr>
        <p:txBody>
          <a:bodyPr>
            <a:normAutofit fontScale="47500" lnSpcReduction="20000"/>
          </a:bodyPr>
          <a:lstStyle/>
          <a:p>
            <a:pPr algn="just">
              <a:lnSpc>
                <a:spcPct val="200000"/>
              </a:lnSpc>
              <a:spcAft>
                <a:spcPts val="0"/>
              </a:spcAft>
            </a:pP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Sözlü metinler </a:t>
            </a:r>
            <a:r>
              <a:rPr lang="tr-TR" sz="3300" i="1" dirty="0" smtClean="0">
                <a:effectLst/>
                <a:latin typeface="Times New Roman" panose="02020603050405020304" pitchFamily="18" charset="0"/>
                <a:ea typeface="Times New Roman" panose="02020603050405020304" pitchFamily="18" charset="0"/>
                <a:cs typeface="Times New Roman" panose="02020603050405020304" pitchFamily="18" charset="0"/>
              </a:rPr>
              <a:t>(Sözlü Tora)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300"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ve </a:t>
            </a:r>
            <a:r>
              <a:rPr lang="tr-TR" sz="3300"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’dan</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oluşur.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Tevrat’ın,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Mişna’nın</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yorumudur.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metnini de içerdiği için genel olarak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Talmud</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adıyla anılır.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ve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Gemara’dan</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oluşan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Talmud’a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300" i="1" dirty="0" smtClean="0">
                <a:effectLst/>
                <a:latin typeface="Times New Roman" panose="02020603050405020304" pitchFamily="18" charset="0"/>
                <a:ea typeface="Times New Roman" panose="02020603050405020304" pitchFamily="18" charset="0"/>
                <a:cs typeface="Times New Roman" panose="02020603050405020304" pitchFamily="18" charset="0"/>
              </a:rPr>
              <a:t>“Sözlü Tora”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denir. Bunlara sözlü denmesinin nedeni, ilk zamanlar yazıya geçirilmeyip şifahî olarak nakledilmeleridir. </a:t>
            </a:r>
            <a:endParaRPr lang="tr-TR" sz="2200" dirty="0" smtClean="0">
              <a:effectLst/>
              <a:latin typeface="Times New Roman" panose="02020603050405020304" pitchFamily="18" charset="0"/>
              <a:ea typeface="Times New Roman" panose="02020603050405020304" pitchFamily="18" charset="0"/>
            </a:endParaRPr>
          </a:p>
          <a:p>
            <a:pPr algn="just">
              <a:lnSpc>
                <a:spcPct val="200000"/>
              </a:lnSpc>
              <a:spcAft>
                <a:spcPts val="0"/>
              </a:spcAft>
            </a:pP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Kaybolmalarından korkulduğundan daha sonra yazılı hale getirilmişlerdir. M.S. 2. yüzyılın sonlarında Rabbi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Yahuda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Hanasi</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tarafından derlenip yazıya geçirilen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Mişna’nın</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içeriği fıkıh ağırlıklıdır.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Hz. Musa’ya Sina’da verilen vahiy kapsamına girer.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üzerine</a:t>
            </a:r>
            <a:r>
              <a:rPr lang="tr-TR" sz="3300" i="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rabbilerin</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yaptıkları yorum ve görüşlerine </a:t>
            </a:r>
            <a:r>
              <a:rPr lang="tr-TR" sz="3300"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denir.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Gemara’nın</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iki versiyonu vardır: Babil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Gemarası</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ve Kudüs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Gemarası</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Mişnayı</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da içeren bu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Gemaralar</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genel olarak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Talmud</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adıyla bilinir.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Talmud</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yani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Gemara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konu itibarıyla iki kısma ayrılır. Dinî kural ve kanunları içeren kısma </a:t>
            </a:r>
            <a:r>
              <a:rPr lang="tr-TR" sz="3300"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Halaka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tarihî kıssaları, teolojik, ahlaki ve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tavavvufi</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(Kabala) konuları içeren kısma </a:t>
            </a:r>
            <a:r>
              <a:rPr lang="tr-TR" sz="3300" i="1" dirty="0" err="1" smtClean="0">
                <a:effectLst/>
                <a:latin typeface="Times New Roman" panose="02020603050405020304" pitchFamily="18" charset="0"/>
                <a:ea typeface="Times New Roman" panose="02020603050405020304" pitchFamily="18" charset="0"/>
                <a:cs typeface="Times New Roman" panose="02020603050405020304" pitchFamily="18" charset="0"/>
              </a:rPr>
              <a:t>Aggada</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denir. Bunlar, </a:t>
            </a:r>
            <a:r>
              <a:rPr lang="tr-TR" sz="33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Talmud’un</a:t>
            </a:r>
            <a:r>
              <a:rPr lang="tr-TR" sz="3300" dirty="0" smtClean="0">
                <a:effectLst/>
                <a:latin typeface="Times New Roman" panose="02020603050405020304" pitchFamily="18" charset="0"/>
                <a:ea typeface="Times New Roman" panose="02020603050405020304" pitchFamily="18" charset="0"/>
                <a:cs typeface="Times New Roman" panose="02020603050405020304" pitchFamily="18" charset="0"/>
              </a:rPr>
              <a:t> içinde ayrı ayrı düzenlenmiş değildir.</a:t>
            </a:r>
          </a:p>
          <a:p>
            <a:pPr algn="just">
              <a:lnSpc>
                <a:spcPct val="200000"/>
              </a:lnSpc>
              <a:spcAft>
                <a:spcPts val="0"/>
              </a:spcAft>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200000"/>
              </a:lnSpc>
            </a:pPr>
            <a:r>
              <a:rPr lang="tr-TR" sz="1600" dirty="0" smtClean="0"/>
              <a:t>Kaynak:  Prof. Dr. Durmuş Arık’ın,  Açık Erişim Ders </a:t>
            </a:r>
            <a:r>
              <a:rPr lang="tr-TR" sz="1600" dirty="0" err="1" smtClean="0"/>
              <a:t>Notları’ndan</a:t>
            </a:r>
            <a:r>
              <a:rPr lang="tr-TR" sz="1600" dirty="0" smtClean="0"/>
              <a:t> alıntılanmıştır.</a:t>
            </a:r>
          </a:p>
          <a:p>
            <a:pPr algn="just">
              <a:lnSpc>
                <a:spcPct val="200000"/>
              </a:lnSpc>
              <a:spcAft>
                <a:spcPts val="0"/>
              </a:spcAft>
            </a:pPr>
            <a:endParaRPr lang="tr-TR" sz="1800" dirty="0" smtClean="0">
              <a:effectLst/>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398986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0606192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1734</Words>
  <Application>Microsoft Office PowerPoint</Application>
  <PresentationFormat>Geniş ekran</PresentationFormat>
  <Paragraphs>27</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Times New Roman</vt:lpstr>
      <vt:lpstr>Office Teması</vt:lpstr>
      <vt:lpstr>YAHUDİ KUTSAL KİTAPLARI Tanah  </vt:lpstr>
      <vt:lpstr>PowerPoint Sunusu</vt:lpstr>
      <vt:lpstr>PowerPoint Sunusu</vt:lpstr>
      <vt:lpstr>PowerPoint Sunusu</vt:lpstr>
      <vt:lpstr>PowerPoint Sunusu</vt:lpstr>
      <vt:lpstr>Peygamberler (Neviim) </vt:lpstr>
      <vt:lpstr>Kitaplar (Ketuvim) </vt:lpstr>
      <vt:lpstr>Mişna ve Gemara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YAHUDİ KUTSAL KİTAPLARI Tanah</dc:title>
  <dc:creator>USER</dc:creator>
  <cp:lastModifiedBy>user</cp:lastModifiedBy>
  <cp:revision>3</cp:revision>
  <dcterms:created xsi:type="dcterms:W3CDTF">2020-04-06T08:08:11Z</dcterms:created>
  <dcterms:modified xsi:type="dcterms:W3CDTF">2020-07-10T15:18:03Z</dcterms:modified>
</cp:coreProperties>
</file>