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9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5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35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96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2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448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7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84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43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1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15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59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91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0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52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92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817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0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775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0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647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88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212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5381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754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342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932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05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73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4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7592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958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7892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457200"/>
            <a:r>
              <a:rPr lang="en-US" sz="8000" dirty="0">
                <a:solidFill>
                  <a:prstClr val="black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 defTabSz="457200"/>
            <a:r>
              <a:rPr lang="en-US" sz="8000" dirty="0">
                <a:solidFill>
                  <a:prstClr val="black"/>
                </a:solidFill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3017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6879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076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7877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26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826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D47C-A670-4F09-B052-0C3AA64EF39F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58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82651" y="1905000"/>
            <a:ext cx="508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65851" y="19050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65851" y="4038600"/>
            <a:ext cx="508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168C0-D822-4F38-99D0-10F6DF0CD4D5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42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228600"/>
            <a:ext cx="94488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82651" y="1905000"/>
            <a:ext cx="103632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6CDFE-DADE-4E83-B900-7C1DF4D81A31}" type="slidenum">
              <a:rPr lang="tr-TR" altLang="tr-TR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486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3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/>
                </a:solidFill>
              </a:rPr>
              <a:pPr defTabSz="457200"/>
              <a:t>10/29/2017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51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GIDA VE PERSONEL HİJENİ 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Emir Hilmi Üner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chemeClr val="tx1"/>
                </a:solidFill>
                <a:latin typeface="+mn-lt"/>
              </a:rPr>
              <a:t>Gıda Kaynaklı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sz="3500" b="1" dirty="0">
                <a:solidFill>
                  <a:schemeClr val="tx1"/>
                </a:solidFill>
                <a:latin typeface="+mn-lt"/>
              </a:rPr>
              <a:t> Fiziksel Riskler</a:t>
            </a: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Cam, metal, kâğıt, çöp, saç, boya, hayvansal kaynaklı gıdalarda kemik, deri vb. yabancı maddeler bu gruba girmektedir. Bu yabancı maddeler, bazı durumlarda mikrobiyolojik riskleri de beraberinde getirmekte, en azından o ürünün hijyenik koşullarda üretilmediği konusunda fikir vermektedir.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565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5402" y="518616"/>
            <a:ext cx="9601196" cy="955342"/>
          </a:xfrm>
        </p:spPr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Gıda Kaynaklı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1473958"/>
            <a:ext cx="9601196" cy="49404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  <a:latin typeface="+mn-lt"/>
              </a:rPr>
              <a:t>	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Yabancı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maddelerin sıklıkla saptandığı gıda grupları sırasıyla: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Fırıncılık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ürünleri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İçecekler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Sebzeler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Bebek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mamaları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Meyveler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Tahıllar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Balık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ve balık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ürünleri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Çikolata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ve diğer kakao ürünleridir.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631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Gıda Kaynaklı Riskler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Fiziksel Riskler  </a:t>
            </a:r>
          </a:p>
          <a:p>
            <a:r>
              <a:rPr lang="tr-TR" sz="32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600" b="1" dirty="0" smtClean="0">
                <a:solidFill>
                  <a:schemeClr val="tx1"/>
                </a:solidFill>
                <a:latin typeface="+mn-lt"/>
              </a:rPr>
              <a:t>Kimyasal </a:t>
            </a:r>
            <a:r>
              <a:rPr lang="tr-TR" sz="3600" b="1" dirty="0">
                <a:solidFill>
                  <a:schemeClr val="tx1"/>
                </a:solidFill>
                <a:latin typeface="+mn-lt"/>
              </a:rPr>
              <a:t>Riskler  </a:t>
            </a:r>
            <a:endParaRPr lang="tr-TR" sz="3200" b="1" dirty="0">
              <a:solidFill>
                <a:schemeClr val="tx1"/>
              </a:solidFill>
              <a:latin typeface="+mn-lt"/>
            </a:endParaRP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Biyolojik Riskler  </a:t>
            </a:r>
          </a:p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Mikrobiyolojik Riskler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82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 descr="E:\beypaarı dersler\hijyen\15-ogrenci-zehirle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53" y="482026"/>
            <a:ext cx="11218923" cy="588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035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 descr="E:\beypaarı dersler\hijyen\44_ogrenci_zehirlendi_h3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18" y="449705"/>
            <a:ext cx="11312431" cy="599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9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 descr="E:\beypaarı dersler\hijyen\20150411_053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90" y="429146"/>
            <a:ext cx="11610806" cy="595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464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 descr="E:\beypaarı dersler\hijyen\manisada_gida_zehirlenmesi_h154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75" y="463236"/>
            <a:ext cx="11257614" cy="598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714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 descr="E:\beypaarı dersler\hijyen\20160822_3546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4157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82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 descr="E:\beypaarı dersler\hijyen\okulda_gida_zehirlenmesi_95_ogrenci_hastaneye_kaldirildi_h62159_f286b.p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91" y="491189"/>
            <a:ext cx="11264615" cy="58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137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75480" y="322565"/>
            <a:ext cx="9601196" cy="1303867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tx1"/>
                </a:solidFill>
                <a:latin typeface="+mn-lt"/>
              </a:rPr>
              <a:t>Kimyasal Riskler </a:t>
            </a:r>
            <a:endParaRPr lang="tr-TR" sz="3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4596" y="5246556"/>
            <a:ext cx="10942819" cy="1004341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spcBef>
                <a:spcPts val="1000"/>
              </a:spcBef>
              <a:spcAft>
                <a:spcPts val="0"/>
              </a:spcAft>
              <a:buClr>
                <a:srgbClr val="E78712"/>
              </a:buClr>
              <a:buSzTx/>
              <a:buFont typeface="Wingdings 3" charset="2"/>
              <a:buChar char=""/>
            </a:pPr>
            <a:r>
              <a:rPr lang="tr-TR" sz="3200" dirty="0">
                <a:solidFill>
                  <a:schemeClr val="tx1"/>
                </a:solidFill>
                <a:latin typeface="+mn-lt"/>
              </a:rPr>
              <a:t>Gıdalarda bulunan ya da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gıdalara sonradan bulaşan veya eklenen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kimyasal maddelerden kaynaklı risklerdir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E:\beypaarı dersler\hijyen\zehir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938" y="1319135"/>
            <a:ext cx="8844196" cy="392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98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32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9587" y="674557"/>
            <a:ext cx="4646951" cy="5651292"/>
          </a:xfrm>
        </p:spPr>
        <p:txBody>
          <a:bodyPr>
            <a:noAutofit/>
          </a:bodyPr>
          <a:lstStyle/>
          <a:p>
            <a:r>
              <a:rPr lang="tr-TR" sz="3200" dirty="0">
                <a:solidFill>
                  <a:schemeClr val="tx1"/>
                </a:solidFill>
                <a:latin typeface="+mn-lt"/>
              </a:rPr>
              <a:t>Doğal Besin Toksinleri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Pestisitler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Antibiyotikler 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Büyüme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hormonları gibi veteriner ilaçları 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Gübre kalıntıları 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Tarım ilaçları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pic>
        <p:nvPicPr>
          <p:cNvPr id="2051" name="Picture 3" descr="E:\beypaarı dersler\hijyen\Gıda-Zehirlenmelerine-Neden-Olan-Etmenler-Nelerdir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753" y="381000"/>
            <a:ext cx="6865495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62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5401" y="1179443"/>
            <a:ext cx="9601196" cy="4969566"/>
          </a:xfrm>
        </p:spPr>
        <p:txBody>
          <a:bodyPr>
            <a:normAutofit/>
          </a:bodyPr>
          <a:lstStyle/>
          <a:p>
            <a:pPr lvl="0">
              <a:buClr>
                <a:srgbClr val="B15E28"/>
              </a:buClr>
            </a:pPr>
            <a:r>
              <a:rPr lang="tr-TR" sz="3200" dirty="0">
                <a:solidFill>
                  <a:schemeClr val="tx1"/>
                </a:solidFill>
                <a:latin typeface="+mn-lt"/>
              </a:rPr>
              <a:t>Allerjen bileşikler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endParaRPr lang="tr-TR" sz="3200" dirty="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B15E28"/>
              </a:buClr>
            </a:pPr>
            <a:r>
              <a:rPr lang="tr-TR" sz="3200" dirty="0" err="1">
                <a:solidFill>
                  <a:schemeClr val="tx1"/>
                </a:solidFill>
                <a:latin typeface="+mn-lt"/>
              </a:rPr>
              <a:t>Toksik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 mineraller 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Yasaklanmış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veya izin verilen düzeyin üzerinde kullanılmış olan gıda katkı maddeleri </a:t>
            </a:r>
            <a:endParaRPr lang="tr-TR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Ağır metaller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Uygun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olmayan plastik ambalaj materyallerinden kaynaklanan bulaşmalar </a:t>
            </a:r>
            <a:r>
              <a:rPr lang="tr-TR" sz="32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r>
              <a:rPr lang="tr-TR" sz="3200" dirty="0" smtClean="0">
                <a:solidFill>
                  <a:schemeClr val="tx1"/>
                </a:solidFill>
                <a:latin typeface="+mn-lt"/>
              </a:rPr>
              <a:t>Deterjan </a:t>
            </a:r>
            <a:r>
              <a:rPr lang="tr-TR" sz="3200" dirty="0">
                <a:solidFill>
                  <a:schemeClr val="tx1"/>
                </a:solidFill>
                <a:latin typeface="+mn-lt"/>
              </a:rPr>
              <a:t>kalıntıları vb. yer almaktadır.</a:t>
            </a:r>
          </a:p>
          <a:p>
            <a:endParaRPr lang="tr-TR" sz="3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530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1_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140</Words>
  <Application>Microsoft Office PowerPoint</Application>
  <PresentationFormat>Geniş ekran</PresentationFormat>
  <Paragraphs>34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Garamond</vt:lpstr>
      <vt:lpstr>Wingdings 3</vt:lpstr>
      <vt:lpstr>Organik</vt:lpstr>
      <vt:lpstr>1_Organik</vt:lpstr>
      <vt:lpstr>GIDA VE PERSONEL HİJENİ </vt:lpstr>
      <vt:lpstr>Gıda Kaynaklı Riskler</vt:lpstr>
      <vt:lpstr>Gıda Kaynaklı Riskler</vt:lpstr>
      <vt:lpstr>Gıda Kaynaklı Riskler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Kimyasal Riskler 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GIDA VE PERSONEL HİJENİ</dc:title>
  <dc:creator>emir üner</dc:creator>
  <cp:lastModifiedBy>emir üner</cp:lastModifiedBy>
  <cp:revision>3</cp:revision>
  <dcterms:created xsi:type="dcterms:W3CDTF">2017-10-29T13:27:16Z</dcterms:created>
  <dcterms:modified xsi:type="dcterms:W3CDTF">2017-10-29T13:30:18Z</dcterms:modified>
</cp:coreProperties>
</file>