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4" d="100"/>
          <a:sy n="74" d="100"/>
        </p:scale>
        <p:origin x="73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1961E161-77FD-4853-931F-742A6DE3671B}" type="datetimeFigureOut">
              <a:rPr lang="tr-TR" smtClean="0"/>
              <a:t>2.05.2020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DBB044D-C284-4AFC-B5BE-E5E3E058F650}" type="slidenum">
              <a:rPr lang="tr-TR" smtClean="0"/>
              <a:t>‹#›</a:t>
            </a:fld>
            <a:endParaRPr lang="tr-TR"/>
          </a:p>
        </p:txBody>
      </p:sp>
    </p:spTree>
    <p:extLst>
      <p:ext uri="{BB962C8B-B14F-4D97-AF65-F5344CB8AC3E}">
        <p14:creationId xmlns:p14="http://schemas.microsoft.com/office/powerpoint/2010/main" val="19171934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961E161-77FD-4853-931F-742A6DE3671B}" type="datetimeFigureOut">
              <a:rPr lang="tr-TR" smtClean="0"/>
              <a:t>2.05.2020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DBB044D-C284-4AFC-B5BE-E5E3E058F650}" type="slidenum">
              <a:rPr lang="tr-TR" smtClean="0"/>
              <a:t>‹#›</a:t>
            </a:fld>
            <a:endParaRPr lang="tr-TR"/>
          </a:p>
        </p:txBody>
      </p:sp>
    </p:spTree>
    <p:extLst>
      <p:ext uri="{BB962C8B-B14F-4D97-AF65-F5344CB8AC3E}">
        <p14:creationId xmlns:p14="http://schemas.microsoft.com/office/powerpoint/2010/main" val="22640908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961E161-77FD-4853-931F-742A6DE3671B}" type="datetimeFigureOut">
              <a:rPr lang="tr-TR" smtClean="0"/>
              <a:t>2.05.2020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DBB044D-C284-4AFC-B5BE-E5E3E058F650}" type="slidenum">
              <a:rPr lang="tr-TR" smtClean="0"/>
              <a:t>‹#›</a:t>
            </a:fld>
            <a:endParaRPr lang="tr-TR"/>
          </a:p>
        </p:txBody>
      </p:sp>
    </p:spTree>
    <p:extLst>
      <p:ext uri="{BB962C8B-B14F-4D97-AF65-F5344CB8AC3E}">
        <p14:creationId xmlns:p14="http://schemas.microsoft.com/office/powerpoint/2010/main" val="32410282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961E161-77FD-4853-931F-742A6DE3671B}" type="datetimeFigureOut">
              <a:rPr lang="tr-TR" smtClean="0"/>
              <a:t>2.05.2020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DBB044D-C284-4AFC-B5BE-E5E3E058F650}" type="slidenum">
              <a:rPr lang="tr-TR" smtClean="0"/>
              <a:t>‹#›</a:t>
            </a:fld>
            <a:endParaRPr lang="tr-TR"/>
          </a:p>
        </p:txBody>
      </p:sp>
    </p:spTree>
    <p:extLst>
      <p:ext uri="{BB962C8B-B14F-4D97-AF65-F5344CB8AC3E}">
        <p14:creationId xmlns:p14="http://schemas.microsoft.com/office/powerpoint/2010/main" val="19741777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1961E161-77FD-4853-931F-742A6DE3671B}" type="datetimeFigureOut">
              <a:rPr lang="tr-TR" smtClean="0"/>
              <a:t>2.05.2020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DBB044D-C284-4AFC-B5BE-E5E3E058F650}" type="slidenum">
              <a:rPr lang="tr-TR" smtClean="0"/>
              <a:t>‹#›</a:t>
            </a:fld>
            <a:endParaRPr lang="tr-TR"/>
          </a:p>
        </p:txBody>
      </p:sp>
    </p:spTree>
    <p:extLst>
      <p:ext uri="{BB962C8B-B14F-4D97-AF65-F5344CB8AC3E}">
        <p14:creationId xmlns:p14="http://schemas.microsoft.com/office/powerpoint/2010/main" val="28311224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1961E161-77FD-4853-931F-742A6DE3671B}" type="datetimeFigureOut">
              <a:rPr lang="tr-TR" smtClean="0"/>
              <a:t>2.05.2020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DBB044D-C284-4AFC-B5BE-E5E3E058F650}" type="slidenum">
              <a:rPr lang="tr-TR" smtClean="0"/>
              <a:t>‹#›</a:t>
            </a:fld>
            <a:endParaRPr lang="tr-TR"/>
          </a:p>
        </p:txBody>
      </p:sp>
    </p:spTree>
    <p:extLst>
      <p:ext uri="{BB962C8B-B14F-4D97-AF65-F5344CB8AC3E}">
        <p14:creationId xmlns:p14="http://schemas.microsoft.com/office/powerpoint/2010/main" val="6990263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1961E161-77FD-4853-931F-742A6DE3671B}" type="datetimeFigureOut">
              <a:rPr lang="tr-TR" smtClean="0"/>
              <a:t>2.05.2020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DBB044D-C284-4AFC-B5BE-E5E3E058F650}" type="slidenum">
              <a:rPr lang="tr-TR" smtClean="0"/>
              <a:t>‹#›</a:t>
            </a:fld>
            <a:endParaRPr lang="tr-TR"/>
          </a:p>
        </p:txBody>
      </p:sp>
    </p:spTree>
    <p:extLst>
      <p:ext uri="{BB962C8B-B14F-4D97-AF65-F5344CB8AC3E}">
        <p14:creationId xmlns:p14="http://schemas.microsoft.com/office/powerpoint/2010/main" val="24228731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1961E161-77FD-4853-931F-742A6DE3671B}" type="datetimeFigureOut">
              <a:rPr lang="tr-TR" smtClean="0"/>
              <a:t>2.05.2020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DBB044D-C284-4AFC-B5BE-E5E3E058F650}" type="slidenum">
              <a:rPr lang="tr-TR" smtClean="0"/>
              <a:t>‹#›</a:t>
            </a:fld>
            <a:endParaRPr lang="tr-TR"/>
          </a:p>
        </p:txBody>
      </p:sp>
    </p:spTree>
    <p:extLst>
      <p:ext uri="{BB962C8B-B14F-4D97-AF65-F5344CB8AC3E}">
        <p14:creationId xmlns:p14="http://schemas.microsoft.com/office/powerpoint/2010/main" val="20746963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1961E161-77FD-4853-931F-742A6DE3671B}" type="datetimeFigureOut">
              <a:rPr lang="tr-TR" smtClean="0"/>
              <a:t>2.05.2020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DBB044D-C284-4AFC-B5BE-E5E3E058F650}" type="slidenum">
              <a:rPr lang="tr-TR" smtClean="0"/>
              <a:t>‹#›</a:t>
            </a:fld>
            <a:endParaRPr lang="tr-TR"/>
          </a:p>
        </p:txBody>
      </p:sp>
    </p:spTree>
    <p:extLst>
      <p:ext uri="{BB962C8B-B14F-4D97-AF65-F5344CB8AC3E}">
        <p14:creationId xmlns:p14="http://schemas.microsoft.com/office/powerpoint/2010/main" val="1423916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1961E161-77FD-4853-931F-742A6DE3671B}" type="datetimeFigureOut">
              <a:rPr lang="tr-TR" smtClean="0"/>
              <a:t>2.05.2020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DBB044D-C284-4AFC-B5BE-E5E3E058F650}" type="slidenum">
              <a:rPr lang="tr-TR" smtClean="0"/>
              <a:t>‹#›</a:t>
            </a:fld>
            <a:endParaRPr lang="tr-TR"/>
          </a:p>
        </p:txBody>
      </p:sp>
    </p:spTree>
    <p:extLst>
      <p:ext uri="{BB962C8B-B14F-4D97-AF65-F5344CB8AC3E}">
        <p14:creationId xmlns:p14="http://schemas.microsoft.com/office/powerpoint/2010/main" val="35116506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1961E161-77FD-4853-931F-742A6DE3671B}" type="datetimeFigureOut">
              <a:rPr lang="tr-TR" smtClean="0"/>
              <a:t>2.05.2020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DBB044D-C284-4AFC-B5BE-E5E3E058F650}" type="slidenum">
              <a:rPr lang="tr-TR" smtClean="0"/>
              <a:t>‹#›</a:t>
            </a:fld>
            <a:endParaRPr lang="tr-TR"/>
          </a:p>
        </p:txBody>
      </p:sp>
    </p:spTree>
    <p:extLst>
      <p:ext uri="{BB962C8B-B14F-4D97-AF65-F5344CB8AC3E}">
        <p14:creationId xmlns:p14="http://schemas.microsoft.com/office/powerpoint/2010/main" val="29503746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61E161-77FD-4853-931F-742A6DE3671B}" type="datetimeFigureOut">
              <a:rPr lang="tr-TR" smtClean="0"/>
              <a:t>2.05.2020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BB044D-C284-4AFC-B5BE-E5E3E058F650}" type="slidenum">
              <a:rPr lang="tr-TR" smtClean="0"/>
              <a:t>‹#›</a:t>
            </a:fld>
            <a:endParaRPr lang="tr-TR"/>
          </a:p>
        </p:txBody>
      </p:sp>
    </p:spTree>
    <p:extLst>
      <p:ext uri="{BB962C8B-B14F-4D97-AF65-F5344CB8AC3E}">
        <p14:creationId xmlns:p14="http://schemas.microsoft.com/office/powerpoint/2010/main" val="5896842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Dilsel Sapmalar</a:t>
            </a:r>
            <a:endParaRPr lang="tr-TR" dirty="0"/>
          </a:p>
        </p:txBody>
      </p:sp>
      <p:sp>
        <p:nvSpPr>
          <p:cNvPr id="3" name="Alt Başlık 2"/>
          <p:cNvSpPr>
            <a:spLocks noGrp="1"/>
          </p:cNvSpPr>
          <p:nvPr>
            <p:ph type="subTitle" idx="1"/>
          </p:nvPr>
        </p:nvSpPr>
        <p:spPr/>
        <p:txBody>
          <a:bodyPr/>
          <a:lstStyle/>
          <a:p>
            <a:endParaRPr lang="tr-TR" dirty="0"/>
          </a:p>
        </p:txBody>
      </p:sp>
    </p:spTree>
    <p:extLst>
      <p:ext uri="{BB962C8B-B14F-4D97-AF65-F5344CB8AC3E}">
        <p14:creationId xmlns:p14="http://schemas.microsoft.com/office/powerpoint/2010/main" val="11636718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r>
              <a:rPr lang="tr-TR" dirty="0" smtClean="0"/>
              <a:t>Sözcükleri ses, biçim ya da yazımları bakımından değiştirme; dilde bulunmayan yeni sözcükler türetme; sözdizimini bozma; sözcükleri anlam açısından yeni ve farklı bağdaştırmalarla kullanma gibi, ölçünlü dilin dışına çıkan kullanım biçimlerini “sapma” olarak değerlendirebiliriz. Sapmalar, öbür edebiyat türlerine göre şiirde daha fazla görülür. Sanatçılar bu yolla “dile yeni bir güç kazandırmayı, göstergeleri ses ve anlam açısından daha etkili kılmayı, okuyan / dinleyenin zihninde yeni değişik tasarımlar ve duygu değerleri oluşturmayı amaçlar:”  (Doğan Aksan, Şiir Dili ve Türk Şiir Dili, Engin Yayınları, Ankara, 1995, s. 166. ) Şiir dilini büyük ölçüde geliştiren, zenginleştiren, </a:t>
            </a:r>
            <a:r>
              <a:rPr lang="tr-TR" dirty="0" err="1" smtClean="0"/>
              <a:t>ayrıksılaştıran</a:t>
            </a:r>
            <a:r>
              <a:rPr lang="tr-TR" dirty="0" smtClean="0"/>
              <a:t>, kendine </a:t>
            </a:r>
            <a:r>
              <a:rPr lang="tr-TR" dirty="0" err="1" smtClean="0"/>
              <a:t>özgüleştiren</a:t>
            </a:r>
            <a:r>
              <a:rPr lang="tr-TR" dirty="0" smtClean="0"/>
              <a:t> de bu “</a:t>
            </a:r>
            <a:r>
              <a:rPr lang="tr-TR" dirty="0" err="1" smtClean="0"/>
              <a:t>sapmalar”dır</a:t>
            </a:r>
            <a:r>
              <a:rPr lang="tr-TR" dirty="0" smtClean="0"/>
              <a:t>. </a:t>
            </a:r>
          </a:p>
          <a:p>
            <a:r>
              <a:rPr lang="tr-TR" dirty="0" smtClean="0"/>
              <a:t>Dilsel sapmalar, aşağıdaki biçimde gruplandırılarak incelenebilir:</a:t>
            </a:r>
            <a:endParaRPr lang="tr-TR" dirty="0"/>
          </a:p>
        </p:txBody>
      </p:sp>
    </p:spTree>
    <p:extLst>
      <p:ext uri="{BB962C8B-B14F-4D97-AF65-F5344CB8AC3E}">
        <p14:creationId xmlns:p14="http://schemas.microsoft.com/office/powerpoint/2010/main" val="25619152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t> SÖZCÜKSEL SAPMALAR</a:t>
            </a:r>
          </a:p>
          <a:p>
            <a:pPr marL="0" indent="0">
              <a:buNone/>
            </a:pPr>
            <a:r>
              <a:rPr lang="tr-TR" dirty="0" err="1" smtClean="0"/>
              <a:t>Sözcüksel</a:t>
            </a:r>
            <a:r>
              <a:rPr lang="tr-TR" dirty="0" smtClean="0"/>
              <a:t> sapma, dilde var olan kök ve eklerden yeni bireşimlere varmak suretiyle dilde bulunmayan özgün öğelerin türetilmesi olarak tanımlanabilir. Bir bakıma, şiirsel yaratımın doğası bu sapma biçimini getirmekte olduğundan </a:t>
            </a:r>
            <a:r>
              <a:rPr lang="tr-TR" dirty="0" err="1" smtClean="0"/>
              <a:t>sözcüksel</a:t>
            </a:r>
            <a:r>
              <a:rPr lang="tr-TR" dirty="0" smtClean="0"/>
              <a:t> sapmalar şairin yaratıcılık yönünü ve ifade gücünü de gösteren veriler olarak yorumlanabilir. </a:t>
            </a:r>
          </a:p>
          <a:p>
            <a:r>
              <a:rPr lang="tr-TR" dirty="0" smtClean="0"/>
              <a:t>«</a:t>
            </a:r>
            <a:r>
              <a:rPr lang="tr-TR" dirty="0" err="1" smtClean="0"/>
              <a:t>Üvercinka</a:t>
            </a:r>
            <a:r>
              <a:rPr lang="tr-TR" dirty="0" smtClean="0"/>
              <a:t>, </a:t>
            </a:r>
            <a:r>
              <a:rPr lang="tr-TR" dirty="0" err="1" smtClean="0"/>
              <a:t>dimdoğru</a:t>
            </a:r>
            <a:r>
              <a:rPr lang="tr-TR" dirty="0" smtClean="0"/>
              <a:t>, </a:t>
            </a:r>
            <a:r>
              <a:rPr lang="tr-TR" dirty="0" err="1" smtClean="0"/>
              <a:t>yüzükuylu</a:t>
            </a:r>
            <a:r>
              <a:rPr lang="tr-TR" dirty="0" smtClean="0"/>
              <a:t>, </a:t>
            </a:r>
            <a:r>
              <a:rPr lang="tr-TR" dirty="0" err="1" smtClean="0"/>
              <a:t>cehennet</a:t>
            </a:r>
            <a:r>
              <a:rPr lang="tr-TR" dirty="0" smtClean="0"/>
              <a:t>, </a:t>
            </a:r>
            <a:r>
              <a:rPr lang="tr-TR" dirty="0" err="1" smtClean="0"/>
              <a:t>aparthan</a:t>
            </a:r>
            <a:r>
              <a:rPr lang="tr-TR" dirty="0" smtClean="0"/>
              <a:t>, </a:t>
            </a:r>
            <a:r>
              <a:rPr lang="tr-TR" dirty="0" err="1" smtClean="0"/>
              <a:t>gözistan</a:t>
            </a:r>
            <a:r>
              <a:rPr lang="tr-TR" dirty="0" smtClean="0"/>
              <a:t>» gibi örnekler bu bağlamda düşünülebilir.</a:t>
            </a:r>
            <a:endParaRPr lang="tr-TR" dirty="0"/>
          </a:p>
        </p:txBody>
      </p:sp>
    </p:spTree>
    <p:extLst>
      <p:ext uri="{BB962C8B-B14F-4D97-AF65-F5344CB8AC3E}">
        <p14:creationId xmlns:p14="http://schemas.microsoft.com/office/powerpoint/2010/main" val="29207813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 YAZIMSAL SAPMALAR</a:t>
            </a:r>
          </a:p>
          <a:p>
            <a:pPr marL="0" indent="0">
              <a:buNone/>
            </a:pPr>
            <a:r>
              <a:rPr lang="tr-TR" dirty="0" smtClean="0"/>
              <a:t>Alışılmışın ve yerleşik kuralların dışında kullanılan yazım biçimlerini bu başlık altında değerlendirebiliriz. </a:t>
            </a:r>
          </a:p>
          <a:p>
            <a:r>
              <a:rPr lang="tr-TR" dirty="0" err="1" smtClean="0"/>
              <a:t>Yazımsal</a:t>
            </a:r>
            <a:r>
              <a:rPr lang="tr-TR" dirty="0" smtClean="0"/>
              <a:t> sapmalar şu biçimlerde karşımıza çıkmaktadır:</a:t>
            </a:r>
          </a:p>
          <a:p>
            <a:pPr marL="0" indent="0">
              <a:buNone/>
            </a:pPr>
            <a:r>
              <a:rPr lang="tr-TR" dirty="0" smtClean="0"/>
              <a:t> a) Özel Adları Küçük Harfle Başlatarak Yazma </a:t>
            </a:r>
          </a:p>
          <a:p>
            <a:pPr marL="0" indent="0">
              <a:buNone/>
            </a:pPr>
            <a:r>
              <a:rPr lang="tr-TR" dirty="0" smtClean="0"/>
              <a:t>Örnek:</a:t>
            </a:r>
          </a:p>
          <a:p>
            <a:pPr marL="0" indent="0">
              <a:buNone/>
            </a:pPr>
            <a:r>
              <a:rPr lang="tr-TR" dirty="0" smtClean="0"/>
              <a:t>«Kollarında eski balık dövmeleri </a:t>
            </a:r>
            <a:r>
              <a:rPr lang="tr-TR" dirty="0" err="1" smtClean="0"/>
              <a:t>teodor</a:t>
            </a:r>
            <a:r>
              <a:rPr lang="tr-TR" dirty="0" smtClean="0"/>
              <a:t> kasap perhiz ahali içmez (…) kova </a:t>
            </a:r>
            <a:r>
              <a:rPr lang="tr-TR" dirty="0" err="1" smtClean="0"/>
              <a:t>abdülhamit</a:t>
            </a:r>
            <a:r>
              <a:rPr lang="tr-TR" dirty="0" smtClean="0"/>
              <a:t> akşam gazeteleri dağlar gibi yalnızlık ne güzel bir hiç»</a:t>
            </a:r>
            <a:endParaRPr lang="tr-TR" dirty="0"/>
          </a:p>
        </p:txBody>
      </p:sp>
    </p:spTree>
    <p:extLst>
      <p:ext uri="{BB962C8B-B14F-4D97-AF65-F5344CB8AC3E}">
        <p14:creationId xmlns:p14="http://schemas.microsoft.com/office/powerpoint/2010/main" val="16393572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smtClean="0"/>
              <a:t>b) Özel Ad Olmayan Sözcüklere Gelen Ekleri Kesme İşaretiyle Ayırma</a:t>
            </a:r>
          </a:p>
          <a:p>
            <a:pPr marL="0" indent="0">
              <a:buNone/>
            </a:pPr>
            <a:r>
              <a:rPr lang="tr-TR" dirty="0" smtClean="0"/>
              <a:t>Bu yazım biçiminin, eki kesme işaretiyle ayrılan sözcüğü öbürlerinden ayrıştırarak öne çıkarma, özellikle vurgulama gibi nedenlere dayandığını söyleyebiliriz.</a:t>
            </a:r>
          </a:p>
          <a:p>
            <a:pPr marL="0" indent="0">
              <a:buNone/>
            </a:pPr>
            <a:r>
              <a:rPr lang="tr-TR" dirty="0" smtClean="0"/>
              <a:t>Örnek:</a:t>
            </a:r>
          </a:p>
          <a:p>
            <a:pPr marL="0" indent="0">
              <a:buNone/>
            </a:pPr>
            <a:r>
              <a:rPr lang="tr-TR" dirty="0" smtClean="0"/>
              <a:t>«İki yılan </a:t>
            </a:r>
            <a:r>
              <a:rPr lang="tr-TR" dirty="0" err="1" smtClean="0"/>
              <a:t>sarılıptır</a:t>
            </a:r>
            <a:r>
              <a:rPr lang="tr-TR" dirty="0" smtClean="0"/>
              <a:t>, erirken </a:t>
            </a:r>
            <a:r>
              <a:rPr lang="tr-TR" dirty="0" err="1" smtClean="0"/>
              <a:t>yörünge’ler</a:t>
            </a:r>
            <a:r>
              <a:rPr lang="tr-TR" dirty="0" smtClean="0"/>
              <a:t> bir konakta. Nite büküntülerle çevrilmiş.»</a:t>
            </a:r>
          </a:p>
          <a:p>
            <a:pPr marL="0" indent="0">
              <a:buNone/>
            </a:pPr>
            <a:r>
              <a:rPr lang="tr-TR" dirty="0" smtClean="0"/>
              <a:t> «Sürülecektir bozukluklar biçimi. Bir </a:t>
            </a:r>
            <a:r>
              <a:rPr lang="tr-TR" dirty="0" err="1" smtClean="0"/>
              <a:t>kız’la</a:t>
            </a:r>
            <a:r>
              <a:rPr lang="tr-TR" dirty="0" smtClean="0"/>
              <a:t> müşteri bir ayının kucaklaşmasından.»</a:t>
            </a:r>
          </a:p>
          <a:p>
            <a:pPr marL="0" indent="0">
              <a:buNone/>
            </a:pPr>
            <a:r>
              <a:rPr lang="tr-TR" dirty="0" smtClean="0"/>
              <a:t>«Haykırarak süslüyor bir </a:t>
            </a:r>
            <a:r>
              <a:rPr lang="tr-TR" dirty="0" err="1" smtClean="0"/>
              <a:t>tahtırevan’ı</a:t>
            </a:r>
            <a:r>
              <a:rPr lang="tr-TR" dirty="0" smtClean="0"/>
              <a:t>, karartılmış. Babadan doğma bir çırılçıplak.» </a:t>
            </a:r>
            <a:endParaRPr lang="tr-TR" dirty="0"/>
          </a:p>
        </p:txBody>
      </p:sp>
    </p:spTree>
    <p:extLst>
      <p:ext uri="{BB962C8B-B14F-4D97-AF65-F5344CB8AC3E}">
        <p14:creationId xmlns:p14="http://schemas.microsoft.com/office/powerpoint/2010/main" val="24467560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smtClean="0"/>
              <a:t>c) Özel Ad Olmayan Sözcükleri Büyük Harfle Başlatarak Yazma</a:t>
            </a:r>
          </a:p>
          <a:p>
            <a:pPr marL="0" indent="0">
              <a:buNone/>
            </a:pPr>
            <a:r>
              <a:rPr lang="tr-TR" dirty="0" smtClean="0"/>
              <a:t>Örnek:</a:t>
            </a:r>
          </a:p>
          <a:p>
            <a:pPr marL="0" indent="0">
              <a:buNone/>
            </a:pPr>
            <a:r>
              <a:rPr lang="tr-TR" dirty="0" smtClean="0"/>
              <a:t>«(…)Başlangıcı kundak bir yangından sonra bir türlü bulunamayan eski metresimin (</a:t>
            </a:r>
            <a:r>
              <a:rPr lang="tr-TR" dirty="0" err="1" smtClean="0"/>
              <a:t>Ceset’imin</a:t>
            </a:r>
            <a:r>
              <a:rPr lang="tr-TR" dirty="0" smtClean="0"/>
              <a:t>) oğlan kardeşi. (…)»</a:t>
            </a:r>
          </a:p>
          <a:p>
            <a:pPr marL="0" indent="0">
              <a:buNone/>
            </a:pPr>
            <a:r>
              <a:rPr lang="tr-TR" dirty="0" smtClean="0"/>
              <a:t>«Soğuk Haziran’lar kalabalıklar ölmüştü. Bir arkadaş arkalarından yürüyor» </a:t>
            </a:r>
          </a:p>
          <a:p>
            <a:pPr marL="0" indent="0">
              <a:buNone/>
            </a:pPr>
            <a:endParaRPr lang="tr-TR" dirty="0" smtClean="0"/>
          </a:p>
          <a:p>
            <a:r>
              <a:rPr lang="tr-TR" dirty="0" smtClean="0"/>
              <a:t>d) Kimi Sözcükleri Konuşma Dilindeki Kullanımlarına Göre Yazma </a:t>
            </a:r>
          </a:p>
          <a:p>
            <a:pPr marL="0" indent="0">
              <a:buNone/>
            </a:pPr>
            <a:r>
              <a:rPr lang="tr-TR" dirty="0" smtClean="0"/>
              <a:t>Örnek:</a:t>
            </a:r>
          </a:p>
          <a:p>
            <a:pPr marL="0" indent="0">
              <a:buNone/>
            </a:pPr>
            <a:r>
              <a:rPr lang="tr-TR" dirty="0" smtClean="0"/>
              <a:t>«</a:t>
            </a:r>
            <a:r>
              <a:rPr lang="tr-TR" dirty="0" err="1" smtClean="0"/>
              <a:t>n’olur</a:t>
            </a:r>
            <a:r>
              <a:rPr lang="tr-TR" dirty="0" smtClean="0"/>
              <a:t> uzat bacaklarını Galata’dan denizlere uzat uzat da</a:t>
            </a:r>
          </a:p>
          <a:p>
            <a:pPr marL="0" indent="0">
              <a:buNone/>
            </a:pPr>
            <a:r>
              <a:rPr lang="tr-TR" dirty="0" smtClean="0"/>
              <a:t> zırlamadan anlat on ikisi de deli olan kardeşlerini Mübeccel»</a:t>
            </a:r>
          </a:p>
          <a:p>
            <a:pPr marL="0" indent="0">
              <a:buNone/>
            </a:pPr>
            <a:endParaRPr lang="tr-TR" dirty="0" smtClean="0"/>
          </a:p>
          <a:p>
            <a:pPr marL="0" indent="0">
              <a:buNone/>
            </a:pPr>
            <a:r>
              <a:rPr lang="tr-TR" dirty="0" smtClean="0"/>
              <a:t>«Ustasından </a:t>
            </a:r>
            <a:r>
              <a:rPr lang="tr-TR" dirty="0" err="1" smtClean="0"/>
              <a:t>geçmiyen</a:t>
            </a:r>
            <a:r>
              <a:rPr lang="tr-TR" dirty="0" smtClean="0"/>
              <a:t> bir deniz </a:t>
            </a:r>
          </a:p>
          <a:p>
            <a:pPr marL="0" indent="0">
              <a:buNone/>
            </a:pPr>
            <a:r>
              <a:rPr lang="tr-TR" dirty="0" smtClean="0"/>
              <a:t>Gittikçe uzaklaşıyor, okunmuyor.» </a:t>
            </a:r>
            <a:endParaRPr lang="tr-TR" dirty="0"/>
          </a:p>
        </p:txBody>
      </p:sp>
    </p:spTree>
    <p:extLst>
      <p:ext uri="{BB962C8B-B14F-4D97-AF65-F5344CB8AC3E}">
        <p14:creationId xmlns:p14="http://schemas.microsoft.com/office/powerpoint/2010/main" val="33899058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smtClean="0"/>
              <a:t>BİÇİMBİLİMSEL SAPMALAR</a:t>
            </a:r>
          </a:p>
          <a:p>
            <a:r>
              <a:rPr lang="tr-TR" dirty="0" smtClean="0"/>
              <a:t>Doğan Aksan’ın da dikkati çektiği gibi, kimi şairler “ortak dilin belli, kalıplaşmış eylem çekimlerinde, sözcüklerin başka sözcüklerle bağdaştırılmasında bilinçli değişikliklere gitmekte, bir çeşit özgürlük yaratma ve beklenmeyen kullanımlarından yararlanmayı denemektedirler.” (Doğan Aksan, Şiir Dili ve Türk Şiir Dili, Engin Yayınları, Ankara, 1995, s. 174.)  Bu yöndeki sapmaları “</a:t>
            </a:r>
            <a:r>
              <a:rPr lang="tr-TR" dirty="0" err="1" smtClean="0"/>
              <a:t>biçimbilimsel</a:t>
            </a:r>
            <a:r>
              <a:rPr lang="tr-TR" dirty="0" smtClean="0"/>
              <a:t> sapmalar” olarak adlandırabiliriz. </a:t>
            </a:r>
          </a:p>
          <a:p>
            <a:r>
              <a:rPr lang="tr-TR" dirty="0" smtClean="0"/>
              <a:t>Örnek:</a:t>
            </a:r>
          </a:p>
          <a:p>
            <a:pPr marL="0" indent="0">
              <a:buNone/>
            </a:pPr>
            <a:r>
              <a:rPr lang="tr-TR" dirty="0" smtClean="0"/>
              <a:t>«Geciktirsin için soyunmasını istanbulinler.»</a:t>
            </a:r>
          </a:p>
          <a:p>
            <a:pPr marL="0" indent="0">
              <a:buNone/>
            </a:pPr>
            <a:r>
              <a:rPr lang="tr-TR" dirty="0" smtClean="0"/>
              <a:t>«Nerden </a:t>
            </a:r>
            <a:r>
              <a:rPr lang="tr-TR" dirty="0" err="1" smtClean="0"/>
              <a:t>kalmıştırdı</a:t>
            </a:r>
            <a:r>
              <a:rPr lang="tr-TR" dirty="0" smtClean="0"/>
              <a:t> takılıp bir gelin teli saçlarında darmadağın»</a:t>
            </a:r>
          </a:p>
          <a:p>
            <a:pPr marL="0" indent="0">
              <a:buNone/>
            </a:pPr>
            <a:r>
              <a:rPr lang="tr-TR" dirty="0" smtClean="0"/>
              <a:t>«Miydi? Bir Levanten miydi? </a:t>
            </a:r>
            <a:r>
              <a:rPr lang="tr-TR" dirty="0" err="1" smtClean="0"/>
              <a:t>kokot’un</a:t>
            </a:r>
            <a:r>
              <a:rPr lang="tr-TR" dirty="0" smtClean="0"/>
              <a:t> yeğeni.» </a:t>
            </a:r>
            <a:endParaRPr lang="tr-TR" dirty="0"/>
          </a:p>
        </p:txBody>
      </p:sp>
    </p:spTree>
    <p:extLst>
      <p:ext uri="{BB962C8B-B14F-4D97-AF65-F5344CB8AC3E}">
        <p14:creationId xmlns:p14="http://schemas.microsoft.com/office/powerpoint/2010/main" val="25498734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dirty="0" smtClean="0"/>
              <a:t>SÖZDİZİMSEL SAPMA</a:t>
            </a:r>
          </a:p>
          <a:p>
            <a:pPr marL="0" indent="0">
              <a:buNone/>
            </a:pPr>
            <a:r>
              <a:rPr lang="tr-TR" dirty="0" smtClean="0"/>
              <a:t>Dilin </a:t>
            </a:r>
            <a:r>
              <a:rPr lang="tr-TR" dirty="0" err="1" smtClean="0"/>
              <a:t>sözdizim</a:t>
            </a:r>
            <a:r>
              <a:rPr lang="tr-TR" dirty="0" smtClean="0"/>
              <a:t> kurallarına aykırı kullanımlarla ortaya çıkan sapmalardır. Tamlama kurallarına aykırı kurulumlar, </a:t>
            </a:r>
            <a:r>
              <a:rPr lang="tr-TR" dirty="0" err="1" smtClean="0"/>
              <a:t>geçişsiz</a:t>
            </a:r>
            <a:r>
              <a:rPr lang="tr-TR" dirty="0" smtClean="0"/>
              <a:t> eylemleri nesne ile ilişkilendirerek kullanma gibi örnekleri karşımıza çokça çıkar. </a:t>
            </a:r>
          </a:p>
          <a:p>
            <a:pPr marL="0" indent="0">
              <a:buNone/>
            </a:pPr>
            <a:r>
              <a:rPr lang="tr-TR" dirty="0" smtClean="0"/>
              <a:t>Örnek:</a:t>
            </a:r>
          </a:p>
          <a:p>
            <a:pPr marL="0" indent="0">
              <a:buNone/>
            </a:pPr>
            <a:r>
              <a:rPr lang="tr-TR" dirty="0" smtClean="0"/>
              <a:t>«Bütünleyemez mi sanıyorsunuz çalışır bir şiir kara </a:t>
            </a:r>
          </a:p>
          <a:p>
            <a:pPr marL="0" indent="0">
              <a:buNone/>
            </a:pPr>
            <a:r>
              <a:rPr lang="tr-TR" dirty="0" smtClean="0"/>
              <a:t>Yukarda parçalanmış yüzleri»</a:t>
            </a:r>
          </a:p>
          <a:p>
            <a:pPr marL="0" indent="0">
              <a:buNone/>
            </a:pPr>
            <a:endParaRPr lang="tr-TR" dirty="0"/>
          </a:p>
          <a:p>
            <a:pPr marL="0" indent="0">
              <a:buNone/>
            </a:pPr>
            <a:r>
              <a:rPr lang="tr-TR" dirty="0" smtClean="0"/>
              <a:t>«Gidip bir ilkokulda uyuyacaktır, bütün o sığ denizleri, şeytan minarelerini, belki de.» </a:t>
            </a:r>
          </a:p>
          <a:p>
            <a:pPr marL="0" indent="0">
              <a:buNone/>
            </a:pPr>
            <a:endParaRPr lang="tr-TR" dirty="0"/>
          </a:p>
          <a:p>
            <a:pPr marL="0" indent="0">
              <a:buNone/>
            </a:pPr>
            <a:r>
              <a:rPr lang="tr-TR" dirty="0" smtClean="0"/>
              <a:t> </a:t>
            </a:r>
            <a:endParaRPr lang="tr-TR" dirty="0"/>
          </a:p>
        </p:txBody>
      </p:sp>
    </p:spTree>
    <p:extLst>
      <p:ext uri="{BB962C8B-B14F-4D97-AF65-F5344CB8AC3E}">
        <p14:creationId xmlns:p14="http://schemas.microsoft.com/office/powerpoint/2010/main" val="42654020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dirty="0" smtClean="0"/>
              <a:t>ANLAMBİLİMSEL SAPMALAR (ALIŞILMAMIŞ BAĞDAŞTIRMALAR)</a:t>
            </a:r>
          </a:p>
          <a:p>
            <a:pPr marL="0" indent="0">
              <a:buNone/>
            </a:pPr>
            <a:r>
              <a:rPr lang="tr-TR" dirty="0" smtClean="0"/>
              <a:t>Alışılmamış bağdaştırma, sözcüklerin anlamsal belirleyicileri ve anlam ayırıcıları yönlerinden alışılmışın dışında, genellikle de okuru şaşırtacak ve ilk anda yadırgatacak biçimde bağdaştırılması olarak tanımlanabilir.</a:t>
            </a:r>
          </a:p>
          <a:p>
            <a:pPr marL="0" indent="0">
              <a:buNone/>
            </a:pPr>
            <a:r>
              <a:rPr lang="tr-TR" dirty="0" smtClean="0"/>
              <a:t>Örnek:</a:t>
            </a:r>
          </a:p>
          <a:p>
            <a:pPr marL="0" indent="0">
              <a:buNone/>
            </a:pPr>
            <a:r>
              <a:rPr lang="tr-TR" dirty="0" smtClean="0"/>
              <a:t>«Sen tutar kendini incecik sevdirirdin.»</a:t>
            </a:r>
          </a:p>
          <a:p>
            <a:pPr marL="0" indent="0">
              <a:buNone/>
            </a:pPr>
            <a:r>
              <a:rPr lang="tr-TR" dirty="0" smtClean="0"/>
              <a:t>«Gülün tam ortasında ağlıyorum.»</a:t>
            </a:r>
          </a:p>
          <a:p>
            <a:pPr marL="0" indent="0">
              <a:buNone/>
            </a:pPr>
            <a:endParaRPr lang="tr-TR" dirty="0" smtClean="0"/>
          </a:p>
          <a:p>
            <a:pPr marL="0" indent="0">
              <a:buNone/>
            </a:pPr>
            <a:r>
              <a:rPr lang="tr-TR" dirty="0" smtClean="0"/>
              <a:t>«Gün doğuyorken ırmakta</a:t>
            </a:r>
          </a:p>
          <a:p>
            <a:pPr marL="0" indent="0">
              <a:buNone/>
            </a:pPr>
            <a:r>
              <a:rPr lang="tr-TR" dirty="0" smtClean="0"/>
              <a:t> bir karınca tacirini diri diri gömüyorlar toprağa</a:t>
            </a:r>
          </a:p>
          <a:p>
            <a:pPr marL="0" indent="0">
              <a:buNone/>
            </a:pPr>
            <a:r>
              <a:rPr lang="tr-TR" dirty="0" smtClean="0"/>
              <a:t> zavallı şapkası karısı ve </a:t>
            </a:r>
            <a:r>
              <a:rPr lang="tr-TR" dirty="0" err="1" smtClean="0"/>
              <a:t>kızkardeşiyle</a:t>
            </a:r>
            <a:r>
              <a:rPr lang="tr-TR" dirty="0" smtClean="0"/>
              <a:t> birlikte</a:t>
            </a:r>
          </a:p>
          <a:p>
            <a:pPr marL="0" indent="0">
              <a:buNone/>
            </a:pPr>
            <a:r>
              <a:rPr lang="tr-TR" dirty="0" smtClean="0"/>
              <a:t> sessizce bitiveriyor ilk güneşte icra-iflas duası»</a:t>
            </a:r>
            <a:endParaRPr lang="tr-TR" dirty="0"/>
          </a:p>
        </p:txBody>
      </p:sp>
    </p:spTree>
    <p:extLst>
      <p:ext uri="{BB962C8B-B14F-4D97-AF65-F5344CB8AC3E}">
        <p14:creationId xmlns:p14="http://schemas.microsoft.com/office/powerpoint/2010/main" val="353841425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TotalTime>
  <Words>647</Words>
  <Application>Microsoft Office PowerPoint</Application>
  <PresentationFormat>Geniş ekran</PresentationFormat>
  <Paragraphs>55</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Dilsel Sapmalar</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Dilsel Sapmalar</dc:title>
  <dc:creator>pc</dc:creator>
  <cp:lastModifiedBy>pc</cp:lastModifiedBy>
  <cp:revision>8</cp:revision>
  <dcterms:created xsi:type="dcterms:W3CDTF">2020-05-01T21:47:41Z</dcterms:created>
  <dcterms:modified xsi:type="dcterms:W3CDTF">2020-05-01T22:08:59Z</dcterms:modified>
</cp:coreProperties>
</file>