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5"/>
  </p:notesMasterIdLst>
  <p:sldIdLst>
    <p:sldId id="1092" r:id="rId4"/>
    <p:sldId id="1083" r:id="rId5"/>
    <p:sldId id="1084" r:id="rId6"/>
    <p:sldId id="1093" r:id="rId7"/>
    <p:sldId id="1094" r:id="rId8"/>
    <p:sldId id="1095" r:id="rId9"/>
    <p:sldId id="1096" r:id="rId10"/>
    <p:sldId id="1097" r:id="rId11"/>
    <p:sldId id="1098" r:id="rId12"/>
    <p:sldId id="1099" r:id="rId13"/>
    <p:sldId id="1091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9" autoAdjust="0"/>
    <p:restoredTop sz="91471" autoAdjust="0"/>
  </p:normalViewPr>
  <p:slideViewPr>
    <p:cSldViewPr snapToGrid="0">
      <p:cViewPr varScale="1">
        <p:scale>
          <a:sx n="37" d="100"/>
          <a:sy n="37" d="100"/>
        </p:scale>
        <p:origin x="608" y="4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96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513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25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206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Ölçme </a:t>
            </a: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Bilgisi </a:t>
            </a: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Türkay</a:t>
            </a:r>
            <a:r>
              <a:rPr lang="en-US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TÜDEŞ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50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b="1" dirty="0" err="1" smtClean="0">
                <a:solidFill>
                  <a:srgbClr val="002060"/>
                </a:solidFill>
              </a:rPr>
              <a:t>Teodolit</a:t>
            </a:r>
            <a:r>
              <a:rPr lang="tr-TR" b="1" dirty="0" smtClean="0">
                <a:solidFill>
                  <a:srgbClr val="002060"/>
                </a:solidFill>
              </a:rPr>
              <a:t>, Takeometre, Total Station, Açı Ölçüsü ve Uygulamaları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603315" y="1611985"/>
            <a:ext cx="757915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/>
              <a:t>Düşey açı: BA doğrultusundan geçen </a:t>
            </a:r>
            <a:r>
              <a:rPr lang="tr-TR" dirty="0" smtClean="0"/>
              <a:t>düşey </a:t>
            </a:r>
            <a:r>
              <a:rPr lang="tr-TR" dirty="0"/>
              <a:t>düzlem içerisinde bulunan ve B den geçen </a:t>
            </a:r>
            <a:r>
              <a:rPr lang="tr-TR" dirty="0" smtClean="0"/>
              <a:t>düşey </a:t>
            </a:r>
            <a:r>
              <a:rPr lang="tr-TR" dirty="0"/>
              <a:t>doğrultu ile BA arasında kalan açıya </a:t>
            </a:r>
            <a:r>
              <a:rPr lang="tr-TR" dirty="0" smtClean="0"/>
              <a:t>düşey </a:t>
            </a:r>
            <a:r>
              <a:rPr lang="tr-TR" dirty="0"/>
              <a:t>açı denir. </a:t>
            </a:r>
            <a:r>
              <a:rPr lang="tr-TR" dirty="0" smtClean="0"/>
              <a:t>Düşey </a:t>
            </a:r>
            <a:r>
              <a:rPr lang="tr-TR" dirty="0"/>
              <a:t>açı 0g ile 200g arasında değerler alır. Yatay açı: AB ve BC doğrularının yatay bir düzlem üzerinde </a:t>
            </a:r>
            <a:r>
              <a:rPr lang="tr-TR" dirty="0" smtClean="0"/>
              <a:t>izdüşümleri </a:t>
            </a:r>
            <a:r>
              <a:rPr lang="tr-TR" dirty="0"/>
              <a:t>olan A′B′ ve B′C′ doğruları </a:t>
            </a:r>
            <a:r>
              <a:rPr lang="tr-TR"/>
              <a:t>arasında </a:t>
            </a:r>
            <a:r>
              <a:rPr lang="tr-TR" smtClean="0"/>
              <a:t>kalan açısına </a:t>
            </a:r>
            <a:r>
              <a:rPr lang="tr-TR" dirty="0"/>
              <a:t>yatay açı denir. Yatay açı yatay düzlemde nokta koordinatlarının hesaplanmasında kullanılır. </a:t>
            </a:r>
          </a:p>
        </p:txBody>
      </p:sp>
    </p:spTree>
    <p:extLst>
      <p:ext uri="{BB962C8B-B14F-4D97-AF65-F5344CB8AC3E}">
        <p14:creationId xmlns:p14="http://schemas.microsoft.com/office/powerpoint/2010/main" val="298744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73293" y="1113854"/>
            <a:ext cx="801245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</a:pPr>
            <a:r>
              <a:rPr lang="tr-TR" sz="1500" b="1" dirty="0"/>
              <a:t>Kaynaklar</a:t>
            </a:r>
            <a:endParaRPr lang="tr-TR" sz="1350" dirty="0"/>
          </a:p>
        </p:txBody>
      </p:sp>
      <p:sp>
        <p:nvSpPr>
          <p:cNvPr id="6" name="Dikdörtgen 5"/>
          <p:cNvSpPr/>
          <p:nvPr/>
        </p:nvSpPr>
        <p:spPr>
          <a:xfrm>
            <a:off x="782858" y="1465949"/>
            <a:ext cx="7557470" cy="3312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Ölçme Bilgisi Pratik Jeodezi, Prof. Dr. Erdoğan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Özbenli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Prof. Dr. Türkay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Trabzon, 2001.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Ölçme Bilgisi, Doç. Dr. İbrahim Koç, İstanbul, 1998.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İmar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Planı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Uygulamaları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Kentsel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Alan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Düzenlemesi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Prof. Dr. Türkay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Ankara, 2019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/>
              <a:t>Bayrak, T., 2011. </a:t>
            </a:r>
            <a:r>
              <a:rPr lang="tr-TR"/>
              <a:t>Ölçme Bilgisi Ders Notları, Gümüşhane Üniversitesi.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313" indent="-214313" algn="just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tr-TR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12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866572" y="2492990"/>
            <a:ext cx="7473756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/>
              <a:t>5. Hafta</a:t>
            </a:r>
            <a:endParaRPr lang="tr-TR" sz="24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err="1" smtClean="0"/>
              <a:t>Teodolit</a:t>
            </a:r>
            <a:r>
              <a:rPr lang="tr-TR" sz="2400" b="1" dirty="0"/>
              <a:t>, </a:t>
            </a:r>
            <a:r>
              <a:rPr lang="tr-TR" sz="2400" b="1" dirty="0" smtClean="0"/>
              <a:t>Takeometre, Total Station, Açı Ölçüsü ve Uygulamaları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89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b="1" dirty="0" err="1" smtClean="0">
                <a:solidFill>
                  <a:srgbClr val="002060"/>
                </a:solidFill>
              </a:rPr>
              <a:t>Teodolit</a:t>
            </a:r>
            <a:r>
              <a:rPr lang="tr-TR" b="1" dirty="0" smtClean="0">
                <a:solidFill>
                  <a:srgbClr val="002060"/>
                </a:solidFill>
              </a:rPr>
              <a:t>, Takeometre, Total Station, Açı Ölçüsü ve Uygulamaları</a:t>
            </a:r>
            <a:endParaRPr lang="tr-TR" b="1" dirty="0">
              <a:solidFill>
                <a:srgbClr val="002060"/>
              </a:solidFill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550" y="1533525"/>
            <a:ext cx="4152900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69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b="1" dirty="0" err="1" smtClean="0">
                <a:solidFill>
                  <a:srgbClr val="002060"/>
                </a:solidFill>
              </a:rPr>
              <a:t>Teodolit</a:t>
            </a:r>
            <a:r>
              <a:rPr lang="tr-TR" b="1" dirty="0" smtClean="0">
                <a:solidFill>
                  <a:srgbClr val="002060"/>
                </a:solidFill>
              </a:rPr>
              <a:t>, Takeometre, Total Station, Açı Ölçüsü ve Uygulamaları</a:t>
            </a:r>
            <a:endParaRPr lang="tr-TR" b="1" dirty="0">
              <a:solidFill>
                <a:srgbClr val="002060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1837" y="2100262"/>
            <a:ext cx="2600325" cy="265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84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b="1" dirty="0" err="1" smtClean="0">
                <a:solidFill>
                  <a:srgbClr val="002060"/>
                </a:solidFill>
              </a:rPr>
              <a:t>Teodolit</a:t>
            </a:r>
            <a:r>
              <a:rPr lang="tr-TR" b="1" dirty="0" smtClean="0">
                <a:solidFill>
                  <a:srgbClr val="002060"/>
                </a:solidFill>
              </a:rPr>
              <a:t>, Takeometre, Total Station, Açı Ölçüsü ve Uygulamaları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838986" y="1720840"/>
            <a:ext cx="741889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/>
              <a:t>Yatay Eksen: Dürbünün etrafında döndüğü eksendir. </a:t>
            </a:r>
            <a:endParaRPr lang="tr-T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 smtClean="0"/>
              <a:t>Asal </a:t>
            </a:r>
            <a:r>
              <a:rPr lang="tr-TR" dirty="0"/>
              <a:t>Eksen: Çekül doğrultusundaki eksen </a:t>
            </a:r>
            <a:endParaRPr lang="tr-T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 smtClean="0"/>
              <a:t>Düzeç </a:t>
            </a:r>
            <a:r>
              <a:rPr lang="tr-TR" dirty="0"/>
              <a:t>Ekseni: Düzecin üzerinde bulunduğu eksen </a:t>
            </a:r>
            <a:endParaRPr lang="tr-T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 smtClean="0"/>
              <a:t>Yöneltme </a:t>
            </a:r>
            <a:r>
              <a:rPr lang="tr-TR" dirty="0"/>
              <a:t>Ekseni: Kıllar </a:t>
            </a:r>
            <a:r>
              <a:rPr lang="tr-TR" dirty="0" smtClean="0"/>
              <a:t>şebekesinin </a:t>
            </a:r>
            <a:r>
              <a:rPr lang="tr-TR" dirty="0"/>
              <a:t>kesim noktası ile objektifin merkezinden geçen doğru </a:t>
            </a:r>
            <a:endParaRPr lang="tr-T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 smtClean="0"/>
              <a:t>Dürbün</a:t>
            </a:r>
            <a:r>
              <a:rPr lang="tr-TR" dirty="0"/>
              <a:t>: </a:t>
            </a:r>
            <a:r>
              <a:rPr lang="tr-TR" dirty="0" err="1"/>
              <a:t>Teodoliti</a:t>
            </a:r>
            <a:r>
              <a:rPr lang="tr-TR" dirty="0"/>
              <a:t> hedefe yöneltir. </a:t>
            </a:r>
            <a:endParaRPr lang="tr-T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 smtClean="0"/>
              <a:t>Düzeç </a:t>
            </a:r>
            <a:r>
              <a:rPr lang="tr-TR" dirty="0"/>
              <a:t>(küresel, silindirik): Asal ekseni </a:t>
            </a:r>
            <a:r>
              <a:rPr lang="tr-TR" dirty="0" err="1" smtClean="0"/>
              <a:t>düşeylemeye</a:t>
            </a:r>
            <a:r>
              <a:rPr lang="tr-TR" dirty="0" smtClean="0"/>
              <a:t> </a:t>
            </a:r>
            <a:r>
              <a:rPr lang="tr-TR" dirty="0"/>
              <a:t>yarar. </a:t>
            </a:r>
            <a:endParaRPr lang="tr-T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 smtClean="0"/>
              <a:t>Yatay </a:t>
            </a:r>
            <a:r>
              <a:rPr lang="tr-TR" dirty="0"/>
              <a:t>daire: Merkezi asal eksen üzerindedir. 400g ye </a:t>
            </a:r>
            <a:r>
              <a:rPr lang="tr-TR" dirty="0" smtClean="0"/>
              <a:t>bölünmüştür</a:t>
            </a:r>
            <a:r>
              <a:rPr lang="tr-TR" dirty="0"/>
              <a:t>. Yatay doğrultuların ölçülmesini sağlar. </a:t>
            </a:r>
            <a:endParaRPr lang="tr-T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 smtClean="0"/>
              <a:t>Düşey </a:t>
            </a:r>
            <a:r>
              <a:rPr lang="tr-TR" dirty="0"/>
              <a:t>Daire: Merkezi yatay eksen üzerindedir. </a:t>
            </a:r>
            <a:r>
              <a:rPr lang="tr-TR" dirty="0" smtClean="0"/>
              <a:t>Düşey </a:t>
            </a:r>
            <a:r>
              <a:rPr lang="tr-TR" dirty="0"/>
              <a:t>açıların ölçülmesini sağlar</a:t>
            </a:r>
          </a:p>
        </p:txBody>
      </p:sp>
    </p:spTree>
    <p:extLst>
      <p:ext uri="{BB962C8B-B14F-4D97-AF65-F5344CB8AC3E}">
        <p14:creationId xmlns:p14="http://schemas.microsoft.com/office/powerpoint/2010/main" val="297354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b="1" dirty="0" err="1" smtClean="0">
                <a:solidFill>
                  <a:srgbClr val="002060"/>
                </a:solidFill>
              </a:rPr>
              <a:t>Teodolit</a:t>
            </a:r>
            <a:r>
              <a:rPr lang="tr-TR" b="1" dirty="0" smtClean="0">
                <a:solidFill>
                  <a:srgbClr val="002060"/>
                </a:solidFill>
              </a:rPr>
              <a:t>, Takeometre, Total Station, Açı Ölçüsü ve Uygulamaları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838986" y="1720840"/>
            <a:ext cx="741889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/>
              <a:t>Yatay Eksen: Dürbünün etrafında döndüğü eksendir. </a:t>
            </a:r>
            <a:endParaRPr lang="tr-T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 smtClean="0"/>
              <a:t>Asal </a:t>
            </a:r>
            <a:r>
              <a:rPr lang="tr-TR" dirty="0"/>
              <a:t>Eksen: Çekül doğrultusundaki eksen </a:t>
            </a:r>
            <a:endParaRPr lang="tr-T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 smtClean="0"/>
              <a:t>Düzeç </a:t>
            </a:r>
            <a:r>
              <a:rPr lang="tr-TR" dirty="0"/>
              <a:t>Ekseni: Düzecin üzerinde bulunduğu eksen </a:t>
            </a:r>
            <a:endParaRPr lang="tr-T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 smtClean="0"/>
              <a:t>Yöneltme </a:t>
            </a:r>
            <a:r>
              <a:rPr lang="tr-TR" dirty="0"/>
              <a:t>Ekseni: Kıllar </a:t>
            </a:r>
            <a:r>
              <a:rPr lang="tr-TR" dirty="0" smtClean="0"/>
              <a:t>şebekesinin </a:t>
            </a:r>
            <a:r>
              <a:rPr lang="tr-TR" dirty="0"/>
              <a:t>kesim noktası ile objektifin merkezinden geçen doğru </a:t>
            </a:r>
            <a:endParaRPr lang="tr-T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 smtClean="0"/>
              <a:t>Dürbün</a:t>
            </a:r>
            <a:r>
              <a:rPr lang="tr-TR" dirty="0"/>
              <a:t>: </a:t>
            </a:r>
            <a:r>
              <a:rPr lang="tr-TR" dirty="0" err="1"/>
              <a:t>Teodoliti</a:t>
            </a:r>
            <a:r>
              <a:rPr lang="tr-TR" dirty="0"/>
              <a:t> hedefe yöneltir. </a:t>
            </a:r>
            <a:endParaRPr lang="tr-T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 smtClean="0"/>
              <a:t>Düzeç </a:t>
            </a:r>
            <a:r>
              <a:rPr lang="tr-TR" dirty="0"/>
              <a:t>(küresel, silindirik): Asal ekseni </a:t>
            </a:r>
            <a:r>
              <a:rPr lang="tr-TR" dirty="0" err="1" smtClean="0"/>
              <a:t>düşeylemeye</a:t>
            </a:r>
            <a:r>
              <a:rPr lang="tr-TR" dirty="0" smtClean="0"/>
              <a:t> </a:t>
            </a:r>
            <a:r>
              <a:rPr lang="tr-TR" dirty="0"/>
              <a:t>yarar. </a:t>
            </a:r>
            <a:endParaRPr lang="tr-T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 smtClean="0"/>
              <a:t>Yatay </a:t>
            </a:r>
            <a:r>
              <a:rPr lang="tr-TR" dirty="0"/>
              <a:t>daire: Merkezi asal eksen üzerindedir. 400g ye </a:t>
            </a:r>
            <a:r>
              <a:rPr lang="tr-TR" dirty="0" smtClean="0"/>
              <a:t>bölünmüştür</a:t>
            </a:r>
            <a:r>
              <a:rPr lang="tr-TR" dirty="0"/>
              <a:t>. Yatay doğrultuların ölçülmesini sağlar. </a:t>
            </a:r>
            <a:endParaRPr lang="tr-T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dirty="0" smtClean="0"/>
              <a:t>Düşey </a:t>
            </a:r>
            <a:r>
              <a:rPr lang="tr-TR" dirty="0"/>
              <a:t>Daire: Merkezi yatay eksen üzerindedir. </a:t>
            </a:r>
            <a:r>
              <a:rPr lang="tr-TR" dirty="0" smtClean="0"/>
              <a:t>Düşey </a:t>
            </a:r>
            <a:r>
              <a:rPr lang="tr-TR" dirty="0"/>
              <a:t>açıların ölçülmesini sağlar</a:t>
            </a:r>
          </a:p>
        </p:txBody>
      </p:sp>
    </p:spTree>
    <p:extLst>
      <p:ext uri="{BB962C8B-B14F-4D97-AF65-F5344CB8AC3E}">
        <p14:creationId xmlns:p14="http://schemas.microsoft.com/office/powerpoint/2010/main" val="322822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b="1" dirty="0" err="1" smtClean="0">
                <a:solidFill>
                  <a:srgbClr val="002060"/>
                </a:solidFill>
              </a:rPr>
              <a:t>Teodolit</a:t>
            </a:r>
            <a:r>
              <a:rPr lang="tr-TR" b="1" dirty="0" smtClean="0">
                <a:solidFill>
                  <a:srgbClr val="002060"/>
                </a:solidFill>
              </a:rPr>
              <a:t>, Takeometre, Total Station, Açı Ölçüsü ve Uygulamaları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838986" y="1720840"/>
            <a:ext cx="741889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err="1"/>
              <a:t>Teodolitin</a:t>
            </a:r>
            <a:r>
              <a:rPr lang="tr-TR" dirty="0"/>
              <a:t> Doğrultu ve Açı Okuma Düzeni </a:t>
            </a:r>
            <a:r>
              <a:rPr lang="tr-TR" dirty="0" err="1"/>
              <a:t>Teodolitlerde</a:t>
            </a:r>
            <a:r>
              <a:rPr lang="tr-TR" dirty="0"/>
              <a:t>, açı bölümlerinin üzerine çizildiği daireye açı bölüm dairesi denilir. Yatay açıların üzerine çizildiği daireye yatay açı bölüm dairesi ya da kısaca yatay daire; </a:t>
            </a:r>
            <a:r>
              <a:rPr lang="tr-TR" dirty="0" smtClean="0"/>
              <a:t>düşey </a:t>
            </a:r>
            <a:r>
              <a:rPr lang="tr-TR" dirty="0"/>
              <a:t>açıların üzerine çizildiği daireye de düşey açı bölüm dairesi ya da kısaca </a:t>
            </a:r>
            <a:r>
              <a:rPr lang="tr-TR" dirty="0" smtClean="0"/>
              <a:t>düşey </a:t>
            </a:r>
            <a:r>
              <a:rPr lang="tr-TR" dirty="0"/>
              <a:t>daire denir. Açılar bu iki açı dairesinden okunur. </a:t>
            </a:r>
            <a:r>
              <a:rPr lang="tr-TR" dirty="0" err="1"/>
              <a:t>Teodolit</a:t>
            </a:r>
            <a:r>
              <a:rPr lang="tr-TR" dirty="0"/>
              <a:t> yardımıyla doğrultular ve </a:t>
            </a:r>
            <a:r>
              <a:rPr lang="tr-TR" dirty="0" smtClean="0"/>
              <a:t>düşey </a:t>
            </a:r>
            <a:r>
              <a:rPr lang="tr-TR" dirty="0"/>
              <a:t>açılar direk ölçülür. Yatay doğrultular ve </a:t>
            </a:r>
            <a:r>
              <a:rPr lang="tr-TR" dirty="0" smtClean="0"/>
              <a:t>düşey </a:t>
            </a:r>
            <a:r>
              <a:rPr lang="tr-TR" dirty="0"/>
              <a:t>açılar açı okuma dürbünü yardımıyla aynı yerden okunur. </a:t>
            </a:r>
          </a:p>
        </p:txBody>
      </p:sp>
    </p:spTree>
    <p:extLst>
      <p:ext uri="{BB962C8B-B14F-4D97-AF65-F5344CB8AC3E}">
        <p14:creationId xmlns:p14="http://schemas.microsoft.com/office/powerpoint/2010/main" val="194029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b="1" dirty="0" err="1" smtClean="0">
                <a:solidFill>
                  <a:srgbClr val="002060"/>
                </a:solidFill>
              </a:rPr>
              <a:t>Teodolit</a:t>
            </a:r>
            <a:r>
              <a:rPr lang="tr-TR" b="1" dirty="0" smtClean="0">
                <a:solidFill>
                  <a:srgbClr val="002060"/>
                </a:solidFill>
              </a:rPr>
              <a:t>, Takeometre, Total Station, Açı Ölçüsü ve Uygulamaları</a:t>
            </a:r>
            <a:endParaRPr lang="tr-TR" b="1" dirty="0">
              <a:solidFill>
                <a:srgbClr val="002060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838986" y="1720840"/>
            <a:ext cx="741889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dirty="0" err="1"/>
              <a:t>Teodolitin</a:t>
            </a:r>
            <a:r>
              <a:rPr lang="tr-TR" dirty="0"/>
              <a:t> Doğrultu ve Açı Okuma Düzeni </a:t>
            </a:r>
            <a:r>
              <a:rPr lang="tr-TR" dirty="0" err="1"/>
              <a:t>Teodolitlerde</a:t>
            </a:r>
            <a:r>
              <a:rPr lang="tr-TR" dirty="0"/>
              <a:t>, açı bölümlerinin üzerine çizildiği daireye açı bölüm dairesi denilir. Yatay açıların üzerine çizildiği daireye yatay açı bölüm dairesi ya da kısaca yatay daire; </a:t>
            </a:r>
            <a:r>
              <a:rPr lang="tr-TR" dirty="0" smtClean="0"/>
              <a:t>düşey </a:t>
            </a:r>
            <a:r>
              <a:rPr lang="tr-TR" dirty="0"/>
              <a:t>açıların üzerine çizildiği daireye de düşey açı bölüm dairesi ya da kısaca </a:t>
            </a:r>
            <a:r>
              <a:rPr lang="tr-TR" dirty="0" smtClean="0"/>
              <a:t>düşey </a:t>
            </a:r>
            <a:r>
              <a:rPr lang="tr-TR" dirty="0"/>
              <a:t>daire denir. Açılar bu iki açı dairesinden okunur. </a:t>
            </a:r>
            <a:r>
              <a:rPr lang="tr-TR" dirty="0" err="1"/>
              <a:t>Teodolit</a:t>
            </a:r>
            <a:r>
              <a:rPr lang="tr-TR" dirty="0"/>
              <a:t> yardımıyla doğrultular ve </a:t>
            </a:r>
            <a:r>
              <a:rPr lang="tr-TR" dirty="0" smtClean="0"/>
              <a:t>düşey </a:t>
            </a:r>
            <a:r>
              <a:rPr lang="tr-TR" dirty="0"/>
              <a:t>açılar direk ölçülür. Yatay doğrultular ve </a:t>
            </a:r>
            <a:r>
              <a:rPr lang="tr-TR" dirty="0" smtClean="0"/>
              <a:t>düşey </a:t>
            </a:r>
            <a:r>
              <a:rPr lang="tr-TR" dirty="0"/>
              <a:t>açılar açı okuma dürbünü yardımıyla aynı yerden okunur. </a:t>
            </a:r>
          </a:p>
        </p:txBody>
      </p:sp>
    </p:spTree>
    <p:extLst>
      <p:ext uri="{BB962C8B-B14F-4D97-AF65-F5344CB8AC3E}">
        <p14:creationId xmlns:p14="http://schemas.microsoft.com/office/powerpoint/2010/main" val="86469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b="1" dirty="0" err="1" smtClean="0">
                <a:solidFill>
                  <a:srgbClr val="002060"/>
                </a:solidFill>
              </a:rPr>
              <a:t>Teodolit</a:t>
            </a:r>
            <a:r>
              <a:rPr lang="tr-TR" b="1" dirty="0" smtClean="0">
                <a:solidFill>
                  <a:srgbClr val="002060"/>
                </a:solidFill>
              </a:rPr>
              <a:t>, Takeometre, Total Station, Açı Ölçüsü ve Uygulamaları</a:t>
            </a:r>
            <a:endParaRPr lang="tr-TR" b="1" dirty="0">
              <a:solidFill>
                <a:srgbClr val="002060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0675" y="2057400"/>
            <a:ext cx="596265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6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12671</TotalTime>
  <Words>579</Words>
  <Application>Microsoft Office PowerPoint</Application>
  <PresentationFormat>Ekran Gösterisi (4:3)</PresentationFormat>
  <Paragraphs>40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Yeşim Aliefendioğlu</cp:lastModifiedBy>
  <cp:revision>830</cp:revision>
  <cp:lastPrinted>2016-10-24T07:53:35Z</cp:lastPrinted>
  <dcterms:created xsi:type="dcterms:W3CDTF">2016-09-18T09:35:24Z</dcterms:created>
  <dcterms:modified xsi:type="dcterms:W3CDTF">2020-03-06T13:16:02Z</dcterms:modified>
</cp:coreProperties>
</file>