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68" r:id="rId5"/>
    <p:sldId id="259" r:id="rId6"/>
    <p:sldId id="261" r:id="rId7"/>
    <p:sldId id="260" r:id="rId8"/>
    <p:sldId id="269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3"/>
  </p:normalViewPr>
  <p:slideViewPr>
    <p:cSldViewPr snapToGrid="0" snapToObjects="1">
      <p:cViewPr varScale="1">
        <p:scale>
          <a:sx n="120" d="100"/>
          <a:sy n="120" d="100"/>
        </p:scale>
        <p:origin x="2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4A411-680E-DF42-A0F3-434D17C07B1B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1173-631F-7A46-896E-D73B4CD7CB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8176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4A411-680E-DF42-A0F3-434D17C07B1B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1173-631F-7A46-896E-D73B4CD7CB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54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4A411-680E-DF42-A0F3-434D17C07B1B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1173-631F-7A46-896E-D73B4CD7CB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612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4A411-680E-DF42-A0F3-434D17C07B1B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1173-631F-7A46-896E-D73B4CD7CB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41023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4A411-680E-DF42-A0F3-434D17C07B1B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1173-631F-7A46-896E-D73B4CD7CB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6075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4A411-680E-DF42-A0F3-434D17C07B1B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1173-631F-7A46-896E-D73B4CD7CB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3544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4A411-680E-DF42-A0F3-434D17C07B1B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1173-631F-7A46-896E-D73B4CD7CB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7348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Açıklama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4A411-680E-DF42-A0F3-434D17C07B1B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1173-631F-7A46-896E-D73B4CD7CB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54105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çıklama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4A411-680E-DF42-A0F3-434D17C07B1B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1173-631F-7A46-896E-D73B4CD7CB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6808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4A411-680E-DF42-A0F3-434D17C07B1B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1173-631F-7A46-896E-D73B4CD7CB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19794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4A411-680E-DF42-A0F3-434D17C07B1B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1173-631F-7A46-896E-D73B4CD7CB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4531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4A411-680E-DF42-A0F3-434D17C07B1B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61173-631F-7A46-896E-D73B4CD7CB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48001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Karşılaştırmalı Yönetim</a:t>
            </a:r>
            <a:endParaRPr lang="tr-TR" dirty="0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/>
              <a:t>Ders Hakkında Genel Bilgi</a:t>
            </a:r>
          </a:p>
          <a:p>
            <a:r>
              <a:rPr lang="tr-TR" dirty="0" smtClean="0"/>
              <a:t>(İçerik </a:t>
            </a:r>
            <a:r>
              <a:rPr lang="mr-IN" dirty="0" smtClean="0"/>
              <a:t>–</a:t>
            </a:r>
            <a:r>
              <a:rPr lang="tr-TR" dirty="0" smtClean="0"/>
              <a:t> Yöntem </a:t>
            </a:r>
            <a:r>
              <a:rPr lang="mr-IN" dirty="0" smtClean="0"/>
              <a:t>–</a:t>
            </a:r>
            <a:r>
              <a:rPr lang="tr-TR" dirty="0" smtClean="0"/>
              <a:t> Kaynaklar)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51516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DERSİN KONUMLANDIRILMASI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Sosyal Bilimler İçindeki Yeri</a:t>
            </a:r>
          </a:p>
          <a:p>
            <a:endParaRPr lang="tr-TR" dirty="0"/>
          </a:p>
          <a:p>
            <a:r>
              <a:rPr lang="tr-TR" dirty="0" smtClean="0"/>
              <a:t>Siyaset Bilimi Kamu Yönetimi İçindeki Yeri</a:t>
            </a:r>
          </a:p>
          <a:p>
            <a:endParaRPr lang="tr-TR" dirty="0"/>
          </a:p>
          <a:p>
            <a:r>
              <a:rPr lang="tr-TR" dirty="0" smtClean="0"/>
              <a:t>Yönetim Bilimleri İçindeki Yeri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60007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91443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DERS İÇERİĞİ:HAFTALIK PROGRAM:</a:t>
            </a:r>
            <a:br>
              <a:rPr lang="tr-TR" dirty="0" smtClean="0"/>
            </a:br>
            <a:endParaRPr lang="tr-TR" dirty="0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7146672"/>
              </p:ext>
            </p:extLst>
          </p:nvPr>
        </p:nvGraphicFramePr>
        <p:xfrm>
          <a:off x="2700670" y="856568"/>
          <a:ext cx="5895858" cy="5263118"/>
        </p:xfrm>
        <a:graphic>
          <a:graphicData uri="http://schemas.openxmlformats.org/drawingml/2006/table">
            <a:tbl>
              <a:tblPr/>
              <a:tblGrid>
                <a:gridCol w="1677719"/>
                <a:gridCol w="4218139"/>
              </a:tblGrid>
              <a:tr h="12955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700" b="1"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Haftalar</a:t>
                      </a:r>
                      <a:endParaRPr lang="tr-TR" sz="800"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6497" marR="56497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45720" marR="125095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700" b="1"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KARŞILAŞTIRMALI YÖNETİM Haftalık Konu Başlıkları </a:t>
                      </a:r>
                      <a:endParaRPr lang="tr-TR" sz="800"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6497" marR="564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29553">
                <a:tc rowSpan="4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700"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1.Hafta</a:t>
                      </a:r>
                      <a:endParaRPr lang="tr-TR" sz="800"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6497" marR="56497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700" b="1"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</a:p>
                  </a:txBody>
                  <a:tcPr marL="56497" marR="564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923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Courier New" charset="0"/>
                        <a:buChar char="o"/>
                        <a:tabLst>
                          <a:tab pos="647065" algn="l"/>
                          <a:tab pos="449580" algn="l"/>
                        </a:tabLst>
                      </a:pPr>
                      <a:r>
                        <a:rPr lang="de-DE" sz="700"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DERS HAKKINDA GENEL BİLGİ (SOSYAL BİLİMLER VE YÖNETİM BİLİMİ ALANINDA DERSİN YERİ)</a:t>
                      </a:r>
                      <a:endParaRPr lang="tr-TR" sz="700"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6497" marR="564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3948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Courier New" charset="0"/>
                        <a:buChar char="o"/>
                        <a:tabLst>
                          <a:tab pos="647065" algn="l"/>
                        </a:tabLst>
                      </a:pPr>
                      <a:r>
                        <a:rPr lang="da-DK" sz="700"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HAFTALARA GÖRE KONULAR - DERS İÇERİĞİ HAKKINDA BİLGİ </a:t>
                      </a:r>
                      <a:endParaRPr lang="tr-TR" sz="700"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6497" marR="564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9105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Courier New" charset="0"/>
                        <a:buChar char="o"/>
                        <a:tabLst>
                          <a:tab pos="647065" algn="l"/>
                        </a:tabLst>
                      </a:pPr>
                      <a:r>
                        <a:rPr lang="da-DK" sz="700"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İŞLEYİŞ YÖNTEMİ – KAYNAKLAR VE DEĞERLENDİRME HAKKINDA BİLGİ</a:t>
                      </a:r>
                      <a:endParaRPr lang="tr-TR" sz="700"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6497" marR="564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512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700"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2.Hafta</a:t>
                      </a:r>
                      <a:endParaRPr lang="tr-TR" sz="800"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6497" marR="56497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47065" indent="-22860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647065" algn="l"/>
                          <a:tab pos="449580" algn="l"/>
                        </a:tabLst>
                      </a:pPr>
                      <a:r>
                        <a:rPr lang="da-DK" sz="700"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KAVRAM İNCELEMELERİ</a:t>
                      </a:r>
                      <a:endParaRPr lang="tr-TR" sz="700"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6497" marR="564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512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700"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3.Hafta</a:t>
                      </a:r>
                      <a:endParaRPr lang="tr-TR" sz="800"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6497" marR="56497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47065" indent="-22860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647065" algn="l"/>
                          <a:tab pos="449580" algn="l"/>
                        </a:tabLst>
                      </a:pPr>
                      <a:r>
                        <a:rPr lang="tr-TR" sz="700"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KARŞILAŞTIRMALI YÖNTEM</a:t>
                      </a:r>
                    </a:p>
                  </a:txBody>
                  <a:tcPr marL="56497" marR="564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0534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700"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4.Hafta</a:t>
                      </a:r>
                      <a:endParaRPr lang="tr-TR" sz="800"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6497" marR="56497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47065" indent="-22860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647065" algn="l"/>
                          <a:tab pos="449580" algn="l"/>
                        </a:tabLst>
                      </a:pPr>
                      <a:r>
                        <a:rPr lang="en-US" sz="700"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KARŞILAŞTIRMALI YÖNETİME İLİŞKİN KURAMSAL YAKLAŞIMLAR</a:t>
                      </a:r>
                      <a:endParaRPr lang="tr-TR" sz="700"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6497" marR="564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78107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700"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5.Hafta</a:t>
                      </a:r>
                      <a:endParaRPr lang="tr-TR" sz="800"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6497" marR="56497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47065" indent="-22860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647065" algn="l"/>
                          <a:tab pos="449580" algn="l"/>
                        </a:tabLst>
                      </a:pPr>
                      <a:r>
                        <a:rPr lang="en-US" sz="700"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KARŞILAŞTIRMALI YÖNETİME İLİŞKİN KURAMSAL YAKLAŞIMLAR</a:t>
                      </a:r>
                      <a:endParaRPr lang="tr-TR" sz="700"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6497" marR="564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0955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700"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6.Hafta</a:t>
                      </a:r>
                      <a:endParaRPr lang="tr-TR" sz="800"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6497" marR="56497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47065" indent="-22860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647065" algn="l"/>
                          <a:tab pos="449580" algn="l"/>
                        </a:tabLst>
                      </a:pPr>
                      <a:r>
                        <a:rPr lang="en-US" sz="700"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MODERN YÖNETİMİN VE YÖNETİM BİLGİSİNİN GELİŞİMİNİN KARŞILAŞTIRMALI TARİHSEL ANALİZİ</a:t>
                      </a:r>
                      <a:endParaRPr lang="tr-TR" sz="700"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6497" marR="564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0511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700"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7.Hafta</a:t>
                      </a:r>
                      <a:endParaRPr lang="tr-TR" sz="800"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6497" marR="56497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700" b="0"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MODERN YÖNETİMİN VE YÖNETİM BİLGİSİNİN GELİŞİMİNİN KARŞILAŞTIRMALI TARİHSEL ANALİZİ</a:t>
                      </a:r>
                      <a:endParaRPr lang="tr-TR" sz="700" b="1"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6497" marR="564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2955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700"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8.hafta</a:t>
                      </a:r>
                      <a:endParaRPr lang="tr-TR" sz="800"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6497" marR="56497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700" b="1"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ARA SINAV</a:t>
                      </a:r>
                    </a:p>
                  </a:txBody>
                  <a:tcPr marL="56497" marR="564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418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700"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9.Hafta</a:t>
                      </a:r>
                      <a:endParaRPr lang="tr-TR" sz="800"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700"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tr-TR" sz="800"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6497" marR="56497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700" b="0"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Devlet Gelenekleri</a:t>
                      </a:r>
                      <a:endParaRPr lang="tr-TR" sz="700" b="1"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6497" marR="564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2955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700"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10.Hafta</a:t>
                      </a:r>
                      <a:endParaRPr lang="tr-TR" sz="800"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6497" marR="56497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700" b="0"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Siyasal Örgütlenme Biçimi: Federal ve Tekçi Yapılar</a:t>
                      </a:r>
                      <a:endParaRPr lang="tr-TR" sz="700" b="1"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6497" marR="564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394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700"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11.Hafta</a:t>
                      </a:r>
                      <a:endParaRPr lang="tr-TR" sz="800"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6497" marR="56497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700" b="0"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Merkezi Yönetim Örgütlenmesi  - Taşra Örgütlenmesi - Yerinden Yönetim  </a:t>
                      </a:r>
                      <a:endParaRPr lang="tr-TR" sz="700" b="1"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6497" marR="564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2955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700"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12.Hafta</a:t>
                      </a:r>
                      <a:endParaRPr lang="tr-TR" sz="800"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6497" marR="56497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700" b="0"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Bölgeselleşme Politikaları ve Uygulamaları </a:t>
                      </a:r>
                      <a:endParaRPr lang="tr-TR" sz="700" b="1"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6497" marR="564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394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700"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13.Hafta</a:t>
                      </a:r>
                      <a:endParaRPr lang="tr-TR" sz="800"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6497" marR="56497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700" b="0"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Kamu Yönetimi Reformları Karşılaştırmalı Nasıl Çalışılabilir?</a:t>
                      </a:r>
                      <a:endParaRPr lang="tr-TR" sz="700" b="1"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6497" marR="564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394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r-TR" sz="700"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14.Hafta</a:t>
                      </a:r>
                      <a:endParaRPr lang="tr-TR" sz="800"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6497" marR="56497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700" b="0" dirty="0">
                          <a:effectLst/>
                          <a:latin typeface="Verdana" charset="0"/>
                          <a:ea typeface="Times New Roman" charset="0"/>
                          <a:cs typeface="Times New Roman" charset="0"/>
                        </a:rPr>
                        <a:t>Kamu Yönetimi Reformları Karşılaştırmalı Nasıl Çalışılabilir?</a:t>
                      </a:r>
                      <a:endParaRPr lang="tr-TR" sz="700" b="1" dirty="0">
                        <a:effectLst/>
                        <a:latin typeface="Verdana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6497" marR="564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886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1294"/>
          </a:xfrm>
        </p:spPr>
        <p:txBody>
          <a:bodyPr/>
          <a:lstStyle/>
          <a:p>
            <a:pPr algn="ctr"/>
            <a:r>
              <a:rPr lang="tr-TR" dirty="0" smtClean="0"/>
              <a:t>Ders Kitabı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82351" y="1820034"/>
            <a:ext cx="5481576" cy="4111182"/>
          </a:xfrm>
        </p:spPr>
      </p:pic>
    </p:spTree>
    <p:extLst>
      <p:ext uri="{BB962C8B-B14F-4D97-AF65-F5344CB8AC3E}">
        <p14:creationId xmlns:p14="http://schemas.microsoft.com/office/powerpoint/2010/main" val="1676996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8373"/>
          </a:xfrm>
        </p:spPr>
        <p:txBody>
          <a:bodyPr/>
          <a:lstStyle/>
          <a:p>
            <a:r>
              <a:rPr lang="tr-TR" dirty="0" smtClean="0"/>
              <a:t>Karşılaştırmalı Yönetim: Bazı Temel Sorular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48048"/>
            <a:ext cx="10515600" cy="4689690"/>
          </a:xfrm>
        </p:spPr>
        <p:txBody>
          <a:bodyPr>
            <a:normAutofit fontScale="92500" lnSpcReduction="10000"/>
          </a:bodyPr>
          <a:lstStyle/>
          <a:p>
            <a:r>
              <a:rPr lang="tr-TR" noProof="1" smtClean="0"/>
              <a:t>Neden karşılaştırma yapmalıyız? Bu soru üzerinde düşünmek ve buna hem bilimsel açıdan hem tarihsel-politik açıdan açık yanıtlar vermeliyiz. </a:t>
            </a:r>
          </a:p>
          <a:p>
            <a:r>
              <a:rPr lang="tr-TR" noProof="1" smtClean="0"/>
              <a:t>Neyi karşılaştırmalıyız? Ülke yönetimini kamu(nun) yönetimi olarak mı tanımlamalıyız; yoksa şimdi tanımlandığı gibi ‘idare, bürokrasi, kamu yönetimi’ diye tanımlamaya devam etmeli miyiz? </a:t>
            </a:r>
          </a:p>
          <a:p>
            <a:r>
              <a:rPr lang="tr-TR" noProof="1" smtClean="0"/>
              <a:t>Nasıl karşılaştırmalıyız? Karşılaştırmadan açıklayıcı ve dönüştürücü sonuçlar elde edebilmek, kuramsal yaklaşım çerçevesinde hareket etmeye baģ̆lıdır. Nasıl bir kuramsal çerçeve geliştirebiliriz? </a:t>
            </a:r>
          </a:p>
          <a:p>
            <a:r>
              <a:rPr lang="tr-TR" noProof="1" smtClean="0"/>
              <a:t>Hangi örnekleri karşılaştırmalıyız? Neden? Şimdiye dek olduğu gibi karşılaştırma örneklerini yalnızca gelişmiş ülkelerden mi; yoksa örnekleri Türkiye ile benzer sorunları yaşayan ülkelerden mi seçmeliyiz? </a:t>
            </a:r>
          </a:p>
          <a:p>
            <a:pPr marL="0" indent="0">
              <a:buNone/>
            </a:pPr>
            <a:r>
              <a:rPr lang="tr-TR" noProof="1" smtClean="0"/>
              <a:t>	(BAG, “Karşılaştırmalı Kamu Yönetimi Nedir?”) 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65008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Karşılaştırmalı Yönetim: Bazı Temel </a:t>
            </a:r>
            <a:r>
              <a:rPr lang="tr-TR" dirty="0" smtClean="0"/>
              <a:t>Sorular (2)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dirty="0" smtClean="0"/>
              <a:t>Neden Karşılaştırma? “Amaç”</a:t>
            </a:r>
          </a:p>
          <a:p>
            <a:endParaRPr lang="tr-TR" dirty="0"/>
          </a:p>
          <a:p>
            <a:r>
              <a:rPr lang="tr-TR" dirty="0" smtClean="0"/>
              <a:t>Neyi Karşılaştırma? “Konu </a:t>
            </a:r>
            <a:r>
              <a:rPr lang="mr-IN" dirty="0" smtClean="0"/>
              <a:t>–</a:t>
            </a:r>
            <a:r>
              <a:rPr lang="tr-TR" dirty="0" smtClean="0"/>
              <a:t> İnceleme Nesnesi”</a:t>
            </a:r>
          </a:p>
          <a:p>
            <a:endParaRPr lang="tr-TR" dirty="0"/>
          </a:p>
          <a:p>
            <a:r>
              <a:rPr lang="tr-TR" dirty="0" smtClean="0"/>
              <a:t>Nasıl Karşılaştırma? “Yöntem”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9563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Neden Karşılaştırmalı Yönetim?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sz="4000" dirty="0" smtClean="0"/>
              <a:t>- Yönetim Alanının Bir Bilim Alanı Olarak Var Olabilmesi İçin (Tikel Olanı Anlamak / Analiz Etmek ve Evrensel Olana Yönelik Genelleştirmeler Yapabilmek)</a:t>
            </a:r>
          </a:p>
          <a:p>
            <a:endParaRPr lang="tr-TR" sz="4000" dirty="0" smtClean="0"/>
          </a:p>
          <a:p>
            <a:r>
              <a:rPr lang="tr-TR" sz="4000" dirty="0" smtClean="0"/>
              <a:t>Kendini Anlamak </a:t>
            </a:r>
            <a:r>
              <a:rPr lang="mr-IN" sz="4000" dirty="0" smtClean="0"/>
              <a:t>–</a:t>
            </a:r>
            <a:r>
              <a:rPr lang="tr-TR" sz="4000" dirty="0" smtClean="0"/>
              <a:t> Analiz Edebilmek İçin</a:t>
            </a:r>
          </a:p>
          <a:p>
            <a:endParaRPr lang="tr-TR" sz="4000" dirty="0"/>
          </a:p>
          <a:p>
            <a:r>
              <a:rPr lang="tr-TR" sz="4000" dirty="0" smtClean="0"/>
              <a:t>Diğerini Anlamak </a:t>
            </a:r>
            <a:r>
              <a:rPr lang="mr-IN" sz="4000" dirty="0"/>
              <a:t>–</a:t>
            </a:r>
            <a:r>
              <a:rPr lang="tr-TR" sz="4000" dirty="0"/>
              <a:t> Analiz Edebilmek İçin</a:t>
            </a:r>
            <a:endParaRPr lang="tr-TR" sz="4000" dirty="0" smtClean="0"/>
          </a:p>
          <a:p>
            <a:endParaRPr lang="tr-TR" sz="4000" dirty="0"/>
          </a:p>
          <a:p>
            <a:r>
              <a:rPr lang="tr-TR" sz="4000" dirty="0" smtClean="0"/>
              <a:t>İyi / Doğru / Uygun / Akılcı Olanı Arayış </a:t>
            </a:r>
          </a:p>
          <a:p>
            <a:endParaRPr lang="tr-TR" sz="4000" dirty="0"/>
          </a:p>
          <a:p>
            <a:endParaRPr lang="tr-TR" sz="4000" dirty="0"/>
          </a:p>
        </p:txBody>
      </p:sp>
    </p:spTree>
    <p:extLst>
      <p:ext uri="{BB962C8B-B14F-4D97-AF65-F5344CB8AC3E}">
        <p14:creationId xmlns:p14="http://schemas.microsoft.com/office/powerpoint/2010/main" val="119661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Kritik Soru: Karşılaştırma,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dirty="0" smtClean="0"/>
              <a:t>Yönetim Biliminde Bir Yöntem Mi?</a:t>
            </a:r>
          </a:p>
          <a:p>
            <a:endParaRPr lang="tr-TR" dirty="0"/>
          </a:p>
          <a:p>
            <a:r>
              <a:rPr lang="tr-TR" dirty="0" smtClean="0"/>
              <a:t>Yönetim Biliminin Bir Alt (İnceleme) Alanı mı?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5544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Dünyada ve Türkiye’de Karşılaştırmalı Yönetim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dirty="0" smtClean="0"/>
              <a:t>İlgili </a:t>
            </a:r>
            <a:r>
              <a:rPr lang="tr-TR" dirty="0" err="1" smtClean="0"/>
              <a:t>alanyazın</a:t>
            </a:r>
            <a:r>
              <a:rPr lang="tr-TR" dirty="0" smtClean="0"/>
              <a:t> değerlendirmesi </a:t>
            </a:r>
            <a:r>
              <a:rPr lang="tr-TR" dirty="0"/>
              <a:t>(Örnekler </a:t>
            </a:r>
            <a:r>
              <a:rPr lang="mr-IN" dirty="0"/>
              <a:t>–</a:t>
            </a:r>
            <a:r>
              <a:rPr lang="tr-TR" dirty="0"/>
              <a:t> Sayısal Veri)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Akademik örgütlenmede (Araştırma Merkezi, Enstitü</a:t>
            </a:r>
            <a:r>
              <a:rPr lang="tr-TR" dirty="0"/>
              <a:t>, </a:t>
            </a:r>
            <a:r>
              <a:rPr lang="tr-TR" dirty="0" smtClean="0"/>
              <a:t>Fakülte, Bölüm, Anabilim Dalı, Bilim Dalı) “karşılaştırmalı yönetim” alanı </a:t>
            </a:r>
            <a:r>
              <a:rPr lang="tr-TR" dirty="0"/>
              <a:t>(Örnekler </a:t>
            </a:r>
            <a:r>
              <a:rPr lang="mr-IN" dirty="0"/>
              <a:t>–</a:t>
            </a:r>
            <a:r>
              <a:rPr lang="tr-TR" dirty="0"/>
              <a:t> Sayısal Veri)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Ders Programlarında “Karşılaştırmalı Yönetim” (Örnekler </a:t>
            </a:r>
            <a:r>
              <a:rPr lang="mr-IN" dirty="0" smtClean="0"/>
              <a:t>–</a:t>
            </a:r>
            <a:r>
              <a:rPr lang="tr-TR" dirty="0" smtClean="0"/>
              <a:t> Sayısal Veri)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491444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8252"/>
          </a:xfrm>
        </p:spPr>
        <p:txBody>
          <a:bodyPr/>
          <a:lstStyle/>
          <a:p>
            <a:r>
              <a:rPr lang="tr-TR" smtClean="0"/>
              <a:t>Örnek İncelemeler </a:t>
            </a:r>
            <a:endParaRPr lang="tr-TR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686" y="1559803"/>
            <a:ext cx="5198628" cy="4351338"/>
          </a:xfrm>
        </p:spPr>
      </p:pic>
    </p:spTree>
    <p:extLst>
      <p:ext uri="{BB962C8B-B14F-4D97-AF65-F5344CB8AC3E}">
        <p14:creationId xmlns:p14="http://schemas.microsoft.com/office/powerpoint/2010/main" val="1625278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983" y="330200"/>
            <a:ext cx="9100033" cy="5846763"/>
          </a:xfrm>
        </p:spPr>
      </p:pic>
    </p:spTree>
    <p:extLst>
      <p:ext uri="{BB962C8B-B14F-4D97-AF65-F5344CB8AC3E}">
        <p14:creationId xmlns:p14="http://schemas.microsoft.com/office/powerpoint/2010/main" val="14204168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563" y="436563"/>
            <a:ext cx="7172873" cy="5740400"/>
          </a:xfrm>
        </p:spPr>
      </p:pic>
    </p:spTree>
    <p:extLst>
      <p:ext uri="{BB962C8B-B14F-4D97-AF65-F5344CB8AC3E}">
        <p14:creationId xmlns:p14="http://schemas.microsoft.com/office/powerpoint/2010/main" val="1989166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988" y="595313"/>
            <a:ext cx="5226023" cy="5581650"/>
          </a:xfrm>
        </p:spPr>
      </p:pic>
    </p:spTree>
    <p:extLst>
      <p:ext uri="{BB962C8B-B14F-4D97-AF65-F5344CB8AC3E}">
        <p14:creationId xmlns:p14="http://schemas.microsoft.com/office/powerpoint/2010/main" val="2646661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333" y="436563"/>
            <a:ext cx="7193333" cy="5740400"/>
          </a:xfrm>
        </p:spPr>
      </p:pic>
    </p:spTree>
    <p:extLst>
      <p:ext uri="{BB962C8B-B14F-4D97-AF65-F5344CB8AC3E}">
        <p14:creationId xmlns:p14="http://schemas.microsoft.com/office/powerpoint/2010/main" val="2654035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i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509</Words>
  <Application>Microsoft Macintosh PowerPoint</Application>
  <PresentationFormat>Geniş Ekran</PresentationFormat>
  <Paragraphs>79</Paragraphs>
  <Slides>14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Courier New</vt:lpstr>
      <vt:lpstr>Mangal</vt:lpstr>
      <vt:lpstr>Times New Roman</vt:lpstr>
      <vt:lpstr>Verdana</vt:lpstr>
      <vt:lpstr>Office Teması</vt:lpstr>
      <vt:lpstr>Karşılaştırmalı Yönetim</vt:lpstr>
      <vt:lpstr>DERSİN KONUMLANDIRILMASI</vt:lpstr>
      <vt:lpstr> DERS İÇERİĞİ:HAFTALIK PROGRAM: </vt:lpstr>
      <vt:lpstr>Ders Kitabı</vt:lpstr>
      <vt:lpstr>Karşılaştırmalı Yönetim: Bazı Temel Sorular</vt:lpstr>
      <vt:lpstr>Karşılaştırmalı Yönetim: Bazı Temel Sorular (2)</vt:lpstr>
      <vt:lpstr>Neden Karşılaştırmalı Yönetim?</vt:lpstr>
      <vt:lpstr>Kritik Soru: Karşılaştırma, </vt:lpstr>
      <vt:lpstr>Dünyada ve Türkiye’de Karşılaştırmalı Yönetim</vt:lpstr>
      <vt:lpstr>Örnek İncelemeler 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Microsoft Office Kullanıcısı</dc:creator>
  <cp:lastModifiedBy>Microsoft Office Kullanıcısı</cp:lastModifiedBy>
  <cp:revision>20</cp:revision>
  <dcterms:created xsi:type="dcterms:W3CDTF">2018-01-10T18:46:54Z</dcterms:created>
  <dcterms:modified xsi:type="dcterms:W3CDTF">2018-01-15T03:29:51Z</dcterms:modified>
</cp:coreProperties>
</file>