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81" r:id="rId2"/>
    <p:sldId id="342" r:id="rId3"/>
    <p:sldId id="339" r:id="rId4"/>
    <p:sldId id="332" r:id="rId5"/>
    <p:sldId id="331" r:id="rId6"/>
    <p:sldId id="289" r:id="rId7"/>
    <p:sldId id="328" r:id="rId8"/>
    <p:sldId id="333" r:id="rId9"/>
    <p:sldId id="334" r:id="rId10"/>
    <p:sldId id="311" r:id="rId11"/>
    <p:sldId id="312" r:id="rId12"/>
    <p:sldId id="313" r:id="rId13"/>
    <p:sldId id="317" r:id="rId14"/>
    <p:sldId id="307" r:id="rId15"/>
    <p:sldId id="325" r:id="rId16"/>
    <p:sldId id="304" r:id="rId17"/>
    <p:sldId id="308" r:id="rId18"/>
    <p:sldId id="323" r:id="rId19"/>
    <p:sldId id="306" r:id="rId20"/>
    <p:sldId id="320" r:id="rId21"/>
    <p:sldId id="302" r:id="rId22"/>
    <p:sldId id="303" r:id="rId23"/>
    <p:sldId id="287" r:id="rId24"/>
    <p:sldId id="292" r:id="rId25"/>
    <p:sldId id="336" r:id="rId26"/>
    <p:sldId id="291" r:id="rId27"/>
    <p:sldId id="293" r:id="rId28"/>
    <p:sldId id="294" r:id="rId29"/>
    <p:sldId id="296" r:id="rId30"/>
    <p:sldId id="300" r:id="rId31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CC00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662" autoAdjust="0"/>
  </p:normalViewPr>
  <p:slideViewPr>
    <p:cSldViewPr>
      <p:cViewPr varScale="1">
        <p:scale>
          <a:sx n="60" d="100"/>
          <a:sy n="60" d="100"/>
        </p:scale>
        <p:origin x="2706" y="78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48F9D7-3AB1-44B4-B13E-C134F7142640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FD4E66-8C16-4872-B806-247B4339480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998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FD4E66-8C16-4872-B806-247B4339480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173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16523" y="1981200"/>
            <a:ext cx="6172200" cy="26416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FF9D1-589E-40E4-88FD-577E75F927C8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F93FB-B14B-4000-8B74-AD5369F0782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028700" y="4812453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FF9D1-589E-40E4-88FD-577E75F927C8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F93FB-B14B-4000-8B74-AD5369F07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0150" y="880533"/>
            <a:ext cx="5314950" cy="26416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0150" y="3622358"/>
            <a:ext cx="5314950" cy="2180695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FF9D1-589E-40E4-88FD-577E75F927C8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943600" y="9268531"/>
            <a:ext cx="571500" cy="527403"/>
          </a:xfrm>
        </p:spPr>
        <p:txBody>
          <a:bodyPr/>
          <a:lstStyle/>
          <a:p>
            <a:fld id="{152F93FB-B14B-4000-8B74-AD5369F07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FF9D1-589E-40E4-88FD-577E75F927C8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F93FB-B14B-4000-8B74-AD5369F07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6"/>
            <a:ext cx="6172200" cy="1651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1084615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3483769" y="2217385"/>
            <a:ext cx="3031331" cy="1084615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42900" y="3412068"/>
            <a:ext cx="3030141" cy="543683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412068"/>
            <a:ext cx="3031331" cy="543683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FF9D1-589E-40E4-88FD-577E75F927C8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F93FB-B14B-4000-8B74-AD5369F07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FF9D1-589E-40E4-88FD-577E75F927C8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F93FB-B14B-4000-8B74-AD5369F07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FF9D1-589E-40E4-88FD-577E75F927C8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F93FB-B14B-4000-8B74-AD5369F07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42900" y="2201334"/>
            <a:ext cx="2256235" cy="6647569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FF9D1-589E-40E4-88FD-577E75F927C8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F93FB-B14B-4000-8B74-AD5369F07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880533"/>
            <a:ext cx="4114800" cy="754416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71600" y="2646186"/>
            <a:ext cx="4114800" cy="5723467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0" y="1685359"/>
            <a:ext cx="4114800" cy="766064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FF9D1-589E-40E4-88FD-577E75F927C8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F93FB-B14B-4000-8B74-AD5369F07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FF9D1-589E-40E4-88FD-577E75F927C8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F93FB-B14B-4000-8B74-AD5369F07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FF9D1-589E-40E4-88FD-577E75F927C8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F93FB-B14B-4000-8B74-AD5369F07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42900" y="396875"/>
            <a:ext cx="6172200" cy="84518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BDAE49-F4A5-4F76-86BB-FCCA57B9AD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0443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42900" y="2311400"/>
            <a:ext cx="6172200" cy="6802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342900" y="9268531"/>
            <a:ext cx="1600200" cy="527403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EEFF9D1-589E-40E4-88FD-577E75F927C8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343150" y="9268531"/>
            <a:ext cx="2171700" cy="527403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5943600" y="9268531"/>
            <a:ext cx="571500" cy="527403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52F93FB-B14B-4000-8B74-AD5369F07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06695" y="1600200"/>
            <a:ext cx="631673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300000"/>
              </a:lnSpc>
            </a:pPr>
            <a:r>
              <a:rPr lang="tr-TR" sz="4000" b="1" u="sng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Antipiretik</a:t>
            </a:r>
            <a:r>
              <a:rPr lang="tr-TR" sz="40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İlaçlar</a:t>
            </a:r>
          </a:p>
          <a:p>
            <a:pPr algn="ctr">
              <a:lnSpc>
                <a:spcPct val="300000"/>
              </a:lnSpc>
            </a:pPr>
            <a:r>
              <a:rPr lang="tr-TR" sz="4000" b="1" u="sng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Analjezik</a:t>
            </a:r>
            <a:r>
              <a:rPr lang="tr-TR" sz="40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İlaçlar</a:t>
            </a:r>
          </a:p>
          <a:p>
            <a:pPr algn="ctr">
              <a:lnSpc>
                <a:spcPct val="300000"/>
              </a:lnSpc>
            </a:pPr>
            <a:r>
              <a:rPr lang="tr-TR" sz="4000" b="1" u="sng" spc="3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Antiinflammatuar</a:t>
            </a:r>
            <a:r>
              <a:rPr lang="tr-TR" sz="40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İlaçlar</a:t>
            </a:r>
            <a:endParaRPr lang="tr-TR" sz="40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SAÄ°D ile ilgili gÃ¶rsel sonucu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12" b="9677"/>
          <a:stretch/>
        </p:blipFill>
        <p:spPr bwMode="auto">
          <a:xfrm>
            <a:off x="228600" y="533400"/>
            <a:ext cx="50292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teroidal anti inflammatory drugs ile ilgili gÃ¶rsel sonucu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764"/>
          <a:stretch/>
        </p:blipFill>
        <p:spPr bwMode="auto">
          <a:xfrm>
            <a:off x="457200" y="6096000"/>
            <a:ext cx="6076950" cy="2428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18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800">
                <a:solidFill>
                  <a:srgbClr val="FFFFFF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 sz="2800">
                <a:solidFill>
                  <a:srgbClr val="FFFFFF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 sz="2800">
                <a:solidFill>
                  <a:srgbClr val="FFFFFF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 sz="2800">
                <a:solidFill>
                  <a:srgbClr val="FFFFFF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 sz="2800">
                <a:solidFill>
                  <a:srgbClr val="FFFFFF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FF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FF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FF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FF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fld id="{A5EDC1F2-EF3E-4309-BCB2-C455F0CE4F23}" type="slidenum">
              <a:rPr lang="tr-TR" altLang="en-US" sz="1400" smtClean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pPr eaLnBrk="1" hangingPunct="1">
                <a:defRPr/>
              </a:pPr>
              <a:t>3</a:t>
            </a:fld>
            <a:endParaRPr lang="tr-TR" altLang="en-US" sz="1400" smtClean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14312" y="95250"/>
            <a:ext cx="6643687" cy="10064294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rgbClr val="FFFFFF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 sz="2800">
                <a:solidFill>
                  <a:srgbClr val="FFFFFF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 sz="2800">
                <a:solidFill>
                  <a:srgbClr val="FFFFFF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 sz="2800">
                <a:solidFill>
                  <a:srgbClr val="FFFFFF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 sz="2800">
                <a:solidFill>
                  <a:srgbClr val="FFFFFF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FF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FF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FF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FF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Clr>
                <a:srgbClr val="00B050"/>
              </a:buClr>
              <a:defRPr/>
            </a:pPr>
            <a:r>
              <a:rPr lang="tr-TR" altLang="en-US" sz="5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Siklooksijenaz</a:t>
            </a:r>
            <a:r>
              <a:rPr lang="tr-TR" altLang="en-US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 (COX) enzimi</a:t>
            </a:r>
          </a:p>
          <a:p>
            <a:pPr eaLnBrk="1" hangingPunct="1">
              <a:buClr>
                <a:srgbClr val="00B050"/>
              </a:buClr>
              <a:buFontTx/>
              <a:buChar char="•"/>
              <a:defRPr/>
            </a:pPr>
            <a:r>
              <a:rPr lang="tr-TR" altLang="en-US" sz="5400" dirty="0" smtClean="0">
                <a:cs typeface="+mn-cs"/>
              </a:rPr>
              <a:t> Bu enzim bütün dokularda var ve fonksiyonları çok</a:t>
            </a:r>
          </a:p>
          <a:p>
            <a:pPr eaLnBrk="1" hangingPunct="1">
              <a:buClr>
                <a:srgbClr val="00B050"/>
              </a:buClr>
              <a:buFontTx/>
              <a:buChar char="•"/>
              <a:defRPr/>
            </a:pPr>
            <a:r>
              <a:rPr lang="tr-TR" altLang="en-US" sz="5400" dirty="0" smtClean="0">
                <a:cs typeface="+mn-cs"/>
              </a:rPr>
              <a:t> </a:t>
            </a:r>
            <a:r>
              <a:rPr lang="tr-TR" altLang="en-US" sz="5400" dirty="0" err="1" smtClean="0">
                <a:cs typeface="+mn-cs"/>
              </a:rPr>
              <a:t>İnflamasyon</a:t>
            </a:r>
            <a:r>
              <a:rPr lang="tr-TR" altLang="en-US" sz="5400" dirty="0" smtClean="0">
                <a:cs typeface="+mn-cs"/>
              </a:rPr>
              <a:t> ve ağrı hissine neden olan </a:t>
            </a:r>
            <a:r>
              <a:rPr lang="tr-TR" altLang="en-US" sz="5400" dirty="0" err="1" smtClean="0">
                <a:cs typeface="+mn-cs"/>
              </a:rPr>
              <a:t>PGler</a:t>
            </a:r>
            <a:r>
              <a:rPr lang="tr-TR" altLang="en-US" sz="5400" dirty="0" smtClean="0">
                <a:cs typeface="+mn-cs"/>
              </a:rPr>
              <a:t> de mide mukozasını aside karşı koruyan </a:t>
            </a:r>
            <a:r>
              <a:rPr lang="tr-TR" altLang="en-US" sz="5400" dirty="0" err="1" smtClean="0">
                <a:cs typeface="+mn-cs"/>
              </a:rPr>
              <a:t>PGler</a:t>
            </a:r>
            <a:r>
              <a:rPr lang="tr-TR" altLang="en-US" sz="5400" dirty="0" smtClean="0">
                <a:cs typeface="+mn-cs"/>
              </a:rPr>
              <a:t> de COX ürünü</a:t>
            </a:r>
          </a:p>
          <a:p>
            <a:pPr eaLnBrk="1" hangingPunct="1">
              <a:buClr>
                <a:srgbClr val="00B050"/>
              </a:buClr>
              <a:buFontTx/>
              <a:buChar char="•"/>
              <a:defRPr/>
            </a:pPr>
            <a:endParaRPr lang="tr-TR" altLang="en-US" sz="5400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848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381000"/>
            <a:ext cx="10278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spc="300" dirty="0" smtClean="0">
                <a:solidFill>
                  <a:schemeClr val="bg1"/>
                </a:solidFill>
              </a:rPr>
              <a:t>Ağrı</a:t>
            </a:r>
            <a:endParaRPr lang="en-US" sz="3200" b="1" spc="3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1066800"/>
            <a:ext cx="571500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3200" dirty="0" smtClean="0">
                <a:solidFill>
                  <a:schemeClr val="bg1"/>
                </a:solidFill>
              </a:rPr>
              <a:t> Vücudun hasar görmesi ya da başka bir başka normal olmayan durumda, </a:t>
            </a:r>
            <a:r>
              <a:rPr lang="tr-TR" sz="3200" u="sng" dirty="0" smtClean="0">
                <a:solidFill>
                  <a:schemeClr val="bg1"/>
                </a:solidFill>
              </a:rPr>
              <a:t>sinirler</a:t>
            </a:r>
            <a:r>
              <a:rPr lang="tr-TR" sz="3200" dirty="0" smtClean="0">
                <a:solidFill>
                  <a:schemeClr val="bg1"/>
                </a:solidFill>
              </a:rPr>
              <a:t> bunu beyne iletirler </a:t>
            </a:r>
          </a:p>
          <a:p>
            <a:pPr>
              <a:buFont typeface="Arial" pitchFamily="34" charset="0"/>
              <a:buChar char="•"/>
            </a:pPr>
            <a:r>
              <a:rPr lang="tr-TR" sz="3200" dirty="0" smtClean="0">
                <a:solidFill>
                  <a:schemeClr val="bg1"/>
                </a:solidFill>
              </a:rPr>
              <a:t> Bu normal olmayan durum, hücrelerin ürettikleri ve salıverdikleri bazı kimyasal maddeler aracılığıyla beyne iletilir </a:t>
            </a:r>
          </a:p>
          <a:p>
            <a:endParaRPr lang="tr-TR" sz="3200" dirty="0" smtClean="0">
              <a:solidFill>
                <a:schemeClr val="bg1"/>
              </a:solidFill>
            </a:endParaRPr>
          </a:p>
          <a:p>
            <a:endParaRPr lang="tr-TR" sz="3200" dirty="0" smtClean="0">
              <a:solidFill>
                <a:schemeClr val="bg1"/>
              </a:solidFill>
            </a:endParaRPr>
          </a:p>
          <a:p>
            <a:endParaRPr lang="tr-TR" sz="32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3200" dirty="0" smtClean="0">
                <a:solidFill>
                  <a:schemeClr val="bg1"/>
                </a:solidFill>
              </a:rPr>
              <a:t>Beyin, ağrıyı hissetmemizi sağlar </a:t>
            </a:r>
          </a:p>
          <a:p>
            <a:endParaRPr lang="en-US" sz="3200" dirty="0" smtClean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5181600"/>
            <a:ext cx="2438400" cy="1808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3244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8688" y="609600"/>
            <a:ext cx="633397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200" b="1" spc="300" dirty="0" smtClean="0">
                <a:solidFill>
                  <a:schemeClr val="bg1"/>
                </a:solidFill>
              </a:rPr>
              <a:t>Vücut sıcaklığı mutlaka ilaçla </a:t>
            </a:r>
          </a:p>
          <a:p>
            <a:pPr algn="ctr"/>
            <a:r>
              <a:rPr lang="tr-TR" sz="3200" b="1" spc="300" dirty="0" smtClean="0">
                <a:solidFill>
                  <a:schemeClr val="bg1"/>
                </a:solidFill>
              </a:rPr>
              <a:t>düşürülmeli midir? </a:t>
            </a:r>
            <a:endParaRPr lang="en-US" sz="3200" b="1" spc="3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2133600"/>
            <a:ext cx="6538649" cy="6494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3200" dirty="0" smtClean="0">
                <a:solidFill>
                  <a:schemeClr val="bg1"/>
                </a:solidFill>
              </a:rPr>
              <a:t> </a:t>
            </a:r>
            <a:r>
              <a:rPr lang="tr-TR" sz="3200" i="1" dirty="0" smtClean="0">
                <a:solidFill>
                  <a:srgbClr val="FF0000"/>
                </a:solidFill>
              </a:rPr>
              <a:t>Küçük çocuk ve bebekler hariç</a:t>
            </a:r>
            <a:r>
              <a:rPr lang="tr-TR" sz="3200" dirty="0" smtClean="0">
                <a:solidFill>
                  <a:schemeClr val="bg1"/>
                </a:solidFill>
              </a:rPr>
              <a:t>, ateş</a:t>
            </a:r>
          </a:p>
          <a:p>
            <a:r>
              <a:rPr lang="tr-TR" sz="3200" dirty="0" smtClean="0">
                <a:solidFill>
                  <a:schemeClr val="bg1"/>
                </a:solidFill>
              </a:rPr>
              <a:t>hastaya rahatsızlık vermiyorsa ilaçla</a:t>
            </a:r>
          </a:p>
          <a:p>
            <a:r>
              <a:rPr lang="tr-TR" sz="3200" dirty="0" smtClean="0">
                <a:solidFill>
                  <a:schemeClr val="bg1"/>
                </a:solidFill>
              </a:rPr>
              <a:t>düşürmek şart değil </a:t>
            </a:r>
          </a:p>
          <a:p>
            <a:endParaRPr lang="tr-TR" sz="32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3200" dirty="0" smtClean="0">
                <a:solidFill>
                  <a:schemeClr val="bg1"/>
                </a:solidFill>
              </a:rPr>
              <a:t> Sıvı tüketimini artırmak çoğunlukla</a:t>
            </a:r>
          </a:p>
          <a:p>
            <a:r>
              <a:rPr lang="tr-TR" sz="3200" dirty="0" smtClean="0">
                <a:solidFill>
                  <a:schemeClr val="bg1"/>
                </a:solidFill>
              </a:rPr>
              <a:t>yeterli olur</a:t>
            </a:r>
          </a:p>
          <a:p>
            <a:endParaRPr lang="tr-TR" sz="32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3200" dirty="0" smtClean="0">
                <a:solidFill>
                  <a:schemeClr val="bg1"/>
                </a:solidFill>
              </a:rPr>
              <a:t> Küçük çocuk ve bebeklerde ateş </a:t>
            </a:r>
          </a:p>
          <a:p>
            <a:r>
              <a:rPr lang="tr-TR" sz="3200" dirty="0" smtClean="0">
                <a:solidFill>
                  <a:schemeClr val="bg1"/>
                </a:solidFill>
              </a:rPr>
              <a:t>yükselmesi </a:t>
            </a:r>
            <a:r>
              <a:rPr lang="tr-TR" sz="3200" u="sng" dirty="0" smtClean="0">
                <a:solidFill>
                  <a:schemeClr val="bg1"/>
                </a:solidFill>
              </a:rPr>
              <a:t>nöbete</a:t>
            </a:r>
            <a:r>
              <a:rPr lang="tr-TR" sz="3200" dirty="0" smtClean="0">
                <a:solidFill>
                  <a:schemeClr val="bg1"/>
                </a:solidFill>
              </a:rPr>
              <a:t> dönüşebilir</a:t>
            </a:r>
          </a:p>
          <a:p>
            <a:endParaRPr lang="tr-TR" sz="32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3200" dirty="0" smtClean="0">
                <a:solidFill>
                  <a:schemeClr val="bg1"/>
                </a:solidFill>
              </a:rPr>
              <a:t> Ateş, yetişkinlerde 3 günden daha </a:t>
            </a:r>
          </a:p>
          <a:p>
            <a:r>
              <a:rPr lang="tr-TR" sz="3200" dirty="0" smtClean="0">
                <a:solidFill>
                  <a:schemeClr val="bg1"/>
                </a:solidFill>
              </a:rPr>
              <a:t>uzun sürerse mutlaka doktor kontrolü </a:t>
            </a:r>
          </a:p>
          <a:p>
            <a:r>
              <a:rPr lang="tr-TR" sz="3200" dirty="0" smtClean="0">
                <a:solidFill>
                  <a:schemeClr val="bg1"/>
                </a:solidFill>
              </a:rPr>
              <a:t>gereklidir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7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0670" y="609600"/>
            <a:ext cx="653493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200" b="1" spc="300" dirty="0" smtClean="0">
                <a:solidFill>
                  <a:schemeClr val="bg1"/>
                </a:solidFill>
              </a:rPr>
              <a:t>SORU: </a:t>
            </a:r>
            <a:r>
              <a:rPr lang="tr-TR" sz="3200" spc="300" dirty="0" smtClean="0">
                <a:solidFill>
                  <a:schemeClr val="bg1"/>
                </a:solidFill>
              </a:rPr>
              <a:t>BEYNİN BU HASARI  </a:t>
            </a:r>
          </a:p>
          <a:p>
            <a:pPr algn="ctr"/>
            <a:r>
              <a:rPr lang="tr-TR" sz="3200" spc="300" dirty="0" smtClean="0">
                <a:solidFill>
                  <a:schemeClr val="bg1"/>
                </a:solidFill>
              </a:rPr>
              <a:t>“HİSSETMESİNİ” ENGELLEMEK </a:t>
            </a:r>
          </a:p>
          <a:p>
            <a:pPr algn="ctr"/>
            <a:r>
              <a:rPr lang="tr-TR" sz="3200" spc="300" dirty="0" smtClean="0">
                <a:solidFill>
                  <a:schemeClr val="bg1"/>
                </a:solidFill>
              </a:rPr>
              <a:t>İÇİN NE YAPILABİLİR? </a:t>
            </a:r>
            <a:endParaRPr lang="en-US" sz="3200" spc="3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743200"/>
            <a:ext cx="693208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200" b="1" spc="300" dirty="0" smtClean="0">
                <a:solidFill>
                  <a:schemeClr val="bg1"/>
                </a:solidFill>
              </a:rPr>
              <a:t>CEVAP: </a:t>
            </a:r>
            <a:r>
              <a:rPr lang="tr-TR" sz="3200" spc="300" dirty="0" smtClean="0">
                <a:solidFill>
                  <a:schemeClr val="bg1"/>
                </a:solidFill>
              </a:rPr>
              <a:t>HABERCİ</a:t>
            </a:r>
            <a:r>
              <a:rPr lang="tr-TR" sz="3200" b="1" spc="300" dirty="0" smtClean="0">
                <a:solidFill>
                  <a:schemeClr val="bg1"/>
                </a:solidFill>
              </a:rPr>
              <a:t> </a:t>
            </a:r>
            <a:r>
              <a:rPr lang="tr-TR" sz="3200" spc="300" dirty="0" smtClean="0">
                <a:solidFill>
                  <a:schemeClr val="bg1"/>
                </a:solidFill>
              </a:rPr>
              <a:t>KİMYASALLARIN </a:t>
            </a:r>
          </a:p>
          <a:p>
            <a:pPr algn="ctr"/>
            <a:r>
              <a:rPr lang="tr-TR" sz="3200" spc="300" dirty="0" smtClean="0">
                <a:solidFill>
                  <a:schemeClr val="bg1"/>
                </a:solidFill>
              </a:rPr>
              <a:t>(Prostaglandinler ve benzerleri) </a:t>
            </a:r>
          </a:p>
          <a:p>
            <a:pPr algn="ctr"/>
            <a:r>
              <a:rPr lang="tr-TR" sz="3200" spc="300" dirty="0" smtClean="0">
                <a:solidFill>
                  <a:schemeClr val="bg1"/>
                </a:solidFill>
              </a:rPr>
              <a:t>SENTEZLENMESİ AZALTILABİLİR</a:t>
            </a:r>
            <a:endParaRPr lang="en-US" sz="3200" spc="3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23921" y="6583740"/>
            <a:ext cx="692413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200" b="1" spc="300" dirty="0" smtClean="0">
                <a:solidFill>
                  <a:schemeClr val="bg1"/>
                </a:solidFill>
              </a:rPr>
              <a:t>SORU: </a:t>
            </a:r>
            <a:r>
              <a:rPr lang="tr-TR" sz="3200" spc="300" dirty="0" smtClean="0">
                <a:solidFill>
                  <a:schemeClr val="bg1"/>
                </a:solidFill>
              </a:rPr>
              <a:t>peki hasar etkeni ortadan </a:t>
            </a:r>
          </a:p>
          <a:p>
            <a:pPr algn="ctr"/>
            <a:r>
              <a:rPr lang="tr-TR" sz="3200" spc="300" dirty="0" smtClean="0">
                <a:solidFill>
                  <a:schemeClr val="bg1"/>
                </a:solidFill>
              </a:rPr>
              <a:t>kaldırılmış olur mu?</a:t>
            </a:r>
            <a:endParaRPr lang="en-US" sz="3200" spc="300" dirty="0">
              <a:solidFill>
                <a:schemeClr val="bg1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15654" y="4572000"/>
            <a:ext cx="6589946" cy="4572000"/>
            <a:chOff x="115654" y="4572000"/>
            <a:chExt cx="6589946" cy="4572000"/>
          </a:xfrm>
        </p:grpSpPr>
        <p:sp>
          <p:nvSpPr>
            <p:cNvPr id="7" name="TextBox 6"/>
            <p:cNvSpPr txBox="1"/>
            <p:nvPr/>
          </p:nvSpPr>
          <p:spPr>
            <a:xfrm>
              <a:off x="115654" y="4572000"/>
              <a:ext cx="6589946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r-TR" sz="3200" dirty="0" smtClean="0">
                  <a:solidFill>
                    <a:schemeClr val="bg1"/>
                  </a:solidFill>
                </a:rPr>
                <a:t>Gerçekten de </a:t>
              </a:r>
              <a:r>
                <a:rPr lang="tr-TR" sz="3200" u="sng" dirty="0" smtClean="0">
                  <a:solidFill>
                    <a:schemeClr val="bg1"/>
                  </a:solidFill>
                </a:rPr>
                <a:t>aspirin</a:t>
              </a:r>
              <a:r>
                <a:rPr lang="tr-TR" sz="3200" dirty="0" smtClean="0">
                  <a:solidFill>
                    <a:schemeClr val="bg1"/>
                  </a:solidFill>
                </a:rPr>
                <a:t>, </a:t>
              </a:r>
              <a:r>
                <a:rPr lang="tr-TR" sz="3200" u="sng" dirty="0" smtClean="0">
                  <a:solidFill>
                    <a:schemeClr val="bg1"/>
                  </a:solidFill>
                </a:rPr>
                <a:t>ibuprofen</a:t>
              </a:r>
              <a:r>
                <a:rPr lang="tr-TR" sz="3200" dirty="0" smtClean="0">
                  <a:solidFill>
                    <a:schemeClr val="bg1"/>
                  </a:solidFill>
                </a:rPr>
                <a:t>, </a:t>
              </a:r>
            </a:p>
            <a:p>
              <a:r>
                <a:rPr lang="tr-TR" sz="3200" u="sng" dirty="0" smtClean="0">
                  <a:solidFill>
                    <a:schemeClr val="bg1"/>
                  </a:solidFill>
                </a:rPr>
                <a:t>naproksen</a:t>
              </a:r>
              <a:r>
                <a:rPr lang="tr-TR" sz="3200" dirty="0" smtClean="0">
                  <a:solidFill>
                    <a:schemeClr val="bg1"/>
                  </a:solidFill>
                </a:rPr>
                <a:t>, </a:t>
              </a:r>
              <a:r>
                <a:rPr lang="tr-TR" sz="3200" u="sng" dirty="0" smtClean="0">
                  <a:solidFill>
                    <a:schemeClr val="bg1"/>
                  </a:solidFill>
                </a:rPr>
                <a:t>parasetamol</a:t>
              </a:r>
              <a:r>
                <a:rPr lang="tr-TR" sz="3200" dirty="0" smtClean="0">
                  <a:solidFill>
                    <a:schemeClr val="bg1"/>
                  </a:solidFill>
                </a:rPr>
                <a:t> gibi maddeler</a:t>
              </a:r>
            </a:p>
            <a:p>
              <a:r>
                <a:rPr lang="tr-TR" sz="3200" dirty="0" smtClean="0">
                  <a:solidFill>
                    <a:schemeClr val="bg1"/>
                  </a:solidFill>
                </a:rPr>
                <a:t>bu şekilde ağrı hissini keserler</a:t>
              </a:r>
            </a:p>
          </p:txBody>
        </p:sp>
        <p:pic>
          <p:nvPicPr>
            <p:cNvPr id="9" name="Picture 10" descr="aspirin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48200" y="8001000"/>
              <a:ext cx="1525482" cy="1143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http://iahealth.net/wp-content/uploads/2009/08/inflammation01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6858000" cy="414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Box 5"/>
          <p:cNvSpPr txBox="1">
            <a:spLocks noChangeArrowheads="1"/>
          </p:cNvSpPr>
          <p:nvPr/>
        </p:nvSpPr>
        <p:spPr bwMode="auto">
          <a:xfrm>
            <a:off x="285750" y="4524375"/>
            <a:ext cx="403225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en-US"/>
              <a:t>İnf</a:t>
            </a:r>
          </a:p>
          <a:p>
            <a:pPr eaLnBrk="1" hangingPunct="1"/>
            <a:r>
              <a:rPr lang="tr-TR" altLang="en-US"/>
              <a:t>la</a:t>
            </a:r>
          </a:p>
          <a:p>
            <a:pPr eaLnBrk="1" hangingPunct="1"/>
            <a:r>
              <a:rPr lang="tr-TR" altLang="en-US"/>
              <a:t>masyon</a:t>
            </a:r>
            <a:endParaRPr lang="en-US" altLang="en-US"/>
          </a:p>
        </p:txBody>
      </p:sp>
      <p:pic>
        <p:nvPicPr>
          <p:cNvPr id="2052" name="Picture 6" descr="http://www.health.bcu.ac.uk/physiology/inflamma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4524375"/>
            <a:ext cx="6029325" cy="461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37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9599" y="956352"/>
            <a:ext cx="6553200" cy="754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3200" dirty="0" err="1">
                <a:solidFill>
                  <a:schemeClr val="bg1"/>
                </a:solidFill>
              </a:rPr>
              <a:t>Prostaglandinler</a:t>
            </a:r>
            <a:r>
              <a:rPr lang="tr-TR" sz="3200" dirty="0">
                <a:solidFill>
                  <a:schemeClr val="bg1"/>
                </a:solidFill>
              </a:rPr>
              <a:t> ve </a:t>
            </a:r>
            <a:r>
              <a:rPr lang="tr-TR" sz="3200" dirty="0" smtClean="0">
                <a:solidFill>
                  <a:schemeClr val="bg1"/>
                </a:solidFill>
              </a:rPr>
              <a:t>benzerleri </a:t>
            </a:r>
            <a:endParaRPr lang="tr-TR" sz="3200" dirty="0">
              <a:solidFill>
                <a:schemeClr val="bg1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0" y="3276600"/>
            <a:ext cx="6858000" cy="6229350"/>
            <a:chOff x="0" y="3276600"/>
            <a:chExt cx="6858000" cy="6229350"/>
          </a:xfrm>
        </p:grpSpPr>
        <p:pic>
          <p:nvPicPr>
            <p:cNvPr id="5" name="Picture 6" descr="prostaglandins%20adult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90600" y="3581400"/>
              <a:ext cx="4891199" cy="5924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Box 6"/>
            <p:cNvSpPr txBox="1"/>
            <p:nvPr/>
          </p:nvSpPr>
          <p:spPr>
            <a:xfrm>
              <a:off x="3886200" y="3276600"/>
              <a:ext cx="2362200" cy="1077218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tr-TR" sz="3200" dirty="0" smtClean="0">
                  <a:solidFill>
                    <a:srgbClr val="FF0000"/>
                  </a:solidFill>
                </a:rPr>
                <a:t>ağrı hissini beyne iletir</a:t>
              </a:r>
              <a:endParaRPr lang="en-US" sz="3200" dirty="0" smtClean="0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0" y="3276600"/>
              <a:ext cx="2590800" cy="1815882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B0F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tr-TR" sz="2800" dirty="0" smtClean="0">
                  <a:solidFill>
                    <a:srgbClr val="0070C0"/>
                  </a:solidFill>
                </a:rPr>
                <a:t>hafıza ve öteki beyin fonksiyonlarına aracılık eder </a:t>
              </a:r>
              <a:endParaRPr lang="en-US" sz="2800" dirty="0" smtClean="0">
                <a:solidFill>
                  <a:srgbClr val="0070C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191000" y="4343400"/>
              <a:ext cx="2667000" cy="1292662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tr-TR" sz="2600" dirty="0" smtClean="0">
                  <a:solidFill>
                    <a:srgbClr val="92D050"/>
                  </a:solidFill>
                </a:rPr>
                <a:t>akciğerlerin çalışmasına aracılık eder</a:t>
              </a:r>
              <a:endParaRPr lang="en-US" sz="2600" dirty="0" smtClean="0">
                <a:solidFill>
                  <a:srgbClr val="92D05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495800" y="5638800"/>
              <a:ext cx="2057400" cy="492443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CC00CC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tr-TR" sz="2600" dirty="0" smtClean="0">
                  <a:solidFill>
                    <a:srgbClr val="CC00CC"/>
                  </a:solidFill>
                </a:rPr>
                <a:t>mideyi korur</a:t>
              </a:r>
              <a:endParaRPr lang="en-US" sz="2600" dirty="0" smtClean="0">
                <a:solidFill>
                  <a:srgbClr val="CC00CC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28600" y="5181600"/>
              <a:ext cx="2057400" cy="129266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accent2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tr-TR" sz="2600" dirty="0" smtClean="0">
                  <a:solidFill>
                    <a:schemeClr val="accent6">
                      <a:lumMod val="50000"/>
                    </a:schemeClr>
                  </a:solidFill>
                </a:rPr>
                <a:t>böbreklerin çalışmasına aracılık eder</a:t>
              </a:r>
              <a:endParaRPr lang="en-US" sz="2600" dirty="0" smtClean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04800" y="7162800"/>
              <a:ext cx="2362200" cy="138499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2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tr-TR" sz="2800" dirty="0" smtClean="0">
                  <a:solidFill>
                    <a:schemeClr val="bg2">
                      <a:lumMod val="50000"/>
                    </a:schemeClr>
                  </a:solidFill>
                </a:rPr>
                <a:t>uterusun kasılmasına aracılık eder </a:t>
              </a:r>
              <a:endParaRPr lang="en-US" sz="2800" dirty="0" smtClean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191000" y="7162800"/>
              <a:ext cx="2057400" cy="2092881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FF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tr-TR" sz="2600" dirty="0" smtClean="0">
                  <a:solidFill>
                    <a:srgbClr val="0000FF"/>
                  </a:solidFill>
                </a:rPr>
                <a:t>kılcal damarların kasılma-gevşemesine aracılık eder</a:t>
              </a:r>
              <a:endParaRPr lang="en-US" sz="2600" dirty="0" smtClean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7598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228600"/>
            <a:ext cx="6096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spc="300" dirty="0" smtClean="0">
                <a:solidFill>
                  <a:schemeClr val="bg1"/>
                </a:solidFill>
              </a:rPr>
              <a:t>SORU: </a:t>
            </a:r>
            <a:r>
              <a:rPr lang="tr-TR" sz="3200" spc="300" dirty="0" smtClean="0">
                <a:solidFill>
                  <a:schemeClr val="bg1"/>
                </a:solidFill>
              </a:rPr>
              <a:t>Bu kimyasallar vücudun hangi bölgesinde bulunur?</a:t>
            </a:r>
            <a:endParaRPr lang="en-US" sz="3200" spc="3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28600" y="2133600"/>
            <a:ext cx="6337300" cy="4819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Tx/>
              <a:buChar char="•"/>
            </a:pPr>
            <a:r>
              <a:rPr lang="tr-TR" sz="3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tr-TR" sz="3200" u="sng" dirty="0" smtClean="0">
                <a:solidFill>
                  <a:schemeClr val="bg2">
                    <a:lumMod val="50000"/>
                  </a:schemeClr>
                </a:solidFill>
              </a:rPr>
              <a:t>Trombositlerde</a:t>
            </a:r>
            <a:r>
              <a:rPr lang="tr-TR" sz="3200" dirty="0" smtClean="0">
                <a:solidFill>
                  <a:schemeClr val="bg2">
                    <a:lumMod val="50000"/>
                  </a:schemeClr>
                </a:solidFill>
              </a:rPr>
              <a:t> bulunan </a:t>
            </a:r>
            <a:r>
              <a:rPr lang="tr-TR" sz="3200" dirty="0">
                <a:solidFill>
                  <a:schemeClr val="bg2">
                    <a:lumMod val="50000"/>
                  </a:schemeClr>
                </a:solidFill>
              </a:rPr>
              <a:t>ve </a:t>
            </a:r>
            <a:r>
              <a:rPr lang="tr-TR" sz="3200" dirty="0" smtClean="0">
                <a:solidFill>
                  <a:schemeClr val="bg2">
                    <a:lumMod val="50000"/>
                  </a:schemeClr>
                </a:solidFill>
              </a:rPr>
              <a:t>kanın pıhtılaşmasına neden </a:t>
            </a:r>
            <a:r>
              <a:rPr lang="tr-TR" sz="3200" dirty="0">
                <a:solidFill>
                  <a:schemeClr val="bg2">
                    <a:lumMod val="50000"/>
                  </a:schemeClr>
                </a:solidFill>
              </a:rPr>
              <a:t>olan </a:t>
            </a:r>
            <a:r>
              <a:rPr lang="tr-TR" sz="3200" dirty="0" smtClean="0">
                <a:solidFill>
                  <a:schemeClr val="bg2">
                    <a:lumMod val="50000"/>
                  </a:schemeClr>
                </a:solidFill>
              </a:rPr>
              <a:t>da bu ürünler 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tr-TR" sz="3200" dirty="0" smtClean="0">
                <a:solidFill>
                  <a:schemeClr val="bg2">
                    <a:lumMod val="50000"/>
                  </a:schemeClr>
                </a:solidFill>
              </a:rPr>
              <a:t> Mideyi koruyan da bu ürünler </a:t>
            </a:r>
            <a:endParaRPr lang="tr-TR" sz="3200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Tx/>
              <a:buChar char="•"/>
            </a:pPr>
            <a:r>
              <a:rPr lang="tr-TR" sz="3200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tr-TR" sz="3200" dirty="0" smtClean="0">
                <a:solidFill>
                  <a:schemeClr val="bg2">
                    <a:lumMod val="50000"/>
                  </a:schemeClr>
                </a:solidFill>
              </a:rPr>
              <a:t>Beyinde ateş </a:t>
            </a:r>
            <a:r>
              <a:rPr lang="tr-TR" sz="3200" dirty="0">
                <a:solidFill>
                  <a:schemeClr val="bg2">
                    <a:lumMod val="50000"/>
                  </a:schemeClr>
                </a:solidFill>
              </a:rPr>
              <a:t>ve ağrı hissine neden </a:t>
            </a:r>
            <a:r>
              <a:rPr lang="tr-TR" sz="3200" dirty="0" smtClean="0">
                <a:solidFill>
                  <a:schemeClr val="bg2">
                    <a:lumMod val="50000"/>
                  </a:schemeClr>
                </a:solidFill>
              </a:rPr>
              <a:t>olan da bu ürünler</a:t>
            </a:r>
            <a:endParaRPr lang="tr-TR" sz="3200" dirty="0">
              <a:solidFill>
                <a:schemeClr val="bg2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Tx/>
              <a:buChar char="•"/>
            </a:pPr>
            <a:r>
              <a:rPr lang="tr-TR" sz="3200" dirty="0" smtClean="0">
                <a:solidFill>
                  <a:schemeClr val="bg2">
                    <a:lumMod val="50000"/>
                  </a:schemeClr>
                </a:solidFill>
              </a:rPr>
              <a:t>Uterus kasılmasına neden olan da bu ürünler</a:t>
            </a:r>
            <a:endParaRPr lang="tr-TR" sz="32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676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1557338" y="365125"/>
            <a:ext cx="37877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hlink"/>
                </a:solidFill>
              </a:rPr>
              <a:t>Antiinflamatuvar İlaçlar</a:t>
            </a:r>
            <a:endParaRPr lang="en-US" altLang="en-US">
              <a:solidFill>
                <a:schemeClr val="hlink"/>
              </a:solidFill>
            </a:endParaRPr>
          </a:p>
        </p:txBody>
      </p:sp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8021" y="1295400"/>
            <a:ext cx="6697579" cy="877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en-US" sz="4400" dirty="0" err="1">
                <a:solidFill>
                  <a:srgbClr val="CC00CC"/>
                </a:solidFill>
              </a:rPr>
              <a:t>İnflamasyon</a:t>
            </a:r>
            <a:r>
              <a:rPr lang="tr-TR" altLang="en-US" sz="4400" dirty="0"/>
              <a:t>, </a:t>
            </a:r>
            <a:endParaRPr lang="tr-TR" altLang="en-US" sz="4400" dirty="0" smtClean="0"/>
          </a:p>
          <a:p>
            <a:pPr eaLnBrk="1" hangingPunct="1"/>
            <a:r>
              <a:rPr lang="tr-TR" altLang="en-US" sz="4000" dirty="0" smtClean="0"/>
              <a:t>Hasar </a:t>
            </a:r>
            <a:r>
              <a:rPr lang="tr-TR" altLang="en-US" sz="4000" dirty="0"/>
              <a:t>gören hücrelerden ve </a:t>
            </a:r>
            <a:r>
              <a:rPr lang="tr-TR" altLang="en-US" sz="4000" dirty="0" smtClean="0"/>
              <a:t>zedelenen </a:t>
            </a:r>
            <a:r>
              <a:rPr lang="tr-TR" altLang="en-US" sz="4000" dirty="0"/>
              <a:t>dokuya göç eden koruyucu </a:t>
            </a:r>
          </a:p>
          <a:p>
            <a:pPr eaLnBrk="1" hangingPunct="1"/>
            <a:r>
              <a:rPr lang="tr-TR" altLang="en-US" sz="4000" dirty="0"/>
              <a:t>hücrelerden salgılanan kimyasal maddeler </a:t>
            </a:r>
          </a:p>
          <a:p>
            <a:pPr eaLnBrk="1" hangingPunct="1"/>
            <a:r>
              <a:rPr lang="tr-TR" altLang="en-US" sz="4000" dirty="0" err="1"/>
              <a:t>i</a:t>
            </a:r>
            <a:r>
              <a:rPr lang="tr-TR" altLang="en-US" sz="4000" dirty="0" err="1" smtClean="0"/>
              <a:t>nflamasyon</a:t>
            </a:r>
            <a:r>
              <a:rPr lang="tr-TR" altLang="en-US" sz="4000" dirty="0" smtClean="0"/>
              <a:t> yanıtı başlatır</a:t>
            </a:r>
          </a:p>
          <a:p>
            <a:pPr eaLnBrk="1" hangingPunct="1"/>
            <a:r>
              <a:rPr lang="tr-TR" altLang="en-US" sz="4000" dirty="0" err="1" smtClean="0"/>
              <a:t>İnflamasyonun</a:t>
            </a:r>
            <a:r>
              <a:rPr lang="tr-TR" altLang="en-US" sz="4000" dirty="0" smtClean="0"/>
              <a:t> </a:t>
            </a:r>
            <a:r>
              <a:rPr lang="tr-TR" altLang="en-US" sz="4000" dirty="0"/>
              <a:t>yerine ve </a:t>
            </a:r>
            <a:r>
              <a:rPr lang="tr-TR" altLang="en-US" sz="4000" dirty="0" smtClean="0"/>
              <a:t>şekline göre </a:t>
            </a:r>
            <a:r>
              <a:rPr lang="tr-TR" altLang="en-US" sz="4000" dirty="0"/>
              <a:t>bu kimyasal maddeler değişiklik</a:t>
            </a:r>
          </a:p>
          <a:p>
            <a:pPr eaLnBrk="1" hangingPunct="1"/>
            <a:r>
              <a:rPr lang="tr-TR" altLang="en-US" sz="4000" dirty="0"/>
              <a:t>gösterir: </a:t>
            </a:r>
            <a:r>
              <a:rPr lang="tr-TR" altLang="en-US" sz="4000" dirty="0" err="1"/>
              <a:t>histamin</a:t>
            </a:r>
            <a:r>
              <a:rPr lang="tr-TR" altLang="en-US" sz="4000" dirty="0"/>
              <a:t>, </a:t>
            </a:r>
            <a:r>
              <a:rPr lang="tr-TR" altLang="en-US" sz="4000" dirty="0" err="1"/>
              <a:t>serotonin</a:t>
            </a:r>
            <a:r>
              <a:rPr lang="tr-TR" altLang="en-US" sz="4000" dirty="0"/>
              <a:t>, </a:t>
            </a:r>
            <a:r>
              <a:rPr lang="tr-TR" altLang="en-US" sz="4000" dirty="0" err="1"/>
              <a:t>prostaglandin</a:t>
            </a:r>
            <a:r>
              <a:rPr lang="tr-TR" altLang="en-US" sz="4000" dirty="0"/>
              <a:t>, </a:t>
            </a:r>
          </a:p>
          <a:p>
            <a:pPr eaLnBrk="1" hangingPunct="1"/>
            <a:r>
              <a:rPr lang="tr-TR" altLang="en-US" sz="4000" dirty="0" err="1"/>
              <a:t>bradikin</a:t>
            </a:r>
            <a:r>
              <a:rPr lang="tr-TR" altLang="en-US" sz="4000" dirty="0"/>
              <a:t>, </a:t>
            </a:r>
            <a:r>
              <a:rPr lang="tr-TR" altLang="en-US" sz="4000" dirty="0" err="1" smtClean="0"/>
              <a:t>interlökin</a:t>
            </a:r>
            <a:r>
              <a:rPr lang="tr-TR" altLang="en-US" sz="4000" dirty="0" smtClean="0"/>
              <a:t>…</a:t>
            </a:r>
            <a:endParaRPr lang="tr-TR" altLang="en-US" sz="4000" dirty="0"/>
          </a:p>
          <a:p>
            <a:pPr eaLnBrk="1" hangingPunct="1"/>
            <a:endParaRPr lang="tr-TR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23094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1916113" y="344488"/>
            <a:ext cx="27606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en-US">
                <a:solidFill>
                  <a:schemeClr val="hlink"/>
                </a:solidFill>
              </a:rPr>
              <a:t>Prostaglandinler</a:t>
            </a:r>
            <a:endParaRPr lang="en-US" altLang="en-US">
              <a:solidFill>
                <a:schemeClr val="hlink"/>
              </a:solidFill>
            </a:endParaRPr>
          </a:p>
        </p:txBody>
      </p:sp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136824" y="990600"/>
            <a:ext cx="663515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en-US" dirty="0" smtClean="0"/>
              <a:t>NSAİ ilaçlar </a:t>
            </a:r>
            <a:r>
              <a:rPr lang="tr-TR" altLang="en-US" dirty="0" err="1" smtClean="0"/>
              <a:t>prostanoid</a:t>
            </a:r>
            <a:r>
              <a:rPr lang="tr-TR" altLang="en-US" dirty="0" smtClean="0"/>
              <a:t> sentezini </a:t>
            </a:r>
          </a:p>
          <a:p>
            <a:pPr eaLnBrk="1" hangingPunct="1"/>
            <a:r>
              <a:rPr lang="tr-TR" altLang="en-US" dirty="0" smtClean="0"/>
              <a:t>azaltarak etki gösterirler</a:t>
            </a:r>
            <a:endParaRPr lang="tr-TR" altLang="en-US" dirty="0"/>
          </a:p>
          <a:p>
            <a:pPr eaLnBrk="1" hangingPunct="1"/>
            <a:endParaRPr lang="tr-TR" altLang="en-US" dirty="0"/>
          </a:p>
          <a:p>
            <a:pPr eaLnBrk="1" hangingPunct="1"/>
            <a:r>
              <a:rPr lang="tr-TR" altLang="en-US" dirty="0" err="1"/>
              <a:t>Prostaglandin</a:t>
            </a:r>
            <a:r>
              <a:rPr lang="tr-TR" altLang="en-US" dirty="0"/>
              <a:t>=</a:t>
            </a:r>
            <a:r>
              <a:rPr lang="tr-TR" altLang="en-US" dirty="0" err="1"/>
              <a:t>eikozanoid</a:t>
            </a:r>
            <a:r>
              <a:rPr lang="tr-TR" altLang="en-US" dirty="0"/>
              <a:t> (</a:t>
            </a:r>
            <a:r>
              <a:rPr lang="tr-TR" altLang="en-US" dirty="0" err="1"/>
              <a:t>eikoza</a:t>
            </a:r>
            <a:r>
              <a:rPr lang="tr-TR" altLang="en-US" dirty="0"/>
              <a:t>: 20 C </a:t>
            </a:r>
          </a:p>
          <a:p>
            <a:pPr eaLnBrk="1" hangingPunct="1"/>
            <a:r>
              <a:rPr lang="tr-TR" altLang="en-US" dirty="0"/>
              <a:t>			atomlu)  </a:t>
            </a:r>
            <a:endParaRPr lang="en-US" altLang="en-US" dirty="0"/>
          </a:p>
        </p:txBody>
      </p:sp>
      <p:pic>
        <p:nvPicPr>
          <p:cNvPr id="4100" name="Picture 11" descr="prostaglandin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4187" y="3875839"/>
            <a:ext cx="3400425" cy="3057525"/>
          </a:xfrm>
          <a:noFill/>
        </p:spPr>
      </p:pic>
      <p:sp>
        <p:nvSpPr>
          <p:cNvPr id="3085" name="Text Box 13"/>
          <p:cNvSpPr txBox="1">
            <a:spLocks noChangeArrowheads="1"/>
          </p:cNvSpPr>
          <p:nvPr/>
        </p:nvSpPr>
        <p:spPr bwMode="auto">
          <a:xfrm>
            <a:off x="632573" y="7391400"/>
            <a:ext cx="126348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en-US" dirty="0"/>
              <a:t>Örnek:</a:t>
            </a:r>
          </a:p>
          <a:p>
            <a:pPr eaLnBrk="1" hangingPunct="1"/>
            <a:r>
              <a:rPr lang="tr-TR" altLang="en-US" dirty="0" smtClean="0"/>
              <a:t>PGE</a:t>
            </a:r>
            <a:r>
              <a:rPr lang="tr-TR" altLang="en-US" baseline="-25000" dirty="0" smtClean="0"/>
              <a:t>2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23909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184420" y="689389"/>
            <a:ext cx="6041206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en-US" sz="3200" dirty="0" err="1">
                <a:latin typeface="+mn-lt"/>
              </a:rPr>
              <a:t>Prostaglandinler</a:t>
            </a:r>
            <a:r>
              <a:rPr lang="tr-TR" altLang="en-US" sz="3200" dirty="0">
                <a:latin typeface="+mn-lt"/>
              </a:rPr>
              <a:t> ve ilgili bileşikler </a:t>
            </a:r>
            <a:endParaRPr lang="tr-TR" altLang="en-US" sz="3200" dirty="0" smtClean="0">
              <a:latin typeface="+mn-lt"/>
            </a:endParaRPr>
          </a:p>
          <a:p>
            <a:pPr eaLnBrk="1" hangingPunct="1"/>
            <a:r>
              <a:rPr lang="tr-TR" altLang="en-US" sz="3200" dirty="0" smtClean="0">
                <a:latin typeface="+mn-lt"/>
              </a:rPr>
              <a:t>hemen her </a:t>
            </a:r>
            <a:r>
              <a:rPr lang="tr-TR" altLang="en-US" sz="3200" dirty="0">
                <a:latin typeface="+mn-lt"/>
              </a:rPr>
              <a:t>doku tarafından </a:t>
            </a:r>
            <a:endParaRPr lang="tr-TR" altLang="en-US" sz="3200" dirty="0" smtClean="0">
              <a:latin typeface="+mn-lt"/>
            </a:endParaRPr>
          </a:p>
          <a:p>
            <a:pPr eaLnBrk="1" hangingPunct="1"/>
            <a:r>
              <a:rPr lang="tr-TR" altLang="en-US" sz="3200" dirty="0" smtClean="0">
                <a:latin typeface="+mn-lt"/>
              </a:rPr>
              <a:t>sentezlenirler </a:t>
            </a:r>
            <a:endParaRPr lang="tr-TR" altLang="en-US" sz="3200" dirty="0">
              <a:latin typeface="+mn-lt"/>
            </a:endParaRPr>
          </a:p>
          <a:p>
            <a:pPr eaLnBrk="1" hangingPunct="1"/>
            <a:endParaRPr lang="tr-TR" altLang="en-US" dirty="0" smtClean="0">
              <a:latin typeface="+mn-lt"/>
            </a:endParaRPr>
          </a:p>
          <a:p>
            <a:pPr eaLnBrk="1" hangingPunct="1"/>
            <a:r>
              <a:rPr lang="tr-TR" altLang="en-US" dirty="0" smtClean="0">
                <a:latin typeface="+mn-lt"/>
              </a:rPr>
              <a:t>Genellikle </a:t>
            </a:r>
            <a:r>
              <a:rPr lang="tr-TR" altLang="en-US" dirty="0">
                <a:latin typeface="+mn-lt"/>
              </a:rPr>
              <a:t>lokal etki gösterirler ve etki</a:t>
            </a:r>
          </a:p>
          <a:p>
            <a:pPr eaLnBrk="1" hangingPunct="1"/>
            <a:r>
              <a:rPr lang="tr-TR" altLang="en-US" dirty="0">
                <a:latin typeface="+mn-lt"/>
              </a:rPr>
              <a:t>bölgesinde </a:t>
            </a:r>
            <a:r>
              <a:rPr lang="tr-TR" altLang="en-US" sz="4000" dirty="0">
                <a:latin typeface="+mn-lt"/>
              </a:rPr>
              <a:t>hızla </a:t>
            </a:r>
            <a:r>
              <a:rPr lang="tr-TR" altLang="en-US" sz="4000" dirty="0" err="1">
                <a:latin typeface="+mn-lt"/>
              </a:rPr>
              <a:t>inaktive</a:t>
            </a:r>
            <a:r>
              <a:rPr lang="tr-TR" altLang="en-US" sz="4000" dirty="0">
                <a:latin typeface="+mn-lt"/>
              </a:rPr>
              <a:t> </a:t>
            </a:r>
            <a:r>
              <a:rPr lang="tr-TR" altLang="en-US" sz="4000" dirty="0" smtClean="0">
                <a:latin typeface="+mn-lt"/>
              </a:rPr>
              <a:t>olurlar</a:t>
            </a:r>
          </a:p>
          <a:p>
            <a:pPr eaLnBrk="1" hangingPunct="1"/>
            <a:r>
              <a:rPr lang="tr-TR" altLang="en-US" dirty="0" smtClean="0">
                <a:latin typeface="+mn-lt"/>
              </a:rPr>
              <a:t>Dolaşımda </a:t>
            </a:r>
            <a:r>
              <a:rPr lang="tr-TR" altLang="en-US" dirty="0">
                <a:latin typeface="+mn-lt"/>
              </a:rPr>
              <a:t>yüksek konsantrasyonda </a:t>
            </a:r>
          </a:p>
          <a:p>
            <a:pPr eaLnBrk="1" hangingPunct="1"/>
            <a:r>
              <a:rPr lang="tr-TR" altLang="en-US" sz="4000" dirty="0" smtClean="0">
                <a:latin typeface="+mn-lt"/>
              </a:rPr>
              <a:t>bulunmazlar</a:t>
            </a:r>
            <a:endParaRPr lang="en-US" altLang="en-US" sz="4000" dirty="0">
              <a:latin typeface="+mn-lt"/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753806" y="5346769"/>
            <a:ext cx="436901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en-US" sz="4000" spc="300" dirty="0" err="1">
                <a:solidFill>
                  <a:srgbClr val="00B050"/>
                </a:solidFill>
                <a:latin typeface="+mn-lt"/>
              </a:rPr>
              <a:t>Prostaglandinler</a:t>
            </a:r>
            <a:r>
              <a:rPr lang="tr-TR" altLang="en-US" sz="4000" spc="300" dirty="0">
                <a:solidFill>
                  <a:srgbClr val="00B050"/>
                </a:solidFill>
                <a:latin typeface="+mn-lt"/>
              </a:rPr>
              <a:t>:</a:t>
            </a:r>
            <a:endParaRPr lang="en-US" altLang="en-US" sz="4000" spc="300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1703388" y="6237288"/>
            <a:ext cx="369319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en-US" sz="3200" dirty="0">
                <a:solidFill>
                  <a:srgbClr val="00B050"/>
                </a:solidFill>
                <a:latin typeface="+mn-lt"/>
              </a:rPr>
              <a:t>a</a:t>
            </a:r>
            <a:r>
              <a:rPr lang="tr-TR" altLang="en-US" sz="3200" dirty="0" smtClean="0">
                <a:solidFill>
                  <a:srgbClr val="00B050"/>
                </a:solidFill>
                <a:latin typeface="+mn-lt"/>
              </a:rPr>
              <a:t>. </a:t>
            </a:r>
            <a:r>
              <a:rPr lang="tr-TR" altLang="en-US" sz="3200" dirty="0" err="1" smtClean="0">
                <a:latin typeface="+mn-lt"/>
              </a:rPr>
              <a:t>nörotransmitterdir</a:t>
            </a:r>
            <a:endParaRPr lang="en-US" altLang="en-US" sz="3200" dirty="0">
              <a:latin typeface="+mn-lt"/>
            </a:endParaRP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753806" y="6808500"/>
            <a:ext cx="231800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en-US" sz="3200" dirty="0">
                <a:solidFill>
                  <a:srgbClr val="00B050"/>
                </a:solidFill>
                <a:latin typeface="+mn-lt"/>
              </a:rPr>
              <a:t>b. </a:t>
            </a:r>
            <a:r>
              <a:rPr lang="tr-TR" altLang="en-US" sz="3200" dirty="0" err="1">
                <a:latin typeface="+mn-lt"/>
              </a:rPr>
              <a:t>otokoiddir</a:t>
            </a:r>
            <a:endParaRPr lang="en-US" altLang="en-US" sz="3200" dirty="0">
              <a:latin typeface="+mn-lt"/>
            </a:endParaRP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3071813" y="7100888"/>
            <a:ext cx="246734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en-US" sz="3200" dirty="0">
                <a:solidFill>
                  <a:srgbClr val="00B050"/>
                </a:solidFill>
                <a:latin typeface="+mn-lt"/>
              </a:rPr>
              <a:t>c</a:t>
            </a:r>
            <a:r>
              <a:rPr lang="tr-TR" altLang="en-US" sz="3200" dirty="0" smtClean="0">
                <a:solidFill>
                  <a:srgbClr val="00B050"/>
                </a:solidFill>
                <a:latin typeface="+mn-lt"/>
              </a:rPr>
              <a:t>. </a:t>
            </a:r>
            <a:r>
              <a:rPr lang="tr-TR" altLang="en-US" sz="3200" dirty="0" smtClean="0">
                <a:latin typeface="+mn-lt"/>
              </a:rPr>
              <a:t>hormondur</a:t>
            </a:r>
            <a:endParaRPr lang="en-US" altLang="en-US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5513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/>
      <p:bldP spid="8197" grpId="0"/>
      <p:bldP spid="8197" grpId="1"/>
      <p:bldP spid="819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/>
          <p:cNvSpPr txBox="1">
            <a:spLocks noChangeArrowheads="1"/>
          </p:cNvSpPr>
          <p:nvPr/>
        </p:nvSpPr>
        <p:spPr bwMode="auto">
          <a:xfrm>
            <a:off x="152400" y="334149"/>
            <a:ext cx="7243073" cy="944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en-US" sz="3200" dirty="0" err="1">
                <a:latin typeface="Calibri" panose="020F0502020204030204" pitchFamily="34" charset="0"/>
              </a:rPr>
              <a:t>Antipiretik</a:t>
            </a:r>
            <a:r>
              <a:rPr lang="tr-TR" altLang="en-US" sz="3200" dirty="0">
                <a:latin typeface="Calibri" panose="020F0502020204030204" pitchFamily="34" charset="0"/>
              </a:rPr>
              <a:t> etkileri </a:t>
            </a:r>
            <a:r>
              <a:rPr lang="tr-TR" altLang="en-US" sz="3200" dirty="0" err="1">
                <a:latin typeface="Calibri" panose="020F0502020204030204" pitchFamily="34" charset="0"/>
              </a:rPr>
              <a:t>SSS’nde</a:t>
            </a:r>
            <a:r>
              <a:rPr lang="tr-TR" altLang="en-US" sz="3200" dirty="0">
                <a:latin typeface="Calibri" panose="020F0502020204030204" pitchFamily="34" charset="0"/>
              </a:rPr>
              <a:t> </a:t>
            </a:r>
            <a:r>
              <a:rPr lang="tr-TR" altLang="en-US" sz="3200" strike="sngStrike" dirty="0">
                <a:latin typeface="Calibri" panose="020F0502020204030204" pitchFamily="34" charset="0"/>
              </a:rPr>
              <a:t>PG </a:t>
            </a:r>
            <a:r>
              <a:rPr lang="tr-TR" altLang="en-US" sz="3200" strike="sngStrike" dirty="0" smtClean="0">
                <a:latin typeface="Calibri" panose="020F0502020204030204" pitchFamily="34" charset="0"/>
              </a:rPr>
              <a:t>sentezi</a:t>
            </a:r>
            <a:endParaRPr lang="tr-TR" altLang="en-US" sz="3200" strike="sngStrike" dirty="0">
              <a:latin typeface="Calibri" panose="020F0502020204030204" pitchFamily="34" charset="0"/>
            </a:endParaRPr>
          </a:p>
          <a:p>
            <a:pPr eaLnBrk="1" hangingPunct="1"/>
            <a:endParaRPr lang="tr-TR" altLang="en-US" sz="3200" dirty="0">
              <a:latin typeface="Calibri" panose="020F0502020204030204" pitchFamily="34" charset="0"/>
            </a:endParaRPr>
          </a:p>
          <a:p>
            <a:pPr eaLnBrk="1" hangingPunct="1"/>
            <a:r>
              <a:rPr lang="tr-TR" altLang="en-US" sz="3200" dirty="0">
                <a:solidFill>
                  <a:srgbClr val="FF0066"/>
                </a:solidFill>
                <a:latin typeface="Calibri" panose="020F0502020204030204" pitchFamily="34" charset="0"/>
              </a:rPr>
              <a:t>Aspirin</a:t>
            </a:r>
          </a:p>
          <a:p>
            <a:pPr eaLnBrk="1" hangingPunct="1"/>
            <a:r>
              <a:rPr lang="tr-TR" altLang="en-US" sz="3200" dirty="0">
                <a:latin typeface="Calibri" panose="020F0502020204030204" pitchFamily="34" charset="0"/>
              </a:rPr>
              <a:t>Üç farklı </a:t>
            </a:r>
            <a:r>
              <a:rPr lang="tr-TR" altLang="en-US" sz="3200" dirty="0" err="1">
                <a:latin typeface="Calibri" panose="020F0502020204030204" pitchFamily="34" charset="0"/>
              </a:rPr>
              <a:t>terapötik</a:t>
            </a:r>
            <a:r>
              <a:rPr lang="tr-TR" altLang="en-US" sz="3200" dirty="0">
                <a:latin typeface="Calibri" panose="020F0502020204030204" pitchFamily="34" charset="0"/>
              </a:rPr>
              <a:t> dozu </a:t>
            </a:r>
            <a:r>
              <a:rPr lang="tr-TR" altLang="en-US" sz="3200" dirty="0" smtClean="0">
                <a:latin typeface="Calibri" panose="020F0502020204030204" pitchFamily="34" charset="0"/>
              </a:rPr>
              <a:t>var;</a:t>
            </a:r>
            <a:endParaRPr lang="tr-TR" altLang="en-US" sz="3200" dirty="0">
              <a:latin typeface="Calibri" panose="020F0502020204030204" pitchFamily="34" charset="0"/>
            </a:endParaRPr>
          </a:p>
          <a:p>
            <a:pPr eaLnBrk="1" hangingPunct="1"/>
            <a:endParaRPr lang="tr-TR" altLang="en-US" sz="3200" dirty="0">
              <a:latin typeface="Calibri" panose="020F0502020204030204" pitchFamily="34" charset="0"/>
            </a:endParaRPr>
          </a:p>
          <a:p>
            <a:pPr eaLnBrk="1" hangingPunct="1"/>
            <a:r>
              <a:rPr lang="tr-TR" altLang="en-US" sz="3200" dirty="0">
                <a:latin typeface="Calibri" panose="020F0502020204030204" pitchFamily="34" charset="0"/>
              </a:rPr>
              <a:t>düşük doz (&lt;300 mg/gün) </a:t>
            </a:r>
            <a:r>
              <a:rPr lang="tr-TR" altLang="en-US" sz="3200" dirty="0" err="1">
                <a:latin typeface="Calibri" panose="020F0502020204030204" pitchFamily="34" charset="0"/>
              </a:rPr>
              <a:t>trombosit</a:t>
            </a:r>
            <a:r>
              <a:rPr lang="tr-TR" altLang="en-US" sz="3200" dirty="0">
                <a:latin typeface="Calibri" panose="020F0502020204030204" pitchFamily="34" charset="0"/>
              </a:rPr>
              <a:t> </a:t>
            </a:r>
          </a:p>
          <a:p>
            <a:pPr eaLnBrk="1" hangingPunct="1"/>
            <a:r>
              <a:rPr lang="tr-TR" altLang="en-US" sz="3200" dirty="0" err="1">
                <a:latin typeface="Calibri" panose="020F0502020204030204" pitchFamily="34" charset="0"/>
              </a:rPr>
              <a:t>agregasyonunu</a:t>
            </a:r>
            <a:r>
              <a:rPr lang="tr-TR" altLang="en-US" sz="3200" dirty="0">
                <a:latin typeface="Calibri" panose="020F0502020204030204" pitchFamily="34" charset="0"/>
              </a:rPr>
              <a:t> </a:t>
            </a:r>
            <a:r>
              <a:rPr lang="tr-TR" altLang="en-US" sz="3200" dirty="0" err="1">
                <a:latin typeface="Calibri" panose="020F0502020204030204" pitchFamily="34" charset="0"/>
              </a:rPr>
              <a:t>inhibe</a:t>
            </a:r>
            <a:r>
              <a:rPr lang="tr-TR" altLang="en-US" sz="3200" dirty="0">
                <a:latin typeface="Calibri" panose="020F0502020204030204" pitchFamily="34" charset="0"/>
              </a:rPr>
              <a:t> eder</a:t>
            </a:r>
          </a:p>
          <a:p>
            <a:pPr eaLnBrk="1" hangingPunct="1"/>
            <a:endParaRPr lang="tr-TR" altLang="en-US" sz="3200" dirty="0">
              <a:latin typeface="Calibri" panose="020F0502020204030204" pitchFamily="34" charset="0"/>
            </a:endParaRPr>
          </a:p>
          <a:p>
            <a:pPr eaLnBrk="1" hangingPunct="1"/>
            <a:r>
              <a:rPr lang="tr-TR" altLang="en-US" sz="3200" dirty="0">
                <a:latin typeface="Calibri" panose="020F0502020204030204" pitchFamily="34" charset="0"/>
              </a:rPr>
              <a:t>orta doz (300-2400 mg/gün) </a:t>
            </a:r>
            <a:endParaRPr lang="tr-TR" altLang="en-US" sz="3200" dirty="0" smtClean="0">
              <a:latin typeface="Calibri" panose="020F0502020204030204" pitchFamily="34" charset="0"/>
            </a:endParaRPr>
          </a:p>
          <a:p>
            <a:pPr eaLnBrk="1" hangingPunct="1"/>
            <a:r>
              <a:rPr lang="tr-TR" altLang="en-US" sz="3200" dirty="0" err="1" smtClean="0">
                <a:latin typeface="Calibri" panose="020F0502020204030204" pitchFamily="34" charset="0"/>
              </a:rPr>
              <a:t>antipiretik</a:t>
            </a:r>
            <a:r>
              <a:rPr lang="tr-TR" altLang="en-US" sz="3200" dirty="0" smtClean="0">
                <a:latin typeface="Calibri" panose="020F0502020204030204" pitchFamily="34" charset="0"/>
              </a:rPr>
              <a:t> </a:t>
            </a:r>
            <a:r>
              <a:rPr lang="tr-TR" altLang="en-US" sz="3200" dirty="0">
                <a:latin typeface="Calibri" panose="020F0502020204030204" pitchFamily="34" charset="0"/>
              </a:rPr>
              <a:t>ve </a:t>
            </a:r>
            <a:r>
              <a:rPr lang="tr-TR" altLang="en-US" sz="3200" dirty="0" smtClean="0">
                <a:latin typeface="Calibri" panose="020F0502020204030204" pitchFamily="34" charset="0"/>
              </a:rPr>
              <a:t>analjezik</a:t>
            </a:r>
          </a:p>
          <a:p>
            <a:pPr eaLnBrk="1" hangingPunct="1"/>
            <a:endParaRPr lang="tr-TR" altLang="en-US" sz="3200" dirty="0">
              <a:latin typeface="Calibri" panose="020F0502020204030204" pitchFamily="34" charset="0"/>
            </a:endParaRPr>
          </a:p>
          <a:p>
            <a:pPr eaLnBrk="1" hangingPunct="1"/>
            <a:r>
              <a:rPr lang="tr-TR" altLang="en-US" sz="3200" dirty="0">
                <a:latin typeface="Calibri" panose="020F0502020204030204" pitchFamily="34" charset="0"/>
              </a:rPr>
              <a:t>yüksek doz (2400-4000 mg/gün) </a:t>
            </a:r>
            <a:endParaRPr lang="tr-TR" altLang="en-US" sz="3200" dirty="0" smtClean="0">
              <a:latin typeface="Calibri" panose="020F0502020204030204" pitchFamily="34" charset="0"/>
            </a:endParaRPr>
          </a:p>
          <a:p>
            <a:pPr eaLnBrk="1" hangingPunct="1"/>
            <a:r>
              <a:rPr lang="tr-TR" altLang="en-US" sz="3200" dirty="0" err="1" smtClean="0">
                <a:latin typeface="Calibri" panose="020F0502020204030204" pitchFamily="34" charset="0"/>
              </a:rPr>
              <a:t>Antiinflamatuar</a:t>
            </a:r>
            <a:endParaRPr lang="tr-TR" altLang="en-US" sz="3200" dirty="0" smtClean="0">
              <a:latin typeface="Calibri" panose="020F0502020204030204" pitchFamily="34" charset="0"/>
            </a:endParaRPr>
          </a:p>
          <a:p>
            <a:pPr eaLnBrk="1" hangingPunct="1"/>
            <a:endParaRPr lang="tr-TR" altLang="en-US" sz="3200" dirty="0">
              <a:latin typeface="Calibri" panose="020F050202020403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tr-TR" altLang="en-US" sz="3200" dirty="0">
                <a:solidFill>
                  <a:srgbClr val="00B050"/>
                </a:solidFill>
                <a:latin typeface="Calibri" panose="020F0502020204030204" pitchFamily="34" charset="0"/>
              </a:rPr>
              <a:t>Hızla ısı merkezinin normale dönmesini </a:t>
            </a:r>
          </a:p>
          <a:p>
            <a:pPr eaLnBrk="1" hangingPunct="1"/>
            <a:r>
              <a:rPr lang="tr-TR" altLang="en-US" sz="3200" dirty="0" smtClean="0">
                <a:solidFill>
                  <a:srgbClr val="00B050"/>
                </a:solidFill>
                <a:latin typeface="Calibri" panose="020F0502020204030204" pitchFamily="34" charset="0"/>
              </a:rPr>
              <a:t>sağlar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tr-TR" altLang="en-US" sz="3200" dirty="0" err="1" smtClean="0">
                <a:solidFill>
                  <a:srgbClr val="00B050"/>
                </a:solidFill>
                <a:latin typeface="Calibri" panose="020F0502020204030204" pitchFamily="34" charset="0"/>
              </a:rPr>
              <a:t>Periferik</a:t>
            </a:r>
            <a:r>
              <a:rPr lang="tr-TR" altLang="en-US" sz="3200" dirty="0" smtClean="0">
                <a:solidFill>
                  <a:srgbClr val="00B050"/>
                </a:solidFill>
                <a:latin typeface="Calibri" panose="020F0502020204030204" pitchFamily="34" charset="0"/>
              </a:rPr>
              <a:t> </a:t>
            </a:r>
            <a:r>
              <a:rPr lang="tr-TR" altLang="en-US" sz="3200" dirty="0" err="1">
                <a:solidFill>
                  <a:srgbClr val="00B050"/>
                </a:solidFill>
                <a:latin typeface="Calibri" panose="020F0502020204030204" pitchFamily="34" charset="0"/>
              </a:rPr>
              <a:t>vazodilasyon</a:t>
            </a:r>
            <a:r>
              <a:rPr lang="tr-TR" altLang="en-US" sz="3200" dirty="0">
                <a:solidFill>
                  <a:srgbClr val="00B050"/>
                </a:solidFill>
                <a:latin typeface="Calibri" panose="020F0502020204030204" pitchFamily="34" charset="0"/>
              </a:rPr>
              <a:t> ve terleme </a:t>
            </a:r>
          </a:p>
          <a:p>
            <a:pPr eaLnBrk="1" hangingPunct="1"/>
            <a:r>
              <a:rPr lang="tr-TR" altLang="en-US" sz="3200" dirty="0">
                <a:solidFill>
                  <a:srgbClr val="00B050"/>
                </a:solidFill>
                <a:latin typeface="Calibri" panose="020F0502020204030204" pitchFamily="34" charset="0"/>
              </a:rPr>
              <a:t>ile ateşli hastaların vücut sıcaklığını </a:t>
            </a:r>
          </a:p>
          <a:p>
            <a:pPr eaLnBrk="1" hangingPunct="1"/>
            <a:r>
              <a:rPr lang="tr-TR" altLang="en-US" sz="3200" dirty="0" smtClean="0">
                <a:solidFill>
                  <a:srgbClr val="00B050"/>
                </a:solidFill>
                <a:latin typeface="Calibri" panose="020F0502020204030204" pitchFamily="34" charset="0"/>
              </a:rPr>
              <a:t>düşürür</a:t>
            </a:r>
            <a:endParaRPr lang="en-US" altLang="en-US" sz="3200" dirty="0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57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thelatest.co.uk/7/files/2011/07/calpo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532" y="5025007"/>
            <a:ext cx="3803712" cy="3171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 rot="19091636">
            <a:off x="1661655" y="2744799"/>
            <a:ext cx="498782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sz="5400" spc="300" dirty="0" smtClean="0"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PARASETAMOL</a:t>
            </a:r>
            <a:endParaRPr lang="tr-TR" sz="5400" spc="300" dirty="0">
              <a:solidFill>
                <a:srgbClr val="99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791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36095" y="1600200"/>
            <a:ext cx="6597650" cy="629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tr-TR" altLang="en-US" i="1" dirty="0" err="1" smtClean="0">
                <a:solidFill>
                  <a:schemeClr val="hlink"/>
                </a:solidFill>
                <a:latin typeface="Calibri" panose="020F0502020204030204" pitchFamily="34" charset="0"/>
              </a:rPr>
              <a:t>parasetamol</a:t>
            </a:r>
            <a:endParaRPr lang="tr-TR" altLang="en-US" i="1" dirty="0">
              <a:solidFill>
                <a:schemeClr val="hlink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tr-TR" altLang="en-US" dirty="0" err="1">
                <a:latin typeface="Calibri" panose="020F0502020204030204" pitchFamily="34" charset="0"/>
              </a:rPr>
              <a:t>SSS’de</a:t>
            </a:r>
            <a:r>
              <a:rPr lang="tr-TR" altLang="en-US" dirty="0">
                <a:latin typeface="Calibri" panose="020F0502020204030204" pitchFamily="34" charset="0"/>
              </a:rPr>
              <a:t> PG sentezini azaltarak </a:t>
            </a:r>
            <a:r>
              <a:rPr lang="tr-TR" altLang="en-US" dirty="0" err="1">
                <a:latin typeface="Calibri" panose="020F0502020204030204" pitchFamily="34" charset="0"/>
              </a:rPr>
              <a:t>antipiretik</a:t>
            </a:r>
            <a:r>
              <a:rPr lang="tr-TR" altLang="en-US" dirty="0">
                <a:latin typeface="Calibri" panose="020F0502020204030204" pitchFamily="34" charset="0"/>
              </a:rPr>
              <a:t> ve </a:t>
            </a:r>
            <a:r>
              <a:rPr lang="tr-TR" altLang="en-US" dirty="0" smtClean="0">
                <a:latin typeface="Calibri" panose="020F0502020204030204" pitchFamily="34" charset="0"/>
              </a:rPr>
              <a:t>analjezik</a:t>
            </a:r>
          </a:p>
          <a:p>
            <a:pPr eaLnBrk="1" hangingPunct="1">
              <a:lnSpc>
                <a:spcPct val="120000"/>
              </a:lnSpc>
            </a:pPr>
            <a:r>
              <a:rPr lang="tr-TR" altLang="en-US" u="sng" dirty="0" err="1" smtClean="0">
                <a:latin typeface="Calibri" panose="020F0502020204030204" pitchFamily="34" charset="0"/>
              </a:rPr>
              <a:t>Antiinflamatuar</a:t>
            </a:r>
            <a:r>
              <a:rPr lang="tr-TR" altLang="en-US" u="sng" dirty="0" smtClean="0">
                <a:latin typeface="Calibri" panose="020F0502020204030204" pitchFamily="34" charset="0"/>
              </a:rPr>
              <a:t> </a:t>
            </a:r>
            <a:r>
              <a:rPr lang="tr-TR" altLang="en-US" u="sng" dirty="0">
                <a:latin typeface="Calibri" panose="020F0502020204030204" pitchFamily="34" charset="0"/>
              </a:rPr>
              <a:t>etkileri yok </a:t>
            </a:r>
            <a:r>
              <a:rPr lang="tr-TR" altLang="en-US" u="sng" dirty="0" smtClean="0">
                <a:latin typeface="Calibri" panose="020F0502020204030204" pitchFamily="34" charset="0"/>
              </a:rPr>
              <a:t>gibi</a:t>
            </a:r>
          </a:p>
          <a:p>
            <a:pPr eaLnBrk="1" hangingPunct="1">
              <a:lnSpc>
                <a:spcPct val="120000"/>
              </a:lnSpc>
            </a:pPr>
            <a:r>
              <a:rPr lang="tr-TR" altLang="en-US" dirty="0" err="1" smtClean="0">
                <a:latin typeface="Calibri" panose="020F0502020204030204" pitchFamily="34" charset="0"/>
              </a:rPr>
              <a:t>Trombosit</a:t>
            </a:r>
            <a:r>
              <a:rPr lang="tr-TR" altLang="en-US" dirty="0" smtClean="0">
                <a:latin typeface="Calibri" panose="020F0502020204030204" pitchFamily="34" charset="0"/>
              </a:rPr>
              <a:t> </a:t>
            </a:r>
            <a:r>
              <a:rPr lang="tr-TR" altLang="en-US" dirty="0">
                <a:latin typeface="Calibri" panose="020F0502020204030204" pitchFamily="34" charset="0"/>
              </a:rPr>
              <a:t>fonksiyonuyla </a:t>
            </a:r>
            <a:r>
              <a:rPr lang="tr-TR" altLang="en-US" dirty="0" smtClean="0">
                <a:latin typeface="Calibri" panose="020F0502020204030204" pitchFamily="34" charset="0"/>
              </a:rPr>
              <a:t>etkileşmez </a:t>
            </a:r>
            <a:endParaRPr lang="tr-TR" altLang="en-US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120000"/>
              </a:lnSpc>
            </a:pPr>
            <a:endParaRPr lang="tr-TR" altLang="en-US" dirty="0">
              <a:latin typeface="Calibri" panose="020F0502020204030204" pitchFamily="34" charset="0"/>
            </a:endParaRPr>
          </a:p>
          <a:p>
            <a:pPr marL="457200" indent="-457200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tr-TR" altLang="en-US" dirty="0" err="1">
                <a:latin typeface="Calibri" panose="020F0502020204030204" pitchFamily="34" charset="0"/>
              </a:rPr>
              <a:t>Viral</a:t>
            </a:r>
            <a:r>
              <a:rPr lang="tr-TR" altLang="en-US" dirty="0">
                <a:latin typeface="Calibri" panose="020F0502020204030204" pitchFamily="34" charset="0"/>
              </a:rPr>
              <a:t> hastalığı olan çocuklarda, kanama zamanının uzatılmasının riskli olduğu durumlarda aspirin yerine </a:t>
            </a:r>
            <a:endParaRPr lang="tr-TR" altLang="en-US" dirty="0" smtClean="0">
              <a:latin typeface="Calibri" panose="020F0502020204030204" pitchFamily="34" charset="0"/>
            </a:endParaRPr>
          </a:p>
          <a:p>
            <a:pPr marL="457200" indent="-457200" eaLnBrk="1" hangingPunct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tr-TR" altLang="en-US" dirty="0" smtClean="0">
                <a:latin typeface="Calibri" panose="020F0502020204030204" pitchFamily="34" charset="0"/>
              </a:rPr>
              <a:t>Yüksek </a:t>
            </a:r>
            <a:r>
              <a:rPr lang="tr-TR" altLang="en-US" dirty="0">
                <a:latin typeface="Calibri" panose="020F0502020204030204" pitchFamily="34" charset="0"/>
              </a:rPr>
              <a:t>dozda oluşturduğu aktif </a:t>
            </a:r>
            <a:r>
              <a:rPr lang="tr-TR" altLang="en-US" dirty="0" err="1">
                <a:latin typeface="Calibri" panose="020F0502020204030204" pitchFamily="34" charset="0"/>
              </a:rPr>
              <a:t>metabolit</a:t>
            </a:r>
            <a:r>
              <a:rPr lang="tr-TR" altLang="en-US" dirty="0">
                <a:latin typeface="Calibri" panose="020F0502020204030204" pitchFamily="34" charset="0"/>
              </a:rPr>
              <a:t> nedeniyle karaciğer nekrozuna neden olabilir   </a:t>
            </a:r>
            <a:endParaRPr lang="en-US" alt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86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380357" y="533400"/>
            <a:ext cx="4394665" cy="1015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>
            <a:softEdge rad="127000"/>
          </a:effectLst>
        </p:spPr>
        <p:txBody>
          <a:bodyPr wrap="none">
            <a:spAutoFit/>
          </a:bodyPr>
          <a:lstStyle/>
          <a:p>
            <a:r>
              <a:rPr lang="tr-TR" sz="6000" spc="300" dirty="0">
                <a:solidFill>
                  <a:srgbClr val="FFFF00"/>
                </a:solidFill>
              </a:rPr>
              <a:t>İBUPROFEN 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166676" y="7848600"/>
            <a:ext cx="6631752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900" dirty="0" smtClean="0">
                <a:solidFill>
                  <a:schemeClr val="bg1"/>
                </a:solidFill>
              </a:rPr>
              <a:t>6 aylıktan büyük </a:t>
            </a:r>
          </a:p>
          <a:p>
            <a:r>
              <a:rPr lang="tr-TR" sz="3900" dirty="0" smtClean="0">
                <a:solidFill>
                  <a:schemeClr val="bg1"/>
                </a:solidFill>
              </a:rPr>
              <a:t>bebek ve çocuklar ile yetişkinler</a:t>
            </a:r>
            <a:endParaRPr lang="en-US" sz="3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25889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260352" y="236538"/>
            <a:ext cx="56585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3200" dirty="0" smtClean="0">
                <a:solidFill>
                  <a:srgbClr val="7030A0"/>
                </a:solidFill>
              </a:rPr>
              <a:t>NAPROKSEN, </a:t>
            </a:r>
            <a:r>
              <a:rPr lang="tr-TR" sz="3200" dirty="0" err="1" smtClean="0">
                <a:solidFill>
                  <a:srgbClr val="7030A0"/>
                </a:solidFill>
              </a:rPr>
              <a:t>Naproksen</a:t>
            </a:r>
            <a:r>
              <a:rPr lang="tr-TR" sz="3200" dirty="0" smtClean="0">
                <a:solidFill>
                  <a:srgbClr val="7030A0"/>
                </a:solidFill>
              </a:rPr>
              <a:t> sodyum</a:t>
            </a:r>
            <a:endParaRPr lang="tr-TR" sz="3200" dirty="0">
              <a:solidFill>
                <a:srgbClr val="7030A0"/>
              </a:solidFill>
            </a:endParaRPr>
          </a:p>
        </p:txBody>
      </p:sp>
      <p:sp>
        <p:nvSpPr>
          <p:cNvPr id="20488" name="Rectangle 7"/>
          <p:cNvSpPr>
            <a:spLocks noChangeArrowheads="1"/>
          </p:cNvSpPr>
          <p:nvPr/>
        </p:nvSpPr>
        <p:spPr bwMode="auto">
          <a:xfrm>
            <a:off x="313227" y="5486400"/>
            <a:ext cx="6072188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tr-TR" sz="3600" b="1" dirty="0" smtClean="0">
                <a:solidFill>
                  <a:schemeClr val="bg1"/>
                </a:solidFill>
                <a:sym typeface="Symbol"/>
              </a:rPr>
              <a:t> 12 yaş hastalarda kullanılıyor</a:t>
            </a:r>
            <a:endParaRPr lang="tr-TR" sz="3600" b="1" dirty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tr-TR" sz="3600" dirty="0" smtClean="0">
                <a:solidFill>
                  <a:schemeClr val="bg1"/>
                </a:solidFill>
              </a:rPr>
              <a:t> Standart </a:t>
            </a:r>
            <a:r>
              <a:rPr lang="tr-TR" sz="3600" dirty="0">
                <a:solidFill>
                  <a:schemeClr val="bg1"/>
                </a:solidFill>
              </a:rPr>
              <a:t>ve jel tablet şeklinde </a:t>
            </a:r>
            <a:r>
              <a:rPr lang="tr-TR" sz="3600" dirty="0" smtClean="0">
                <a:solidFill>
                  <a:schemeClr val="bg1"/>
                </a:solidFill>
              </a:rPr>
              <a:t>pazarlanıyor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smtClean="0">
                <a:solidFill>
                  <a:schemeClr val="bg1"/>
                </a:solidFill>
              </a:rPr>
              <a:t>8 (-12) saatte bir </a:t>
            </a:r>
          </a:p>
          <a:p>
            <a:pPr>
              <a:spcAft>
                <a:spcPts val="600"/>
              </a:spcAft>
            </a:pPr>
            <a:r>
              <a:rPr lang="tr-TR" sz="3600" dirty="0" smtClean="0">
                <a:solidFill>
                  <a:schemeClr val="bg1"/>
                </a:solidFill>
              </a:rPr>
              <a:t>275 (-550)mg</a:t>
            </a:r>
            <a:endParaRPr lang="tr-TR" sz="3600" dirty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</a:pPr>
            <a:endParaRPr lang="tr-TR" sz="3600" dirty="0">
              <a:solidFill>
                <a:schemeClr val="bg1"/>
              </a:solidFill>
            </a:endParaRPr>
          </a:p>
        </p:txBody>
      </p:sp>
      <p:sp>
        <p:nvSpPr>
          <p:cNvPr id="2" name="AutoShape 2" descr="Image result for naprosyn jel"/>
          <p:cNvSpPr>
            <a:spLocks noChangeAspect="1" noChangeArrowheads="1"/>
          </p:cNvSpPr>
          <p:nvPr/>
        </p:nvSpPr>
        <p:spPr bwMode="auto">
          <a:xfrm>
            <a:off x="107706" y="-197202"/>
            <a:ext cx="205521" cy="428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Image result for naprosyn jel"/>
          <p:cNvSpPr>
            <a:spLocks noChangeAspect="1" noChangeArrowheads="1"/>
          </p:cNvSpPr>
          <p:nvPr/>
        </p:nvSpPr>
        <p:spPr bwMode="auto">
          <a:xfrm>
            <a:off x="213214" y="22931"/>
            <a:ext cx="205521" cy="428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16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20053" y="1981200"/>
            <a:ext cx="6566413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en-US" sz="3200" i="1" dirty="0" err="1">
                <a:solidFill>
                  <a:srgbClr val="00B050"/>
                </a:solidFill>
                <a:latin typeface="Calibri" panose="020F0502020204030204" pitchFamily="34" charset="0"/>
              </a:rPr>
              <a:t>İbuprofen</a:t>
            </a:r>
            <a:r>
              <a:rPr lang="tr-TR" altLang="en-US" sz="3200" dirty="0" err="1">
                <a:latin typeface="Calibri" panose="020F0502020204030204" pitchFamily="34" charset="0"/>
              </a:rPr>
              <a:t>’in</a:t>
            </a:r>
            <a:r>
              <a:rPr lang="tr-TR" altLang="en-US" sz="3200" dirty="0">
                <a:latin typeface="Calibri" panose="020F0502020204030204" pitchFamily="34" charset="0"/>
              </a:rPr>
              <a:t> yarılanma ömrü 2 saattir, </a:t>
            </a:r>
            <a:endParaRPr lang="tr-TR" altLang="en-US" sz="3200" dirty="0" smtClean="0">
              <a:latin typeface="Calibri" panose="020F0502020204030204" pitchFamily="34" charset="0"/>
            </a:endParaRPr>
          </a:p>
          <a:p>
            <a:pPr eaLnBrk="1" hangingPunct="1"/>
            <a:r>
              <a:rPr lang="tr-TR" altLang="en-US" sz="3200" dirty="0" smtClean="0">
                <a:latin typeface="Calibri" panose="020F0502020204030204" pitchFamily="34" charset="0"/>
              </a:rPr>
              <a:t>çok güvenlidir, ucuz</a:t>
            </a:r>
          </a:p>
          <a:p>
            <a:pPr eaLnBrk="1" hangingPunct="1"/>
            <a:r>
              <a:rPr lang="tr-TR" altLang="en-US" sz="3200" dirty="0" smtClean="0">
                <a:latin typeface="Calibri" panose="020F0502020204030204" pitchFamily="34" charset="0"/>
              </a:rPr>
              <a:t>GI </a:t>
            </a:r>
            <a:r>
              <a:rPr lang="tr-TR" altLang="en-US" sz="3200" dirty="0">
                <a:latin typeface="Calibri" panose="020F0502020204030204" pitchFamily="34" charset="0"/>
              </a:rPr>
              <a:t>yan tesirler </a:t>
            </a:r>
            <a:r>
              <a:rPr lang="tr-TR" altLang="en-US" sz="3200" dirty="0" smtClean="0">
                <a:latin typeface="Calibri" panose="020F0502020204030204" pitchFamily="34" charset="0"/>
              </a:rPr>
              <a:t>aspirinden </a:t>
            </a:r>
            <a:r>
              <a:rPr lang="tr-TR" altLang="en-US" sz="3200" dirty="0">
                <a:latin typeface="Calibri" panose="020F0502020204030204" pitchFamily="34" charset="0"/>
              </a:rPr>
              <a:t>daha </a:t>
            </a:r>
            <a:r>
              <a:rPr lang="tr-TR" altLang="en-US" sz="3200" dirty="0" smtClean="0">
                <a:latin typeface="Calibri" panose="020F0502020204030204" pitchFamily="34" charset="0"/>
              </a:rPr>
              <a:t>az </a:t>
            </a:r>
            <a:endParaRPr lang="tr-TR" altLang="en-US" sz="3200" dirty="0">
              <a:latin typeface="Calibri" panose="020F0502020204030204" pitchFamily="34" charset="0"/>
            </a:endParaRPr>
          </a:p>
          <a:p>
            <a:pPr eaLnBrk="1" hangingPunct="1"/>
            <a:endParaRPr lang="tr-TR" altLang="en-US" sz="3200" dirty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pPr eaLnBrk="1" hangingPunct="1"/>
            <a:r>
              <a:rPr lang="tr-TR" altLang="en-US" sz="3200" i="1" dirty="0" err="1">
                <a:solidFill>
                  <a:srgbClr val="00B050"/>
                </a:solidFill>
                <a:latin typeface="Calibri" panose="020F0502020204030204" pitchFamily="34" charset="0"/>
              </a:rPr>
              <a:t>İndometasin</a:t>
            </a:r>
            <a:r>
              <a:rPr lang="tr-TR" altLang="en-US" sz="3200" dirty="0">
                <a:solidFill>
                  <a:srgbClr val="00B050"/>
                </a:solidFill>
                <a:latin typeface="Calibri" panose="020F0502020204030204" pitchFamily="34" charset="0"/>
              </a:rPr>
              <a:t> </a:t>
            </a:r>
            <a:r>
              <a:rPr lang="tr-TR" altLang="en-US" sz="3200" dirty="0">
                <a:latin typeface="Calibri" panose="020F0502020204030204" pitchFamily="34" charset="0"/>
              </a:rPr>
              <a:t>çok güçlü bir NSAİ, </a:t>
            </a:r>
            <a:endParaRPr lang="tr-TR" altLang="en-US" sz="3200" dirty="0" smtClean="0">
              <a:latin typeface="Calibri" panose="020F0502020204030204" pitchFamily="34" charset="0"/>
            </a:endParaRPr>
          </a:p>
          <a:p>
            <a:pPr eaLnBrk="1" hangingPunct="1"/>
            <a:r>
              <a:rPr lang="tr-TR" altLang="en-US" sz="3200" dirty="0" smtClean="0">
                <a:latin typeface="Calibri" panose="020F0502020204030204" pitchFamily="34" charset="0"/>
              </a:rPr>
              <a:t>ancak </a:t>
            </a:r>
            <a:r>
              <a:rPr lang="tr-TR" altLang="en-US" sz="3200" dirty="0" err="1" smtClean="0">
                <a:latin typeface="Calibri" panose="020F0502020204030204" pitchFamily="34" charset="0"/>
              </a:rPr>
              <a:t>toksik</a:t>
            </a:r>
            <a:r>
              <a:rPr lang="tr-TR" altLang="en-US" sz="3200" dirty="0" smtClean="0">
                <a:latin typeface="Calibri" panose="020F0502020204030204" pitchFamily="34" charset="0"/>
              </a:rPr>
              <a:t> </a:t>
            </a:r>
            <a:r>
              <a:rPr lang="tr-TR" altLang="en-US" sz="3200" dirty="0">
                <a:latin typeface="Calibri" panose="020F0502020204030204" pitchFamily="34" charset="0"/>
              </a:rPr>
              <a:t>etkileri de </a:t>
            </a:r>
            <a:r>
              <a:rPr lang="tr-TR" altLang="en-US" sz="3200" dirty="0" smtClean="0">
                <a:latin typeface="Calibri" panose="020F0502020204030204" pitchFamily="34" charset="0"/>
              </a:rPr>
              <a:t>çok</a:t>
            </a:r>
          </a:p>
          <a:p>
            <a:pPr eaLnBrk="1" hangingPunct="1"/>
            <a:r>
              <a:rPr lang="tr-TR" altLang="en-US" sz="3200" dirty="0" smtClean="0">
                <a:latin typeface="Calibri" panose="020F0502020204030204" pitchFamily="34" charset="0"/>
              </a:rPr>
              <a:t>Gut</a:t>
            </a:r>
            <a:r>
              <a:rPr lang="tr-TR" altLang="en-US" sz="3200" dirty="0">
                <a:latin typeface="Calibri" panose="020F0502020204030204" pitchFamily="34" charset="0"/>
              </a:rPr>
              <a:t>, </a:t>
            </a:r>
            <a:r>
              <a:rPr lang="tr-TR" altLang="en-US" sz="3200" dirty="0" err="1">
                <a:latin typeface="Calibri" panose="020F0502020204030204" pitchFamily="34" charset="0"/>
              </a:rPr>
              <a:t>ankilozan</a:t>
            </a:r>
            <a:r>
              <a:rPr lang="tr-TR" altLang="en-US" sz="3200" dirty="0">
                <a:latin typeface="Calibri" panose="020F0502020204030204" pitchFamily="34" charset="0"/>
              </a:rPr>
              <a:t> </a:t>
            </a:r>
            <a:r>
              <a:rPr lang="tr-TR" altLang="en-US" sz="3200" dirty="0" err="1" smtClean="0">
                <a:latin typeface="Calibri" panose="020F0502020204030204" pitchFamily="34" charset="0"/>
              </a:rPr>
              <a:t>spondilit</a:t>
            </a:r>
            <a:r>
              <a:rPr lang="tr-TR" altLang="en-US" sz="3200" dirty="0" smtClean="0">
                <a:latin typeface="Calibri" panose="020F0502020204030204" pitchFamily="34" charset="0"/>
              </a:rPr>
              <a:t> </a:t>
            </a:r>
            <a:r>
              <a:rPr lang="tr-TR" altLang="en-US" sz="3200" dirty="0">
                <a:latin typeface="Calibri" panose="020F0502020204030204" pitchFamily="34" charset="0"/>
              </a:rPr>
              <a:t>ve kalça </a:t>
            </a:r>
            <a:endParaRPr lang="tr-TR" altLang="en-US" sz="3200" dirty="0" smtClean="0">
              <a:latin typeface="Calibri" panose="020F0502020204030204" pitchFamily="34" charset="0"/>
            </a:endParaRPr>
          </a:p>
          <a:p>
            <a:pPr eaLnBrk="1" hangingPunct="1"/>
            <a:r>
              <a:rPr lang="tr-TR" altLang="en-US" sz="3200" dirty="0" err="1" smtClean="0">
                <a:latin typeface="Calibri" panose="020F0502020204030204" pitchFamily="34" charset="0"/>
              </a:rPr>
              <a:t>osteoartritinde</a:t>
            </a:r>
            <a:r>
              <a:rPr lang="tr-TR" altLang="en-US" sz="3200" dirty="0" smtClean="0">
                <a:latin typeface="Calibri" panose="020F0502020204030204" pitchFamily="34" charset="0"/>
              </a:rPr>
              <a:t> kullanılır</a:t>
            </a:r>
            <a:endParaRPr lang="tr-TR" altLang="en-US" sz="3200" dirty="0">
              <a:latin typeface="Calibri" panose="020F0502020204030204" pitchFamily="34" charset="0"/>
            </a:endParaRPr>
          </a:p>
          <a:p>
            <a:pPr eaLnBrk="1" hangingPunct="1"/>
            <a:endParaRPr lang="tr-TR" altLang="en-US" sz="3200" dirty="0">
              <a:latin typeface="Calibri" panose="020F0502020204030204" pitchFamily="34" charset="0"/>
            </a:endParaRPr>
          </a:p>
          <a:p>
            <a:pPr eaLnBrk="1" hangingPunct="1"/>
            <a:r>
              <a:rPr lang="tr-TR" altLang="en-US" sz="3200" i="1" dirty="0" err="1">
                <a:solidFill>
                  <a:srgbClr val="00B050"/>
                </a:solidFill>
                <a:latin typeface="Calibri" panose="020F0502020204030204" pitchFamily="34" charset="0"/>
              </a:rPr>
              <a:t>Naproksen</a:t>
            </a:r>
            <a:r>
              <a:rPr lang="tr-TR" altLang="en-US" sz="3200" dirty="0">
                <a:latin typeface="Calibri" panose="020F0502020204030204" pitchFamily="34" charset="0"/>
              </a:rPr>
              <a:t> ve </a:t>
            </a:r>
            <a:r>
              <a:rPr lang="tr-TR" altLang="en-US" sz="3200" i="1" dirty="0" err="1">
                <a:solidFill>
                  <a:srgbClr val="00B050"/>
                </a:solidFill>
                <a:latin typeface="Calibri" panose="020F0502020204030204" pitchFamily="34" charset="0"/>
              </a:rPr>
              <a:t>piroksikam</a:t>
            </a:r>
            <a:r>
              <a:rPr lang="tr-TR" altLang="en-US" sz="3200" dirty="0" err="1">
                <a:latin typeface="Calibri" panose="020F0502020204030204" pitchFamily="34" charset="0"/>
              </a:rPr>
              <a:t>’ın</a:t>
            </a:r>
            <a:r>
              <a:rPr lang="tr-TR" altLang="en-US" sz="3200" dirty="0">
                <a:latin typeface="Calibri" panose="020F0502020204030204" pitchFamily="34" charset="0"/>
              </a:rPr>
              <a:t> yarılanma</a:t>
            </a:r>
          </a:p>
          <a:p>
            <a:pPr eaLnBrk="1" hangingPunct="1"/>
            <a:r>
              <a:rPr lang="tr-TR" altLang="en-US" sz="3200" dirty="0">
                <a:latin typeface="Calibri" panose="020F0502020204030204" pitchFamily="34" charset="0"/>
              </a:rPr>
              <a:t>ömürleri uzun (12-24 saat</a:t>
            </a:r>
            <a:r>
              <a:rPr lang="tr-TR" altLang="en-US" sz="3200" dirty="0" smtClean="0">
                <a:latin typeface="Calibri" panose="020F0502020204030204" pitchFamily="34" charset="0"/>
              </a:rPr>
              <a:t>) </a:t>
            </a:r>
            <a:endParaRPr lang="tr-TR" altLang="en-US" sz="3200" dirty="0">
              <a:latin typeface="Calibri" panose="020F0502020204030204" pitchFamily="34" charset="0"/>
            </a:endParaRPr>
          </a:p>
          <a:p>
            <a:pPr eaLnBrk="1" hangingPunct="1"/>
            <a:endParaRPr lang="tr-TR" altLang="en-US" sz="32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68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40" y="403092"/>
            <a:ext cx="4187337" cy="9011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Image result for liquid medication dosing erro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1" y="168468"/>
            <a:ext cx="3011098" cy="3536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liquid medication dosing error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779" y="492038"/>
            <a:ext cx="3573816" cy="288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8" descr="Image result for liquid medication dosing errors"/>
          <p:cNvSpPr>
            <a:spLocks noChangeAspect="1" noChangeArrowheads="1"/>
          </p:cNvSpPr>
          <p:nvPr/>
        </p:nvSpPr>
        <p:spPr bwMode="auto">
          <a:xfrm>
            <a:off x="107706" y="-208668"/>
            <a:ext cx="211015" cy="44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10" descr="http://www.med.nyu.edu/helpix/sites/default/files/helpix/instruments.jpg"/>
          <p:cNvSpPr>
            <a:spLocks noChangeAspect="1" noChangeArrowheads="1"/>
          </p:cNvSpPr>
          <p:nvPr/>
        </p:nvSpPr>
        <p:spPr bwMode="auto">
          <a:xfrm>
            <a:off x="213214" y="11465"/>
            <a:ext cx="211015" cy="44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12" descr="Image result for liquid medication dosing errors"/>
          <p:cNvSpPr>
            <a:spLocks noChangeAspect="1" noChangeArrowheads="1"/>
          </p:cNvSpPr>
          <p:nvPr/>
        </p:nvSpPr>
        <p:spPr bwMode="auto">
          <a:xfrm>
            <a:off x="318721" y="231599"/>
            <a:ext cx="211015" cy="44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62" name="Picture 14" descr="Image result for liquid medication dosing error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7962" y="3912884"/>
            <a:ext cx="2395963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6828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75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404813" y="344488"/>
            <a:ext cx="1841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78131" y="863600"/>
            <a:ext cx="6779869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en-US" dirty="0">
                <a:solidFill>
                  <a:srgbClr val="FF0066"/>
                </a:solidFill>
                <a:latin typeface="Calibri" panose="020F0502020204030204" pitchFamily="34" charset="0"/>
              </a:rPr>
              <a:t> NSAİ İlaçların Tedavide Kullanımı:</a:t>
            </a:r>
          </a:p>
          <a:p>
            <a:pPr eaLnBrk="1" hangingPunct="1"/>
            <a:r>
              <a:rPr lang="tr-TR" altLang="en-US" dirty="0">
                <a:latin typeface="Calibri" panose="020F0502020204030204" pitchFamily="34" charset="0"/>
              </a:rPr>
              <a:t> </a:t>
            </a:r>
          </a:p>
          <a:p>
            <a:pPr eaLnBrk="1" hangingPunct="1"/>
            <a:r>
              <a:rPr lang="tr-TR" altLang="en-US" dirty="0">
                <a:latin typeface="Calibri" panose="020F0502020204030204" pitchFamily="34" charset="0"/>
              </a:rPr>
              <a:t> </a:t>
            </a:r>
            <a:r>
              <a:rPr lang="tr-TR" altLang="en-US" dirty="0">
                <a:solidFill>
                  <a:srgbClr val="FF0066"/>
                </a:solidFill>
                <a:latin typeface="Calibri" panose="020F0502020204030204" pitchFamily="34" charset="0"/>
              </a:rPr>
              <a:t>1.</a:t>
            </a:r>
            <a:r>
              <a:rPr lang="tr-TR" altLang="en-US" dirty="0">
                <a:latin typeface="Calibri" panose="020F0502020204030204" pitchFamily="34" charset="0"/>
              </a:rPr>
              <a:t> Gut (aspirin kullanılmaz), </a:t>
            </a:r>
            <a:r>
              <a:rPr lang="tr-TR" altLang="en-US" dirty="0" err="1">
                <a:latin typeface="Calibri" panose="020F0502020204030204" pitchFamily="34" charset="0"/>
              </a:rPr>
              <a:t>romatizmal</a:t>
            </a:r>
            <a:r>
              <a:rPr lang="tr-TR" altLang="en-US" dirty="0">
                <a:latin typeface="Calibri" panose="020F0502020204030204" pitchFamily="34" charset="0"/>
              </a:rPr>
              <a:t> </a:t>
            </a:r>
          </a:p>
          <a:p>
            <a:pPr eaLnBrk="1" hangingPunct="1"/>
            <a:r>
              <a:rPr lang="tr-TR" altLang="en-US" dirty="0">
                <a:latin typeface="Calibri" panose="020F0502020204030204" pitchFamily="34" charset="0"/>
              </a:rPr>
              <a:t>   ateş, </a:t>
            </a:r>
            <a:r>
              <a:rPr lang="tr-TR" altLang="en-US" dirty="0" err="1">
                <a:latin typeface="Calibri" panose="020F0502020204030204" pitchFamily="34" charset="0"/>
              </a:rPr>
              <a:t>romatoid</a:t>
            </a:r>
            <a:r>
              <a:rPr lang="tr-TR" altLang="en-US" dirty="0">
                <a:latin typeface="Calibri" panose="020F0502020204030204" pitchFamily="34" charset="0"/>
              </a:rPr>
              <a:t> </a:t>
            </a:r>
            <a:r>
              <a:rPr lang="tr-TR" altLang="en-US" dirty="0" err="1">
                <a:latin typeface="Calibri" panose="020F0502020204030204" pitchFamily="34" charset="0"/>
              </a:rPr>
              <a:t>artrit</a:t>
            </a:r>
            <a:r>
              <a:rPr lang="tr-TR" altLang="en-US" dirty="0">
                <a:latin typeface="Calibri" panose="020F0502020204030204" pitchFamily="34" charset="0"/>
              </a:rPr>
              <a:t> tedavisinde </a:t>
            </a:r>
            <a:r>
              <a:rPr lang="tr-TR" altLang="en-US" dirty="0" err="1">
                <a:latin typeface="Calibri" panose="020F0502020204030204" pitchFamily="34" charset="0"/>
              </a:rPr>
              <a:t>antipiretik</a:t>
            </a:r>
            <a:r>
              <a:rPr lang="tr-TR" altLang="en-US" dirty="0">
                <a:latin typeface="Calibri" panose="020F0502020204030204" pitchFamily="34" charset="0"/>
              </a:rPr>
              <a:t> </a:t>
            </a:r>
          </a:p>
          <a:p>
            <a:pPr eaLnBrk="1" hangingPunct="1"/>
            <a:r>
              <a:rPr lang="tr-TR" altLang="en-US" dirty="0">
                <a:latin typeface="Calibri" panose="020F0502020204030204" pitchFamily="34" charset="0"/>
              </a:rPr>
              <a:t>   ve analjezik </a:t>
            </a:r>
            <a:r>
              <a:rPr lang="tr-TR" altLang="en-US" dirty="0" smtClean="0">
                <a:latin typeface="Calibri" panose="020F0502020204030204" pitchFamily="34" charset="0"/>
              </a:rPr>
              <a:t>olarak </a:t>
            </a:r>
            <a:endParaRPr lang="tr-TR" altLang="en-US" dirty="0">
              <a:latin typeface="Calibri" panose="020F0502020204030204" pitchFamily="34" charset="0"/>
            </a:endParaRPr>
          </a:p>
          <a:p>
            <a:pPr eaLnBrk="1" hangingPunct="1"/>
            <a:endParaRPr lang="tr-TR" altLang="en-US" dirty="0">
              <a:latin typeface="Calibri" panose="020F0502020204030204" pitchFamily="34" charset="0"/>
            </a:endParaRPr>
          </a:p>
          <a:p>
            <a:pPr eaLnBrk="1" hangingPunct="1"/>
            <a:r>
              <a:rPr lang="tr-TR" altLang="en-US" dirty="0">
                <a:solidFill>
                  <a:srgbClr val="FF0066"/>
                </a:solidFill>
                <a:latin typeface="Calibri" panose="020F0502020204030204" pitchFamily="34" charset="0"/>
              </a:rPr>
              <a:t> </a:t>
            </a:r>
            <a:r>
              <a:rPr lang="tr-TR" altLang="en-US" i="1" dirty="0">
                <a:solidFill>
                  <a:srgbClr val="FF0066"/>
                </a:solidFill>
                <a:latin typeface="Calibri" panose="020F0502020204030204" pitchFamily="34" charset="0"/>
              </a:rPr>
              <a:t>2.</a:t>
            </a:r>
            <a:r>
              <a:rPr lang="tr-TR" altLang="en-US" i="1" dirty="0">
                <a:latin typeface="Calibri" panose="020F0502020204030204" pitchFamily="34" charset="0"/>
              </a:rPr>
              <a:t> Nasırlarda ve </a:t>
            </a:r>
            <a:r>
              <a:rPr lang="tr-TR" altLang="en-US" i="1" dirty="0" err="1">
                <a:latin typeface="Calibri" panose="020F0502020204030204" pitchFamily="34" charset="0"/>
              </a:rPr>
              <a:t>epidermofitozlarda</a:t>
            </a:r>
            <a:r>
              <a:rPr lang="tr-TR" altLang="en-US" i="1" dirty="0">
                <a:latin typeface="Calibri" panose="020F0502020204030204" pitchFamily="34" charset="0"/>
              </a:rPr>
              <a:t> </a:t>
            </a:r>
            <a:r>
              <a:rPr lang="tr-TR" altLang="en-US" i="1" dirty="0" err="1">
                <a:latin typeface="Calibri" panose="020F0502020204030204" pitchFamily="34" charset="0"/>
              </a:rPr>
              <a:t>topikal</a:t>
            </a:r>
            <a:endParaRPr lang="tr-TR" altLang="en-US" i="1" dirty="0">
              <a:latin typeface="Calibri" panose="020F0502020204030204" pitchFamily="34" charset="0"/>
            </a:endParaRPr>
          </a:p>
          <a:p>
            <a:pPr eaLnBrk="1" hangingPunct="1"/>
            <a:r>
              <a:rPr lang="tr-TR" altLang="en-US" i="1" dirty="0">
                <a:latin typeface="Calibri" panose="020F0502020204030204" pitchFamily="34" charset="0"/>
              </a:rPr>
              <a:t> olarak </a:t>
            </a:r>
            <a:r>
              <a:rPr lang="tr-TR" altLang="en-US" sz="4800" i="1" dirty="0">
                <a:solidFill>
                  <a:srgbClr val="00B050"/>
                </a:solidFill>
                <a:latin typeface="Calibri" panose="020F0502020204030204" pitchFamily="34" charset="0"/>
              </a:rPr>
              <a:t>salisilik asit </a:t>
            </a:r>
            <a:r>
              <a:rPr lang="tr-TR" altLang="en-US" sz="4000" i="1" dirty="0">
                <a:latin typeface="Calibri" panose="020F0502020204030204" pitchFamily="34" charset="0"/>
              </a:rPr>
              <a:t>lokal</a:t>
            </a:r>
            <a:r>
              <a:rPr lang="tr-TR" altLang="en-US" i="1" dirty="0">
                <a:latin typeface="Calibri" panose="020F0502020204030204" pitchFamily="34" charset="0"/>
              </a:rPr>
              <a:t> </a:t>
            </a:r>
            <a:endParaRPr lang="tr-TR" altLang="en-US" i="1" dirty="0" smtClean="0">
              <a:latin typeface="Calibri" panose="020F0502020204030204" pitchFamily="34" charset="0"/>
            </a:endParaRPr>
          </a:p>
          <a:p>
            <a:pPr eaLnBrk="1" hangingPunct="1"/>
            <a:r>
              <a:rPr lang="tr-TR" altLang="en-US" i="1" dirty="0" smtClean="0">
                <a:latin typeface="Calibri" panose="020F0502020204030204" pitchFamily="34" charset="0"/>
              </a:rPr>
              <a:t>olarak </a:t>
            </a:r>
            <a:r>
              <a:rPr lang="tr-TR" altLang="en-US" i="1" dirty="0">
                <a:latin typeface="Calibri" panose="020F0502020204030204" pitchFamily="34" charset="0"/>
              </a:rPr>
              <a:t>kullanılır </a:t>
            </a:r>
          </a:p>
          <a:p>
            <a:pPr eaLnBrk="1" hangingPunct="1"/>
            <a:endParaRPr lang="tr-TR" altLang="en-US" dirty="0">
              <a:latin typeface="Calibri" panose="020F0502020204030204" pitchFamily="34" charset="0"/>
            </a:endParaRPr>
          </a:p>
          <a:p>
            <a:pPr eaLnBrk="1" hangingPunct="1"/>
            <a:r>
              <a:rPr lang="tr-TR" altLang="en-US" dirty="0">
                <a:latin typeface="Calibri" panose="020F0502020204030204" pitchFamily="34" charset="0"/>
              </a:rPr>
              <a:t> </a:t>
            </a:r>
            <a:r>
              <a:rPr lang="tr-TR" altLang="en-US" dirty="0">
                <a:solidFill>
                  <a:srgbClr val="FF0066"/>
                </a:solidFill>
                <a:latin typeface="Calibri" panose="020F0502020204030204" pitchFamily="34" charset="0"/>
              </a:rPr>
              <a:t>3.</a:t>
            </a:r>
            <a:r>
              <a:rPr lang="tr-TR" altLang="en-US" dirty="0">
                <a:latin typeface="Calibri" panose="020F0502020204030204" pitchFamily="34" charset="0"/>
              </a:rPr>
              <a:t> </a:t>
            </a:r>
            <a:r>
              <a:rPr lang="tr-TR" altLang="en-US" dirty="0" err="1">
                <a:latin typeface="Calibri" panose="020F0502020204030204" pitchFamily="34" charset="0"/>
              </a:rPr>
              <a:t>Trombosit</a:t>
            </a:r>
            <a:r>
              <a:rPr lang="tr-TR" altLang="en-US" dirty="0">
                <a:latin typeface="Calibri" panose="020F0502020204030204" pitchFamily="34" charset="0"/>
              </a:rPr>
              <a:t> </a:t>
            </a:r>
            <a:r>
              <a:rPr lang="tr-TR" altLang="en-US" dirty="0" err="1">
                <a:latin typeface="Calibri" panose="020F0502020204030204" pitchFamily="34" charset="0"/>
              </a:rPr>
              <a:t>agregasyonunu</a:t>
            </a:r>
            <a:r>
              <a:rPr lang="tr-TR" altLang="en-US" dirty="0">
                <a:latin typeface="Calibri" panose="020F0502020204030204" pitchFamily="34" charset="0"/>
              </a:rPr>
              <a:t> engellemede </a:t>
            </a:r>
          </a:p>
          <a:p>
            <a:pPr eaLnBrk="1" hangingPunct="1"/>
            <a:r>
              <a:rPr lang="tr-TR" altLang="en-US" dirty="0">
                <a:latin typeface="Calibri" panose="020F0502020204030204" pitchFamily="34" charset="0"/>
              </a:rPr>
              <a:t> salisilat </a:t>
            </a:r>
            <a:r>
              <a:rPr lang="tr-TR" altLang="en-US" dirty="0" smtClean="0">
                <a:latin typeface="Calibri" panose="020F0502020204030204" pitchFamily="34" charset="0"/>
              </a:rPr>
              <a:t>kullanılır</a:t>
            </a:r>
          </a:p>
          <a:p>
            <a:pPr eaLnBrk="1" hangingPunct="1"/>
            <a:endParaRPr lang="tr-TR" alt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70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19042" y="272480"/>
            <a:ext cx="2390078" cy="1200329"/>
          </a:xfrm>
          <a:prstGeom prst="rect">
            <a:avLst/>
          </a:prstGeom>
          <a:solidFill>
            <a:srgbClr val="7030A0"/>
          </a:solidFill>
          <a:effectLst>
            <a:softEdge rad="127000"/>
          </a:effectLst>
        </p:spPr>
        <p:txBody>
          <a:bodyPr wrap="none" rtlCol="0">
            <a:spAutoFit/>
          </a:bodyPr>
          <a:lstStyle/>
          <a:p>
            <a:r>
              <a:rPr lang="tr-TR" sz="7200" spc="300" dirty="0" smtClean="0"/>
              <a:t>NSAİİ</a:t>
            </a:r>
            <a:endParaRPr lang="en-US" sz="7200" spc="300" dirty="0"/>
          </a:p>
        </p:txBody>
      </p:sp>
      <p:sp>
        <p:nvSpPr>
          <p:cNvPr id="5" name="TextBox 4"/>
          <p:cNvSpPr txBox="1"/>
          <p:nvPr/>
        </p:nvSpPr>
        <p:spPr>
          <a:xfrm>
            <a:off x="188640" y="1495444"/>
            <a:ext cx="5296386" cy="8217634"/>
          </a:xfrm>
          <a:prstGeom prst="rect">
            <a:avLst/>
          </a:prstGeom>
          <a:solidFill>
            <a:srgbClr val="00B050"/>
          </a:solidFill>
          <a:effectLst>
            <a:softEdge rad="127000"/>
          </a:effectLst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Reçetesiz olarak 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ateş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minör baş ağrısı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soğukalgınlığı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diş ağrısı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kas ağrısı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artrit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menstruel kramplar 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192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42899" y="1798300"/>
            <a:ext cx="6172200" cy="6802120"/>
          </a:xfrm>
        </p:spPr>
        <p:txBody>
          <a:bodyPr>
            <a:noAutofit/>
          </a:bodyPr>
          <a:lstStyle/>
          <a:p>
            <a:r>
              <a:rPr lang="tr-TR" sz="4400" dirty="0" smtClean="0">
                <a:solidFill>
                  <a:schemeClr val="bg1"/>
                </a:solidFill>
              </a:rPr>
              <a:t>Bu ilaçlar </a:t>
            </a:r>
          </a:p>
          <a:p>
            <a:r>
              <a:rPr lang="tr-TR" sz="4400" dirty="0" smtClean="0">
                <a:solidFill>
                  <a:schemeClr val="bg1"/>
                </a:solidFill>
              </a:rPr>
              <a:t>-(</a:t>
            </a:r>
            <a:r>
              <a:rPr lang="tr-TR" sz="4400" dirty="0" err="1" smtClean="0">
                <a:solidFill>
                  <a:schemeClr val="bg1"/>
                </a:solidFill>
              </a:rPr>
              <a:t>parasetamol</a:t>
            </a:r>
            <a:r>
              <a:rPr lang="tr-TR" sz="4400" dirty="0" smtClean="0">
                <a:solidFill>
                  <a:schemeClr val="bg1"/>
                </a:solidFill>
              </a:rPr>
              <a:t> NSAİİ değil!!) </a:t>
            </a:r>
            <a:r>
              <a:rPr lang="tr-TR" sz="4400" u="sng" dirty="0" err="1" smtClean="0">
                <a:solidFill>
                  <a:schemeClr val="bg1"/>
                </a:solidFill>
              </a:rPr>
              <a:t>antiinflammatuar</a:t>
            </a:r>
            <a:r>
              <a:rPr lang="tr-TR" sz="4400" dirty="0" smtClean="0">
                <a:solidFill>
                  <a:schemeClr val="bg1"/>
                </a:solidFill>
              </a:rPr>
              <a:t> etki de göstermektedirler</a:t>
            </a:r>
          </a:p>
          <a:p>
            <a:endParaRPr lang="tr-TR" sz="4400" dirty="0">
              <a:solidFill>
                <a:schemeClr val="bg1"/>
              </a:solidFill>
            </a:endParaRPr>
          </a:p>
          <a:p>
            <a:r>
              <a:rPr lang="tr-TR" sz="4400" dirty="0" smtClean="0">
                <a:solidFill>
                  <a:schemeClr val="bg1"/>
                </a:solidFill>
              </a:rPr>
              <a:t>Ancak bu etki REÇETELİ OLARAK, UZMAN DOKTOR önerisi ile YÜKSEK DOZDA kullanımda gözlenir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>
            <a:spLocks noGrp="1"/>
          </p:cNvSpPr>
          <p:nvPr>
            <p:ph type="title"/>
          </p:nvPr>
        </p:nvSpPr>
        <p:spPr>
          <a:xfrm>
            <a:off x="2197765" y="622034"/>
            <a:ext cx="2462469" cy="1200329"/>
          </a:xfrm>
          <a:prstGeom prst="rect">
            <a:avLst/>
          </a:prstGeom>
          <a:solidFill>
            <a:srgbClr val="7030A0"/>
          </a:solidFill>
          <a:effectLst>
            <a:softEdge rad="127000"/>
          </a:effectLst>
        </p:spPr>
        <p:txBody>
          <a:bodyPr wrap="none" rtlCol="0">
            <a:spAutoFit/>
          </a:bodyPr>
          <a:lstStyle/>
          <a:p>
            <a:r>
              <a:rPr lang="tr-TR" sz="7200" spc="300" dirty="0" smtClean="0">
                <a:solidFill>
                  <a:schemeClr val="tx1"/>
                </a:solidFill>
              </a:rPr>
              <a:t>NSAİİ</a:t>
            </a:r>
            <a:endParaRPr lang="en-US" sz="7200" spc="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68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04800" y="457200"/>
            <a:ext cx="6096000" cy="2677418"/>
            <a:chOff x="304800" y="457200"/>
            <a:chExt cx="6096000" cy="2677418"/>
          </a:xfrm>
        </p:grpSpPr>
        <p:pic>
          <p:nvPicPr>
            <p:cNvPr id="2" name="Picture 10" descr="aspirin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81000" y="457200"/>
              <a:ext cx="1525482" cy="1143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Rectangle 2"/>
            <p:cNvSpPr/>
            <p:nvPr/>
          </p:nvSpPr>
          <p:spPr>
            <a:xfrm>
              <a:off x="304800" y="2057400"/>
              <a:ext cx="6096000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r-TR" sz="3200" b="1" spc="300" dirty="0" smtClean="0">
                  <a:solidFill>
                    <a:schemeClr val="bg1"/>
                  </a:solidFill>
                </a:rPr>
                <a:t>SORU: </a:t>
              </a:r>
              <a:r>
                <a:rPr lang="tr-TR" sz="3200" spc="300" dirty="0" smtClean="0">
                  <a:solidFill>
                    <a:schemeClr val="bg1"/>
                  </a:solidFill>
                </a:rPr>
                <a:t>Aspirin içersem neler olur?</a:t>
              </a:r>
              <a:endParaRPr lang="en-US" sz="3200" spc="300" dirty="0">
                <a:solidFill>
                  <a:schemeClr val="bg1"/>
                </a:solidFill>
              </a:endParaRPr>
            </a:p>
          </p:txBody>
        </p:sp>
      </p:grp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28600" y="3429000"/>
            <a:ext cx="6337300" cy="1865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Tx/>
              <a:buChar char="•"/>
            </a:pPr>
            <a:r>
              <a:rPr lang="tr-TR" sz="3200" dirty="0" smtClean="0">
                <a:solidFill>
                  <a:schemeClr val="bg2">
                    <a:lumMod val="50000"/>
                  </a:schemeClr>
                </a:solidFill>
              </a:rPr>
              <a:t> Baş ağrısı varsa azalır/kesilir 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tr-TR" sz="3200" dirty="0" smtClean="0">
                <a:solidFill>
                  <a:schemeClr val="bg2">
                    <a:lumMod val="50000"/>
                  </a:schemeClr>
                </a:solidFill>
              </a:rPr>
              <a:t> Adet sancısı varsa azalır/kesilir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tr-TR" sz="3200" dirty="0" smtClean="0">
                <a:solidFill>
                  <a:schemeClr val="bg2">
                    <a:lumMod val="50000"/>
                  </a:schemeClr>
                </a:solidFill>
              </a:rPr>
              <a:t> Ateş varsa düşer</a:t>
            </a:r>
            <a:endParaRPr lang="tr-TR" sz="3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04800" y="5715000"/>
            <a:ext cx="6337300" cy="1865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Tx/>
              <a:buChar char="•"/>
            </a:pPr>
            <a:r>
              <a:rPr lang="tr-TR" sz="3200" dirty="0" smtClean="0">
                <a:solidFill>
                  <a:schemeClr val="bg2">
                    <a:lumMod val="50000"/>
                  </a:schemeClr>
                </a:solidFill>
              </a:rPr>
              <a:t> Mide rahatsızlığı hissedilebilir</a:t>
            </a:r>
          </a:p>
          <a:p>
            <a:pPr>
              <a:lnSpc>
                <a:spcPct val="120000"/>
              </a:lnSpc>
              <a:buFontTx/>
              <a:buChar char="•"/>
            </a:pPr>
            <a:r>
              <a:rPr lang="tr-TR" sz="3200" dirty="0" smtClean="0">
                <a:solidFill>
                  <a:schemeClr val="bg2">
                    <a:lumMod val="50000"/>
                  </a:schemeClr>
                </a:solidFill>
              </a:rPr>
              <a:t> Kanın pıhtılaşması azalır</a:t>
            </a:r>
          </a:p>
          <a:p>
            <a:pPr>
              <a:lnSpc>
                <a:spcPct val="120000"/>
              </a:lnSpc>
            </a:pPr>
            <a:endParaRPr lang="tr-TR" sz="32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228600"/>
            <a:ext cx="6096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spc="300" dirty="0" smtClean="0">
                <a:solidFill>
                  <a:schemeClr val="bg1"/>
                </a:solidFill>
              </a:rPr>
              <a:t>Ateş düşürücüler ve Ağrı Kesiciler</a:t>
            </a:r>
            <a:endParaRPr lang="en-US" sz="3200" spc="3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" y="1447800"/>
            <a:ext cx="6741368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Clr>
                <a:schemeClr val="bg1"/>
              </a:buCl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bg2">
                    <a:lumMod val="50000"/>
                  </a:schemeClr>
                </a:solidFill>
              </a:rPr>
              <a:t> Parasetamol ve ibuprofen en sık kullanılan</a:t>
            </a:r>
          </a:p>
          <a:p>
            <a:pPr>
              <a:spcAft>
                <a:spcPts val="600"/>
              </a:spcAft>
              <a:buClr>
                <a:schemeClr val="bg1"/>
              </a:buClr>
            </a:pPr>
            <a:r>
              <a:rPr lang="tr-TR" sz="2800" dirty="0" smtClean="0">
                <a:solidFill>
                  <a:schemeClr val="bg2">
                    <a:lumMod val="50000"/>
                  </a:schemeClr>
                </a:solidFill>
              </a:rPr>
              <a:t>antipiretikler </a:t>
            </a:r>
          </a:p>
          <a:p>
            <a:pPr>
              <a:spcAft>
                <a:spcPts val="600"/>
              </a:spcAft>
              <a:buClr>
                <a:schemeClr val="bg1"/>
              </a:buCl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bg2">
                    <a:lumMod val="50000"/>
                  </a:schemeClr>
                </a:solidFill>
              </a:rPr>
              <a:t> Yetişkinlerde naproksen ve aspirin de kullanılıyor</a:t>
            </a:r>
          </a:p>
          <a:p>
            <a:pPr>
              <a:spcAft>
                <a:spcPts val="600"/>
              </a:spcAft>
              <a:buClr>
                <a:schemeClr val="bg1"/>
              </a:buCl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bg2">
                    <a:lumMod val="50000"/>
                  </a:schemeClr>
                </a:solidFill>
              </a:rPr>
              <a:t> Normal dozda antipiretik, ateşi 2 saatte düşürmeli</a:t>
            </a:r>
          </a:p>
          <a:p>
            <a:pPr>
              <a:spcAft>
                <a:spcPts val="600"/>
              </a:spcAft>
              <a:buClr>
                <a:schemeClr val="bg1"/>
              </a:buCl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bg2">
                    <a:lumMod val="50000"/>
                  </a:schemeClr>
                </a:solidFill>
              </a:rPr>
              <a:t>  Bu ilaçların en sık gözlenen istenmeyen etkileri:</a:t>
            </a:r>
          </a:p>
          <a:p>
            <a:pPr>
              <a:spcAft>
                <a:spcPts val="600"/>
              </a:spcAft>
              <a:buClr>
                <a:schemeClr val="bg1"/>
              </a:buClr>
            </a:pPr>
            <a:r>
              <a:rPr lang="tr-TR" sz="2800" dirty="0" smtClean="0">
                <a:solidFill>
                  <a:schemeClr val="bg2">
                    <a:lumMod val="50000"/>
                  </a:schemeClr>
                </a:solidFill>
              </a:rPr>
              <a:t>-- </a:t>
            </a:r>
            <a:r>
              <a:rPr lang="tr-TR" sz="2800" i="1" dirty="0" smtClean="0">
                <a:solidFill>
                  <a:schemeClr val="bg2">
                    <a:lumMod val="50000"/>
                  </a:schemeClr>
                </a:solidFill>
              </a:rPr>
              <a:t>bu etkiler </a:t>
            </a:r>
            <a:r>
              <a:rPr lang="tr-TR" sz="2800" i="1" u="sng" dirty="0" smtClean="0">
                <a:solidFill>
                  <a:schemeClr val="bg2">
                    <a:lumMod val="50000"/>
                  </a:schemeClr>
                </a:solidFill>
              </a:rPr>
              <a:t>pediatrik formülasyon </a:t>
            </a:r>
            <a:r>
              <a:rPr lang="tr-TR" sz="2800" i="1" dirty="0" smtClean="0">
                <a:solidFill>
                  <a:schemeClr val="bg2">
                    <a:lumMod val="50000"/>
                  </a:schemeClr>
                </a:solidFill>
              </a:rPr>
              <a:t>kullanan çocuklarda bile görülebiliyor-</a:t>
            </a:r>
            <a:r>
              <a:rPr lang="tr-TR" sz="2800" dirty="0" smtClean="0">
                <a:solidFill>
                  <a:schemeClr val="bg2">
                    <a:lumMod val="50000"/>
                  </a:schemeClr>
                </a:solidFill>
              </a:rPr>
              <a:t>-</a:t>
            </a:r>
          </a:p>
          <a:p>
            <a:pPr>
              <a:spcAft>
                <a:spcPts val="600"/>
              </a:spcAft>
              <a:buClr>
                <a:schemeClr val="bg1"/>
              </a:buClr>
            </a:pPr>
            <a:r>
              <a:rPr lang="tr-TR" sz="2800" u="sng" dirty="0" smtClean="0">
                <a:solidFill>
                  <a:schemeClr val="bg2">
                    <a:lumMod val="50000"/>
                  </a:schemeClr>
                </a:solidFill>
              </a:rPr>
              <a:t>dispepsi</a:t>
            </a:r>
            <a:r>
              <a:rPr lang="tr-TR" sz="2800" dirty="0" smtClean="0">
                <a:solidFill>
                  <a:schemeClr val="bg2">
                    <a:lumMod val="50000"/>
                  </a:schemeClr>
                </a:solidFill>
              </a:rPr>
              <a:t>, bulantı, iştahsızlık, mide ağrısı</a:t>
            </a:r>
          </a:p>
          <a:p>
            <a:pPr>
              <a:spcAft>
                <a:spcPts val="600"/>
              </a:spcAft>
              <a:buClr>
                <a:schemeClr val="bg1"/>
              </a:buClr>
            </a:pPr>
            <a:r>
              <a:rPr lang="tr-TR" sz="2800" dirty="0" smtClean="0">
                <a:solidFill>
                  <a:schemeClr val="bg2">
                    <a:lumMod val="50000"/>
                  </a:schemeClr>
                </a:solidFill>
              </a:rPr>
              <a:t>İlaçlar gıda, süt, antasitle alınabilir</a:t>
            </a:r>
          </a:p>
          <a:p>
            <a:pPr>
              <a:spcAft>
                <a:spcPts val="600"/>
              </a:spcAft>
              <a:buClr>
                <a:schemeClr val="bg1"/>
              </a:buClr>
            </a:pPr>
            <a:r>
              <a:rPr lang="tr-TR" sz="2800" u="sng" dirty="0" smtClean="0">
                <a:solidFill>
                  <a:schemeClr val="bg2">
                    <a:lumMod val="50000"/>
                  </a:schemeClr>
                </a:solidFill>
              </a:rPr>
              <a:t>Gastrointestinal </a:t>
            </a:r>
            <a:r>
              <a:rPr lang="tr-TR" sz="2800" dirty="0" smtClean="0">
                <a:solidFill>
                  <a:schemeClr val="bg2">
                    <a:lumMod val="50000"/>
                  </a:schemeClr>
                </a:solidFill>
              </a:rPr>
              <a:t>(GI) </a:t>
            </a:r>
            <a:r>
              <a:rPr lang="tr-TR" sz="2800" u="sng" dirty="0" smtClean="0">
                <a:solidFill>
                  <a:schemeClr val="bg2">
                    <a:lumMod val="50000"/>
                  </a:schemeClr>
                </a:solidFill>
              </a:rPr>
              <a:t>ülserasyon</a:t>
            </a:r>
            <a:r>
              <a:rPr lang="tr-TR" sz="2800" dirty="0" smtClean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tr-TR" sz="2800" u="sng" dirty="0" smtClean="0">
                <a:solidFill>
                  <a:schemeClr val="bg2">
                    <a:lumMod val="50000"/>
                  </a:schemeClr>
                </a:solidFill>
              </a:rPr>
              <a:t>perforasyon</a:t>
            </a:r>
            <a:r>
              <a:rPr lang="tr-TR" sz="2800" dirty="0" smtClean="0">
                <a:solidFill>
                  <a:schemeClr val="bg2">
                    <a:lumMod val="50000"/>
                  </a:schemeClr>
                </a:solidFill>
              </a:rPr>
              <a:t>, kanama sık değil ama olabiliyor (&gt; 60 yaş, GI hastalık hikayesi..)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44450" y="23813"/>
            <a:ext cx="6769225" cy="987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8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tr-TR" altLang="en-US" dirty="0">
                <a:solidFill>
                  <a:schemeClr val="hlink"/>
                </a:solidFill>
                <a:latin typeface="Calibri" panose="020F0502020204030204" pitchFamily="34" charset="0"/>
              </a:rPr>
              <a:t>Salisilat Zehirlenmesi</a:t>
            </a:r>
          </a:p>
          <a:p>
            <a:pPr eaLnBrk="1" hangingPunct="1">
              <a:lnSpc>
                <a:spcPct val="150000"/>
              </a:lnSpc>
            </a:pPr>
            <a:r>
              <a:rPr lang="tr-TR" altLang="en-US" dirty="0" smtClean="0">
                <a:latin typeface="Calibri" panose="020F0502020204030204" pitchFamily="34" charset="0"/>
              </a:rPr>
              <a:t>Hafif şekli </a:t>
            </a:r>
            <a:r>
              <a:rPr lang="tr-TR" altLang="en-US" dirty="0" err="1" smtClean="0">
                <a:latin typeface="Calibri" panose="020F0502020204030204" pitchFamily="34" charset="0"/>
              </a:rPr>
              <a:t>salisilizm</a:t>
            </a:r>
            <a:r>
              <a:rPr lang="tr-TR" altLang="en-US" dirty="0" smtClean="0">
                <a:latin typeface="Calibri" panose="020F0502020204030204" pitchFamily="34" charset="0"/>
              </a:rPr>
              <a:t>: bulantı</a:t>
            </a:r>
            <a:r>
              <a:rPr lang="tr-TR" altLang="en-US" dirty="0">
                <a:latin typeface="Calibri" panose="020F0502020204030204" pitchFamily="34" charset="0"/>
              </a:rPr>
              <a:t>, kusma,</a:t>
            </a:r>
          </a:p>
          <a:p>
            <a:pPr eaLnBrk="1" hangingPunct="1">
              <a:lnSpc>
                <a:spcPct val="150000"/>
              </a:lnSpc>
            </a:pPr>
            <a:r>
              <a:rPr lang="tr-TR" altLang="en-US" dirty="0">
                <a:latin typeface="Calibri" panose="020F0502020204030204" pitchFamily="34" charset="0"/>
              </a:rPr>
              <a:t>baş ağrısı, </a:t>
            </a:r>
            <a:r>
              <a:rPr lang="tr-TR" altLang="en-US" dirty="0" err="1">
                <a:latin typeface="Calibri" panose="020F0502020204030204" pitchFamily="34" charset="0"/>
              </a:rPr>
              <a:t>hiperventilasyon</a:t>
            </a:r>
            <a:r>
              <a:rPr lang="tr-TR" altLang="en-US" dirty="0">
                <a:latin typeface="Calibri" panose="020F0502020204030204" pitchFamily="34" charset="0"/>
              </a:rPr>
              <a:t>, </a:t>
            </a:r>
            <a:r>
              <a:rPr lang="tr-TR" altLang="en-US" dirty="0" err="1">
                <a:latin typeface="Calibri" panose="020F0502020204030204" pitchFamily="34" charset="0"/>
              </a:rPr>
              <a:t>mental</a:t>
            </a:r>
            <a:r>
              <a:rPr lang="tr-TR" altLang="en-US" dirty="0">
                <a:latin typeface="Calibri" panose="020F0502020204030204" pitchFamily="34" charset="0"/>
              </a:rPr>
              <a:t> </a:t>
            </a:r>
          </a:p>
          <a:p>
            <a:pPr eaLnBrk="1" hangingPunct="1">
              <a:lnSpc>
                <a:spcPct val="150000"/>
              </a:lnSpc>
            </a:pPr>
            <a:r>
              <a:rPr lang="tr-TR" altLang="en-US" dirty="0" err="1">
                <a:latin typeface="Calibri" panose="020F0502020204030204" pitchFamily="34" charset="0"/>
              </a:rPr>
              <a:t>konfüzyon</a:t>
            </a:r>
            <a:r>
              <a:rPr lang="tr-TR" altLang="en-US" dirty="0">
                <a:latin typeface="Calibri" panose="020F0502020204030204" pitchFamily="34" charset="0"/>
              </a:rPr>
              <a:t>, baş dönmesi, kulak çınlaması</a:t>
            </a:r>
          </a:p>
          <a:p>
            <a:pPr eaLnBrk="1" hangingPunct="1">
              <a:lnSpc>
                <a:spcPct val="150000"/>
              </a:lnSpc>
            </a:pPr>
            <a:r>
              <a:rPr lang="tr-TR" altLang="en-US" u="sng" dirty="0" smtClean="0">
                <a:latin typeface="Calibri" panose="020F0502020204030204" pitchFamily="34" charset="0"/>
              </a:rPr>
              <a:t>Ağır </a:t>
            </a:r>
            <a:r>
              <a:rPr lang="tr-TR" altLang="en-US" u="sng" dirty="0">
                <a:latin typeface="Calibri" panose="020F0502020204030204" pitchFamily="34" charset="0"/>
              </a:rPr>
              <a:t>şeklinde </a:t>
            </a:r>
            <a:r>
              <a:rPr lang="tr-TR" altLang="en-US" dirty="0" smtClean="0">
                <a:latin typeface="Calibri" panose="020F0502020204030204" pitchFamily="34" charset="0"/>
              </a:rPr>
              <a:t>huzursuzluk</a:t>
            </a:r>
            <a:r>
              <a:rPr lang="tr-TR" altLang="en-US" dirty="0">
                <a:latin typeface="Calibri" panose="020F0502020204030204" pitchFamily="34" charset="0"/>
              </a:rPr>
              <a:t>, </a:t>
            </a:r>
            <a:r>
              <a:rPr lang="tr-TR" altLang="en-US" dirty="0" err="1">
                <a:latin typeface="Calibri" panose="020F0502020204030204" pitchFamily="34" charset="0"/>
              </a:rPr>
              <a:t>deliryum</a:t>
            </a:r>
            <a:r>
              <a:rPr lang="tr-TR" altLang="en-US" dirty="0">
                <a:latin typeface="Calibri" panose="020F0502020204030204" pitchFamily="34" charset="0"/>
              </a:rPr>
              <a:t>, </a:t>
            </a:r>
            <a:endParaRPr lang="tr-TR" altLang="en-US" dirty="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tr-TR" altLang="en-US" dirty="0" err="1" smtClean="0">
                <a:latin typeface="Calibri" panose="020F0502020204030204" pitchFamily="34" charset="0"/>
              </a:rPr>
              <a:t>halusinasyonlar</a:t>
            </a:r>
            <a:r>
              <a:rPr lang="tr-TR" altLang="en-US" dirty="0">
                <a:latin typeface="Calibri" panose="020F0502020204030204" pitchFamily="34" charset="0"/>
              </a:rPr>
              <a:t>, koma, </a:t>
            </a:r>
            <a:r>
              <a:rPr lang="tr-TR" altLang="en-US" dirty="0" err="1">
                <a:latin typeface="Calibri" panose="020F0502020204030204" pitchFamily="34" charset="0"/>
              </a:rPr>
              <a:t>respiratuvar</a:t>
            </a:r>
            <a:r>
              <a:rPr lang="tr-TR" altLang="en-US" dirty="0">
                <a:latin typeface="Calibri" panose="020F0502020204030204" pitchFamily="34" charset="0"/>
              </a:rPr>
              <a:t> ve </a:t>
            </a:r>
            <a:endParaRPr lang="tr-TR" altLang="en-US" dirty="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tr-TR" altLang="en-US" dirty="0" err="1" smtClean="0">
                <a:latin typeface="Calibri" panose="020F0502020204030204" pitchFamily="34" charset="0"/>
              </a:rPr>
              <a:t>metabolik</a:t>
            </a:r>
            <a:r>
              <a:rPr lang="tr-TR" altLang="en-US" dirty="0" smtClean="0">
                <a:latin typeface="Calibri" panose="020F0502020204030204" pitchFamily="34" charset="0"/>
              </a:rPr>
              <a:t> </a:t>
            </a:r>
            <a:r>
              <a:rPr lang="tr-TR" altLang="en-US" dirty="0" err="1" smtClean="0">
                <a:latin typeface="Calibri" panose="020F0502020204030204" pitchFamily="34" charset="0"/>
              </a:rPr>
              <a:t>asidoz</a:t>
            </a:r>
            <a:r>
              <a:rPr lang="tr-TR" altLang="en-US" dirty="0">
                <a:latin typeface="Calibri" panose="020F0502020204030204" pitchFamily="34" charset="0"/>
              </a:rPr>
              <a:t>, solunum yetmezliğine </a:t>
            </a:r>
            <a:endParaRPr lang="tr-TR" altLang="en-US" dirty="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tr-TR" altLang="en-US" dirty="0" smtClean="0">
                <a:latin typeface="Calibri" panose="020F0502020204030204" pitchFamily="34" charset="0"/>
              </a:rPr>
              <a:t>bağlı </a:t>
            </a:r>
            <a:r>
              <a:rPr lang="tr-TR" altLang="en-US" dirty="0">
                <a:latin typeface="Calibri" panose="020F0502020204030204" pitchFamily="34" charset="0"/>
              </a:rPr>
              <a:t>ölüm</a:t>
            </a:r>
          </a:p>
          <a:p>
            <a:pPr eaLnBrk="1" hangingPunct="1">
              <a:lnSpc>
                <a:spcPct val="150000"/>
              </a:lnSpc>
            </a:pPr>
            <a:endParaRPr lang="tr-TR" altLang="en-US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tr-TR" altLang="en-US" sz="3200" u="sng" dirty="0">
                <a:latin typeface="Calibri" panose="020F0502020204030204" pitchFamily="34" charset="0"/>
              </a:rPr>
              <a:t>Çocuklar salisilat zehirlenmesine </a:t>
            </a:r>
            <a:r>
              <a:rPr lang="tr-TR" altLang="en-US" sz="3200" u="sng" dirty="0" smtClean="0">
                <a:latin typeface="Calibri" panose="020F0502020204030204" pitchFamily="34" charset="0"/>
              </a:rPr>
              <a:t>yatkın </a:t>
            </a:r>
            <a:endParaRPr lang="tr-TR" altLang="en-US" sz="3200" u="sng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tr-TR" altLang="en-US" dirty="0">
                <a:latin typeface="Calibri" panose="020F0502020204030204" pitchFamily="34" charset="0"/>
              </a:rPr>
              <a:t>Hafif zehirlenmede idrarın </a:t>
            </a:r>
            <a:r>
              <a:rPr lang="tr-TR" altLang="en-US" dirty="0" err="1">
                <a:latin typeface="Calibri" panose="020F0502020204030204" pitchFamily="34" charset="0"/>
              </a:rPr>
              <a:t>alkalileştirilmesi</a:t>
            </a:r>
            <a:endParaRPr lang="tr-TR" altLang="en-US" dirty="0"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tr-TR" altLang="en-US" dirty="0">
                <a:latin typeface="Calibri" panose="020F0502020204030204" pitchFamily="34" charset="0"/>
              </a:rPr>
              <a:t>ilacın atılmasını </a:t>
            </a:r>
            <a:r>
              <a:rPr lang="tr-TR" altLang="en-US" dirty="0" smtClean="0">
                <a:latin typeface="Calibri" panose="020F0502020204030204" pitchFamily="34" charset="0"/>
              </a:rPr>
              <a:t>artırır</a:t>
            </a:r>
          </a:p>
          <a:p>
            <a:pPr eaLnBrk="1" hangingPunct="1">
              <a:lnSpc>
                <a:spcPct val="150000"/>
              </a:lnSpc>
            </a:pPr>
            <a:r>
              <a:rPr lang="tr-TR" altLang="en-US" dirty="0" smtClean="0">
                <a:latin typeface="Calibri" panose="020F0502020204030204" pitchFamily="34" charset="0"/>
              </a:rPr>
              <a:t>Daha </a:t>
            </a:r>
            <a:r>
              <a:rPr lang="tr-TR" altLang="en-US" dirty="0">
                <a:latin typeface="Calibri" panose="020F0502020204030204" pitchFamily="34" charset="0"/>
              </a:rPr>
              <a:t>ağır </a:t>
            </a:r>
            <a:r>
              <a:rPr lang="tr-TR" altLang="en-US" dirty="0" smtClean="0">
                <a:latin typeface="Calibri" panose="020F0502020204030204" pitchFamily="34" charset="0"/>
              </a:rPr>
              <a:t>zehirlenmede iv </a:t>
            </a:r>
            <a:r>
              <a:rPr lang="tr-TR" altLang="en-US" dirty="0">
                <a:latin typeface="Calibri" panose="020F0502020204030204" pitchFamily="34" charset="0"/>
              </a:rPr>
              <a:t>sıvı uygulanması </a:t>
            </a:r>
            <a:endParaRPr lang="tr-TR" altLang="en-US" dirty="0" smtClean="0"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tr-TR" altLang="en-US" dirty="0" smtClean="0">
                <a:latin typeface="Calibri" panose="020F0502020204030204" pitchFamily="34" charset="0"/>
              </a:rPr>
              <a:t>gerekebilir</a:t>
            </a:r>
          </a:p>
          <a:p>
            <a:pPr eaLnBrk="1" hangingPunct="1">
              <a:lnSpc>
                <a:spcPct val="150000"/>
              </a:lnSpc>
            </a:pPr>
            <a:endParaRPr lang="en-US" alt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71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/>
          <p:cNvSpPr txBox="1">
            <a:spLocks noChangeArrowheads="1"/>
          </p:cNvSpPr>
          <p:nvPr/>
        </p:nvSpPr>
        <p:spPr bwMode="auto">
          <a:xfrm>
            <a:off x="457200" y="990600"/>
            <a:ext cx="5999162" cy="737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tr-TR" sz="3200" dirty="0" smtClean="0">
                <a:solidFill>
                  <a:srgbClr val="FF0000"/>
                </a:solidFill>
              </a:rPr>
              <a:t>	</a:t>
            </a:r>
            <a:r>
              <a:rPr lang="tr-TR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Reye Sendromu</a:t>
            </a:r>
          </a:p>
          <a:p>
            <a:pPr>
              <a:lnSpc>
                <a:spcPct val="130000"/>
              </a:lnSpc>
            </a:pPr>
            <a:endParaRPr lang="tr-TR" sz="3200" i="1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lnSpc>
                <a:spcPct val="130000"/>
              </a:lnSpc>
              <a:buFont typeface="Arial" pitchFamily="34" charset="0"/>
              <a:buChar char="•"/>
            </a:pPr>
            <a:r>
              <a:rPr lang="tr-TR" sz="3200" dirty="0" smtClean="0">
                <a:solidFill>
                  <a:schemeClr val="bg2">
                    <a:lumMod val="50000"/>
                  </a:schemeClr>
                </a:solidFill>
              </a:rPr>
              <a:t> Özellikle beyin ve karaciğerde olmak üzere pek çok organda hasar bırakan ve ölümcül olabilen bir hastalık</a:t>
            </a:r>
          </a:p>
          <a:p>
            <a:pPr>
              <a:lnSpc>
                <a:spcPct val="130000"/>
              </a:lnSpc>
              <a:buFont typeface="Arial" pitchFamily="34" charset="0"/>
              <a:buChar char="•"/>
            </a:pPr>
            <a:r>
              <a:rPr lang="tr-TR" sz="32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tr-TR" sz="3200" u="sng" dirty="0" smtClean="0">
                <a:solidFill>
                  <a:schemeClr val="bg2">
                    <a:lumMod val="50000"/>
                  </a:schemeClr>
                </a:solidFill>
              </a:rPr>
              <a:t>Hipoglisemiye</a:t>
            </a:r>
            <a:r>
              <a:rPr lang="tr-TR" sz="3200" dirty="0" smtClean="0">
                <a:solidFill>
                  <a:schemeClr val="bg2">
                    <a:lumMod val="50000"/>
                  </a:schemeClr>
                </a:solidFill>
              </a:rPr>
              <a:t> neden olabiliyor</a:t>
            </a:r>
          </a:p>
          <a:p>
            <a:pPr>
              <a:lnSpc>
                <a:spcPct val="130000"/>
              </a:lnSpc>
              <a:buFont typeface="Arial" pitchFamily="34" charset="0"/>
              <a:buChar char="•"/>
            </a:pPr>
            <a:r>
              <a:rPr lang="tr-TR" sz="3200" dirty="0" smtClean="0">
                <a:solidFill>
                  <a:schemeClr val="bg2">
                    <a:lumMod val="50000"/>
                  </a:schemeClr>
                </a:solidFill>
              </a:rPr>
              <a:t> Kesin nedeni bilinmiyor ama </a:t>
            </a:r>
            <a:r>
              <a:rPr lang="tr-TR" sz="3200" u="sng" dirty="0" smtClean="0">
                <a:solidFill>
                  <a:schemeClr val="bg2">
                    <a:lumMod val="50000"/>
                  </a:schemeClr>
                </a:solidFill>
              </a:rPr>
              <a:t>viral hastalığı</a:t>
            </a:r>
            <a:r>
              <a:rPr lang="tr-TR" sz="3200" dirty="0" smtClean="0">
                <a:solidFill>
                  <a:schemeClr val="bg2">
                    <a:lumMod val="50000"/>
                  </a:schemeClr>
                </a:solidFill>
              </a:rPr>
              <a:t> olan çocuklarda </a:t>
            </a:r>
          </a:p>
          <a:p>
            <a:pPr>
              <a:lnSpc>
                <a:spcPct val="130000"/>
              </a:lnSpc>
            </a:pPr>
            <a:r>
              <a:rPr lang="tr-TR" sz="3200" dirty="0" smtClean="0">
                <a:solidFill>
                  <a:schemeClr val="bg2">
                    <a:lumMod val="50000"/>
                  </a:schemeClr>
                </a:solidFill>
              </a:rPr>
              <a:t>aspirin kullanıldığında ortaya çıkabiliyor</a:t>
            </a:r>
            <a:endParaRPr lang="tr-TR" sz="32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929825"/>
            <a:ext cx="6096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spc="300" dirty="0" smtClean="0">
                <a:solidFill>
                  <a:schemeClr val="bg1"/>
                </a:solidFill>
              </a:rPr>
              <a:t>SORU: </a:t>
            </a:r>
            <a:r>
              <a:rPr lang="tr-TR" sz="3200" spc="300" dirty="0" smtClean="0">
                <a:solidFill>
                  <a:schemeClr val="bg1"/>
                </a:solidFill>
              </a:rPr>
              <a:t>Küçük çocukların ateşini düşürmek için ilaç kullanılması gerekirse hangi ateş düşürücü tercih edilmelidir?</a:t>
            </a:r>
            <a:endParaRPr lang="en-US" sz="3200" spc="3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4901625"/>
            <a:ext cx="46594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200" b="1" spc="300" dirty="0" smtClean="0">
                <a:solidFill>
                  <a:schemeClr val="bg1"/>
                </a:solidFill>
              </a:rPr>
              <a:t>CEVAP: </a:t>
            </a:r>
            <a:r>
              <a:rPr lang="tr-TR" sz="3200" spc="300" dirty="0" smtClean="0">
                <a:solidFill>
                  <a:schemeClr val="bg1"/>
                </a:solidFill>
              </a:rPr>
              <a:t>PARASETAMOL</a:t>
            </a:r>
            <a:endParaRPr lang="en-US" sz="3200" spc="3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76400" y="304800"/>
            <a:ext cx="3365376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3200" b="1" dirty="0" smtClean="0">
                <a:solidFill>
                  <a:schemeClr val="tx1"/>
                </a:solidFill>
              </a:rPr>
              <a:t>Kas-İskelet Ağrıları</a:t>
            </a:r>
            <a:endParaRPr lang="tr-TR" sz="3200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624" y="1280592"/>
            <a:ext cx="686207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bg1"/>
                </a:solidFill>
              </a:rPr>
              <a:t> Kaslar, kemikler, eklemler ve </a:t>
            </a:r>
            <a:r>
              <a:rPr lang="tr-TR" sz="2800" u="sng" dirty="0" smtClean="0">
                <a:solidFill>
                  <a:schemeClr val="bg1"/>
                </a:solidFill>
              </a:rPr>
              <a:t>bağ dokusunda </a:t>
            </a:r>
          </a:p>
          <a:p>
            <a:endParaRPr lang="tr-TR" sz="2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6973" y="2590800"/>
            <a:ext cx="662482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bg1"/>
                </a:solidFill>
              </a:rPr>
              <a:t> Kas hasarı: </a:t>
            </a:r>
            <a:r>
              <a:rPr lang="tr-TR" sz="2800" dirty="0" smtClean="0">
                <a:solidFill>
                  <a:schemeClr val="bg1"/>
                </a:solidFill>
                <a:latin typeface="Berlin Sans FB" pitchFamily="34" charset="0"/>
              </a:rPr>
              <a:t>yırtılma</a:t>
            </a:r>
            <a:r>
              <a:rPr lang="tr-TR" sz="2800" dirty="0" smtClean="0">
                <a:solidFill>
                  <a:schemeClr val="bg1"/>
                </a:solidFill>
              </a:rPr>
              <a:t>, </a:t>
            </a:r>
            <a:r>
              <a:rPr lang="tr-TR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ezik</a:t>
            </a:r>
            <a:r>
              <a:rPr lang="tr-TR" sz="2800" dirty="0" smtClean="0">
                <a:solidFill>
                  <a:schemeClr val="bg1"/>
                </a:solidFill>
              </a:rPr>
              <a:t>, </a:t>
            </a:r>
            <a:r>
              <a:rPr lang="tr-TR" sz="2800" dirty="0" smtClean="0">
                <a:solidFill>
                  <a:schemeClr val="bg1"/>
                </a:solidFill>
                <a:latin typeface="Bodoni MT" pitchFamily="18" charset="0"/>
              </a:rPr>
              <a:t>geç başlayan kas</a:t>
            </a:r>
          </a:p>
          <a:p>
            <a:r>
              <a:rPr lang="tr-TR" sz="2800" dirty="0" smtClean="0">
                <a:solidFill>
                  <a:schemeClr val="bg1"/>
                </a:solidFill>
                <a:latin typeface="Bodoni MT" pitchFamily="18" charset="0"/>
              </a:rPr>
              <a:t>ağrısı</a:t>
            </a:r>
            <a:r>
              <a:rPr lang="tr-TR" sz="2800" dirty="0" smtClean="0">
                <a:solidFill>
                  <a:schemeClr val="bg1"/>
                </a:solidFill>
              </a:rPr>
              <a:t> şeklinde </a:t>
            </a: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bg1"/>
                </a:solidFill>
              </a:rPr>
              <a:t> </a:t>
            </a:r>
            <a:r>
              <a:rPr lang="tr-TR" sz="2800" dirty="0" smtClean="0">
                <a:solidFill>
                  <a:schemeClr val="bg1"/>
                </a:solidFill>
                <a:latin typeface="Berlin Sans FB" pitchFamily="34" charset="0"/>
              </a:rPr>
              <a:t>Yırtılma</a:t>
            </a:r>
            <a:r>
              <a:rPr lang="tr-TR" sz="2800" dirty="0" smtClean="0">
                <a:solidFill>
                  <a:schemeClr val="bg1"/>
                </a:solidFill>
              </a:rPr>
              <a:t>: kas ya da tendon aşırı gerilme </a:t>
            </a:r>
          </a:p>
          <a:p>
            <a:r>
              <a:rPr lang="tr-TR" sz="2800" dirty="0" smtClean="0">
                <a:solidFill>
                  <a:schemeClr val="bg1"/>
                </a:solidFill>
              </a:rPr>
              <a:t>ya da kopması </a:t>
            </a:r>
            <a:endParaRPr lang="tr-TR" sz="2800" dirty="0">
              <a:solidFill>
                <a:schemeClr val="bg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581400" y="4343400"/>
            <a:ext cx="2590800" cy="4154507"/>
            <a:chOff x="4267200" y="4038600"/>
            <a:chExt cx="2590800" cy="4154507"/>
          </a:xfrm>
        </p:grpSpPr>
        <p:grpSp>
          <p:nvGrpSpPr>
            <p:cNvPr id="11" name="Group 10"/>
            <p:cNvGrpSpPr/>
            <p:nvPr/>
          </p:nvGrpSpPr>
          <p:grpSpPr>
            <a:xfrm>
              <a:off x="4343400" y="4648200"/>
              <a:ext cx="2514600" cy="3544907"/>
              <a:chOff x="4114800" y="4648200"/>
              <a:chExt cx="2514600" cy="3544907"/>
            </a:xfrm>
          </p:grpSpPr>
          <p:pic>
            <p:nvPicPr>
              <p:cNvPr id="8198" name="Picture 6" descr="http://www.activemotionphysio.ca/media/img/565/foot_achilles_tendon_anatomy05.jp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114800" y="4648200"/>
                <a:ext cx="1524000" cy="262703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" name="Rectangle 9"/>
              <p:cNvSpPr/>
              <p:nvPr/>
            </p:nvSpPr>
            <p:spPr>
              <a:xfrm>
                <a:off x="5181600" y="7239000"/>
                <a:ext cx="1447800" cy="954107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n-US" sz="1400" dirty="0" smtClean="0">
                    <a:solidFill>
                      <a:schemeClr val="bg1"/>
                    </a:solidFill>
                  </a:rPr>
                  <a:t>http://www.activemotionphysio.ca/article.php?aid=253</a:t>
                </a:r>
                <a:endParaRPr lang="en-US" sz="14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4267200" y="4038600"/>
              <a:ext cx="2057400" cy="95410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tr-TR" sz="2800" i="1" dirty="0" smtClean="0">
                  <a:solidFill>
                    <a:schemeClr val="bg1"/>
                  </a:solidFill>
                </a:rPr>
                <a:t>Aşil tendon yırtılması</a:t>
              </a:r>
              <a:endParaRPr lang="en-US" sz="2800" i="1" dirty="0" smtClean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0648" y="344488"/>
            <a:ext cx="6336704" cy="827919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chemeClr val="bg1"/>
                </a:solidFill>
              </a:rPr>
              <a:t>Osteoartrit</a:t>
            </a:r>
          </a:p>
          <a:p>
            <a:endParaRPr lang="tr-TR" sz="2800" b="1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bg1"/>
                </a:solidFill>
              </a:rPr>
              <a:t> Kemikler arasındaki kıkırdakların yumuşaması, hasarlanması: </a:t>
            </a:r>
            <a:r>
              <a:rPr lang="tr-TR" sz="2800" u="sng" dirty="0" smtClean="0">
                <a:solidFill>
                  <a:schemeClr val="bg1"/>
                </a:solidFill>
              </a:rPr>
              <a:t>dejeneratif </a:t>
            </a:r>
            <a:r>
              <a:rPr lang="tr-TR" sz="2800" dirty="0" smtClean="0">
                <a:solidFill>
                  <a:schemeClr val="bg1"/>
                </a:solidFill>
              </a:rPr>
              <a:t>eklem hastalığı</a:t>
            </a:r>
          </a:p>
          <a:p>
            <a:endParaRPr lang="tr-TR" sz="2800" i="1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2800" i="1" dirty="0" smtClean="0">
                <a:solidFill>
                  <a:schemeClr val="bg1"/>
                </a:solidFill>
              </a:rPr>
              <a:t> </a:t>
            </a:r>
            <a:r>
              <a:rPr lang="tr-TR" sz="2800" dirty="0" smtClean="0">
                <a:solidFill>
                  <a:schemeClr val="bg1"/>
                </a:solidFill>
              </a:rPr>
              <a:t>Genetik, metabolik ya da çevresel etkenlerden...</a:t>
            </a:r>
          </a:p>
          <a:p>
            <a:pPr>
              <a:buFont typeface="Arial" pitchFamily="34" charset="0"/>
              <a:buChar char="•"/>
            </a:pPr>
            <a:endParaRPr lang="tr-TR" sz="2800" i="1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2800" i="1" dirty="0" smtClean="0">
                <a:solidFill>
                  <a:schemeClr val="bg1"/>
                </a:solidFill>
              </a:rPr>
              <a:t> </a:t>
            </a:r>
            <a:r>
              <a:rPr lang="tr-TR" sz="2800" dirty="0" smtClean="0">
                <a:solidFill>
                  <a:schemeClr val="bg1"/>
                </a:solidFill>
              </a:rPr>
              <a:t>Ağırlık taşıyan eklemlerde sık : diz, kalça,</a:t>
            </a:r>
          </a:p>
          <a:p>
            <a:r>
              <a:rPr lang="tr-TR" sz="2800" dirty="0" smtClean="0">
                <a:solidFill>
                  <a:schemeClr val="bg1"/>
                </a:solidFill>
              </a:rPr>
              <a:t>sırt ve eller </a:t>
            </a:r>
          </a:p>
          <a:p>
            <a:endParaRPr lang="tr-TR" sz="28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bg1"/>
                </a:solidFill>
              </a:rPr>
              <a:t> </a:t>
            </a:r>
            <a:r>
              <a:rPr lang="tr-TR" sz="2800" u="sng" dirty="0" smtClean="0">
                <a:solidFill>
                  <a:schemeClr val="bg1"/>
                </a:solidFill>
              </a:rPr>
              <a:t>İnflamasyon</a:t>
            </a:r>
            <a:r>
              <a:rPr lang="tr-TR" sz="2800" dirty="0" smtClean="0">
                <a:solidFill>
                  <a:schemeClr val="bg1"/>
                </a:solidFill>
              </a:rPr>
              <a:t> yok, eklem boşluğu azalır,</a:t>
            </a:r>
          </a:p>
          <a:p>
            <a:r>
              <a:rPr lang="tr-TR" sz="2800" dirty="0" smtClean="0">
                <a:solidFill>
                  <a:schemeClr val="bg1"/>
                </a:solidFill>
              </a:rPr>
              <a:t>kemik ve kıkırdak yapısı değişir, eklemlerde şişlikler</a:t>
            </a:r>
          </a:p>
          <a:p>
            <a:endParaRPr lang="tr-TR" sz="28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bg1"/>
                </a:solidFill>
              </a:rPr>
              <a:t> Künt eklem ağrısı, dinlenince azalır</a:t>
            </a:r>
          </a:p>
          <a:p>
            <a:pPr>
              <a:buFont typeface="Arial" pitchFamily="34" charset="0"/>
              <a:buChar char="•"/>
            </a:pPr>
            <a:endParaRPr lang="tr-TR" sz="28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bg1"/>
                </a:solidFill>
              </a:rPr>
              <a:t> Eklem sertliği</a:t>
            </a:r>
            <a:endParaRPr lang="tr-TR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7877" y="381000"/>
            <a:ext cx="3768789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200" b="1" dirty="0" smtClean="0">
                <a:solidFill>
                  <a:schemeClr val="bg1"/>
                </a:solidFill>
              </a:rPr>
              <a:t>İlaçla Tedavi</a:t>
            </a:r>
          </a:p>
          <a:p>
            <a:pPr algn="ctr"/>
            <a:endParaRPr lang="tr-TR" sz="3200" b="1" dirty="0" smtClean="0">
              <a:solidFill>
                <a:schemeClr val="bg1"/>
              </a:solidFill>
            </a:endParaRPr>
          </a:p>
          <a:p>
            <a:pPr algn="ctr"/>
            <a:r>
              <a:rPr lang="tr-TR" sz="3200" b="1" dirty="0" smtClean="0">
                <a:solidFill>
                  <a:schemeClr val="bg1"/>
                </a:solidFill>
              </a:rPr>
              <a:t>Aspirin ve benzerleri </a:t>
            </a:r>
          </a:p>
          <a:p>
            <a:pPr algn="ctr"/>
            <a:r>
              <a:rPr lang="tr-TR" sz="3200" b="1" dirty="0" smtClean="0">
                <a:solidFill>
                  <a:schemeClr val="bg1"/>
                </a:solidFill>
              </a:rPr>
              <a:t>ya da </a:t>
            </a:r>
          </a:p>
          <a:p>
            <a:pPr algn="ctr"/>
            <a:r>
              <a:rPr lang="tr-TR" sz="3200" b="1" dirty="0" smtClean="0">
                <a:solidFill>
                  <a:schemeClr val="bg1"/>
                </a:solidFill>
              </a:rPr>
              <a:t>Parasetamol</a:t>
            </a:r>
            <a:endParaRPr lang="tr-TR" sz="32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624" y="3013025"/>
            <a:ext cx="6930359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bg1"/>
                </a:solidFill>
              </a:rPr>
              <a:t> Analjezik etkinlik yönünden hepsi benzer</a:t>
            </a:r>
          </a:p>
          <a:p>
            <a:pPr>
              <a:buFont typeface="Arial" pitchFamily="34" charset="0"/>
              <a:buChar char="•"/>
            </a:pPr>
            <a:endParaRPr lang="tr-TR" sz="28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bg1"/>
                </a:solidFill>
              </a:rPr>
              <a:t> Osteoartritte parasetamol</a:t>
            </a:r>
          </a:p>
          <a:p>
            <a:pPr>
              <a:buFont typeface="Arial" pitchFamily="34" charset="0"/>
              <a:buChar char="•"/>
            </a:pPr>
            <a:endParaRPr lang="tr-TR" sz="28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2800" dirty="0" smtClean="0">
                <a:solidFill>
                  <a:schemeClr val="bg1"/>
                </a:solidFill>
              </a:rPr>
              <a:t> Topikal analjezikler, kas ve eklemlerin </a:t>
            </a:r>
          </a:p>
          <a:p>
            <a:r>
              <a:rPr lang="tr-TR" sz="2800" dirty="0" smtClean="0">
                <a:solidFill>
                  <a:schemeClr val="bg1"/>
                </a:solidFill>
              </a:rPr>
              <a:t>hafif ağrılarında:</a:t>
            </a:r>
          </a:p>
          <a:p>
            <a:endParaRPr lang="tr-TR" sz="2800" dirty="0" smtClean="0">
              <a:solidFill>
                <a:schemeClr val="bg1"/>
              </a:solidFill>
            </a:endParaRPr>
          </a:p>
          <a:p>
            <a:r>
              <a:rPr lang="tr-TR" sz="2800" dirty="0" smtClean="0">
                <a:solidFill>
                  <a:schemeClr val="bg1"/>
                </a:solidFill>
              </a:rPr>
              <a:t>Bunlar sinir stimülasyonu yaparak daha yoğun </a:t>
            </a:r>
          </a:p>
          <a:p>
            <a:r>
              <a:rPr lang="tr-TR" sz="2800" dirty="0" smtClean="0">
                <a:solidFill>
                  <a:schemeClr val="bg1"/>
                </a:solidFill>
              </a:rPr>
              <a:t>ağrı hissini engelliyorlar   </a:t>
            </a:r>
            <a:endParaRPr lang="tr-TR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3200" dirty="0" smtClean="0">
            <a:solidFill>
              <a:schemeClr val="bg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1386</TotalTime>
  <Words>988</Words>
  <Application>Microsoft Office PowerPoint</Application>
  <PresentationFormat>A4 Kağıt (210x297 mm)</PresentationFormat>
  <Paragraphs>232</Paragraphs>
  <Slides>30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9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30</vt:i4>
      </vt:variant>
    </vt:vector>
  </HeadingPairs>
  <TitlesOfParts>
    <vt:vector size="40" baseType="lpstr">
      <vt:lpstr>Arial</vt:lpstr>
      <vt:lpstr>Berlin Sans FB</vt:lpstr>
      <vt:lpstr>Bodoni MT</vt:lpstr>
      <vt:lpstr>Calibri</vt:lpstr>
      <vt:lpstr>Symbol</vt:lpstr>
      <vt:lpstr>Times New Roman</vt:lpstr>
      <vt:lpstr>Wingdings</vt:lpstr>
      <vt:lpstr>Wingdings 2</vt:lpstr>
      <vt:lpstr>Wingdings 3</vt:lpstr>
      <vt:lpstr>Apex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NSAİİ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ARZUONAY</dc:creator>
  <cp:lastModifiedBy>Windows Kullanıcısı</cp:lastModifiedBy>
  <cp:revision>223</cp:revision>
  <dcterms:created xsi:type="dcterms:W3CDTF">2010-09-17T06:58:33Z</dcterms:created>
  <dcterms:modified xsi:type="dcterms:W3CDTF">2020-02-24T10:39:06Z</dcterms:modified>
</cp:coreProperties>
</file>