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sldIdLst>
    <p:sldId id="256" r:id="rId2"/>
    <p:sldId id="257" r:id="rId3"/>
    <p:sldId id="285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9" r:id="rId15"/>
    <p:sldId id="286" r:id="rId16"/>
    <p:sldId id="268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  <p:sldId id="280" r:id="rId28"/>
    <p:sldId id="281" r:id="rId29"/>
    <p:sldId id="282" r:id="rId30"/>
    <p:sldId id="283" r:id="rId31"/>
    <p:sldId id="284" r:id="rId32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987" autoAdjust="0"/>
    <p:restoredTop sz="94660"/>
  </p:normalViewPr>
  <p:slideViewPr>
    <p:cSldViewPr snapToGrid="0">
      <p:cViewPr varScale="1">
        <p:scale>
          <a:sx n="79" d="100"/>
          <a:sy n="79" d="100"/>
        </p:scale>
        <p:origin x="-126" y="-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3BAEAB-2A75-49A7-8BBA-369F782AE05D}" type="datetimeFigureOut">
              <a:rPr lang="tr-TR" smtClean="0"/>
              <a:pPr/>
              <a:t>10.03.2018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EEC026DE-8471-4EFB-BD31-9F3C60FB8751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="" xmlns:p14="http://schemas.microsoft.com/office/powerpoint/2010/main" val="34677788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3BAEAB-2A75-49A7-8BBA-369F782AE05D}" type="datetimeFigureOut">
              <a:rPr lang="tr-TR" smtClean="0"/>
              <a:pPr/>
              <a:t>10.03.2018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C026DE-8471-4EFB-BD31-9F3C60FB8751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="" xmlns:p14="http://schemas.microsoft.com/office/powerpoint/2010/main" val="30694421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3BAEAB-2A75-49A7-8BBA-369F782AE05D}" type="datetimeFigureOut">
              <a:rPr lang="tr-TR" smtClean="0"/>
              <a:pPr/>
              <a:t>10.03.2018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EEC026DE-8471-4EFB-BD31-9F3C60FB8751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="" xmlns:p14="http://schemas.microsoft.com/office/powerpoint/2010/main" val="32913384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3BAEAB-2A75-49A7-8BBA-369F782AE05D}" type="datetimeFigureOut">
              <a:rPr lang="tr-TR" smtClean="0"/>
              <a:pPr/>
              <a:t>10.03.2018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EEC026DE-8471-4EFB-BD31-9F3C60FB8751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="" xmlns:p14="http://schemas.microsoft.com/office/powerpoint/2010/main" val="21541267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3BAEAB-2A75-49A7-8BBA-369F782AE05D}" type="datetimeFigureOut">
              <a:rPr lang="tr-TR" smtClean="0"/>
              <a:pPr/>
              <a:t>10.03.2018</a:t>
            </a:fld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EEC026DE-8471-4EFB-BD31-9F3C60FB8751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="" xmlns:p14="http://schemas.microsoft.com/office/powerpoint/2010/main" val="1061485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3BAEAB-2A75-49A7-8BBA-369F782AE05D}" type="datetimeFigureOut">
              <a:rPr lang="tr-TR" smtClean="0"/>
              <a:pPr/>
              <a:t>10.03.2018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C026DE-8471-4EFB-BD31-9F3C60FB8751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="" xmlns:p14="http://schemas.microsoft.com/office/powerpoint/2010/main" val="7370845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3BAEAB-2A75-49A7-8BBA-369F782AE05D}" type="datetimeFigureOut">
              <a:rPr lang="tr-TR" smtClean="0"/>
              <a:pPr/>
              <a:t>10.03.2018</a:t>
            </a:fld>
            <a:endParaRPr lang="tr-T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C026DE-8471-4EFB-BD31-9F3C60FB8751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="" xmlns:p14="http://schemas.microsoft.com/office/powerpoint/2010/main" val="37580899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3BAEAB-2A75-49A7-8BBA-369F782AE05D}" type="datetimeFigureOut">
              <a:rPr lang="tr-TR" smtClean="0"/>
              <a:pPr/>
              <a:t>10.03.2018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C026DE-8471-4EFB-BD31-9F3C60FB8751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="" xmlns:p14="http://schemas.microsoft.com/office/powerpoint/2010/main" val="16844751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3BAEAB-2A75-49A7-8BBA-369F782AE05D}" type="datetimeFigureOut">
              <a:rPr lang="tr-TR" smtClean="0"/>
              <a:pPr/>
              <a:t>10.03.2018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EEC026DE-8471-4EFB-BD31-9F3C60FB8751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="" xmlns:p14="http://schemas.microsoft.com/office/powerpoint/2010/main" val="35358065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aşlık ve Resim Yazıs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3BAEAB-2A75-49A7-8BBA-369F782AE05D}" type="datetimeFigureOut">
              <a:rPr lang="tr-TR" smtClean="0"/>
              <a:pPr/>
              <a:t>10.03.2018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EEC026DE-8471-4EFB-BD31-9F3C60FB8751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="" xmlns:p14="http://schemas.microsoft.com/office/powerpoint/2010/main" val="20622290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Resim Yazılı Alın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3BAEAB-2A75-49A7-8BBA-369F782AE05D}" type="datetimeFigureOut">
              <a:rPr lang="tr-TR" smtClean="0"/>
              <a:pPr/>
              <a:t>10.03.2018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EEC026DE-8471-4EFB-BD31-9F3C60FB8751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="" xmlns:p14="http://schemas.microsoft.com/office/powerpoint/2010/main" val="192891513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İsim Kar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3BAEAB-2A75-49A7-8BBA-369F782AE05D}" type="datetimeFigureOut">
              <a:rPr lang="tr-TR" smtClean="0"/>
              <a:pPr/>
              <a:t>10.03.2018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EEC026DE-8471-4EFB-BD31-9F3C60FB8751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="" xmlns:p14="http://schemas.microsoft.com/office/powerpoint/2010/main" val="297194018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lıntı İsim Kar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3BAEAB-2A75-49A7-8BBA-369F782AE05D}" type="datetimeFigureOut">
              <a:rPr lang="tr-TR" smtClean="0"/>
              <a:pPr/>
              <a:t>10.03.2018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EEC026DE-8471-4EFB-BD31-9F3C60FB8751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="" xmlns:p14="http://schemas.microsoft.com/office/powerpoint/2010/main" val="230844366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oğru veya Yanlı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3BAEAB-2A75-49A7-8BBA-369F782AE05D}" type="datetimeFigureOut">
              <a:rPr lang="tr-TR" smtClean="0"/>
              <a:pPr/>
              <a:t>10.03.2018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EEC026DE-8471-4EFB-BD31-9F3C60FB8751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="" xmlns:p14="http://schemas.microsoft.com/office/powerpoint/2010/main" val="120398215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3BAEAB-2A75-49A7-8BBA-369F782AE05D}" type="datetimeFigureOut">
              <a:rPr lang="tr-TR" smtClean="0"/>
              <a:pPr/>
              <a:t>10.03.2018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C026DE-8471-4EFB-BD31-9F3C60FB8751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="" xmlns:p14="http://schemas.microsoft.com/office/powerpoint/2010/main" val="347392615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3BAEAB-2A75-49A7-8BBA-369F782AE05D}" type="datetimeFigureOut">
              <a:rPr lang="tr-TR" smtClean="0"/>
              <a:pPr/>
              <a:t>10.03.2018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C026DE-8471-4EFB-BD31-9F3C60FB8751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="" xmlns:p14="http://schemas.microsoft.com/office/powerpoint/2010/main" val="40930434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157"/>
            <a:ext cx="2356674" cy="6853096"/>
            <a:chOff x="6627813" y="195610"/>
            <a:chExt cx="1952625" cy="5678141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5610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3BAEAB-2A75-49A7-8BBA-369F782AE05D}" type="datetimeFigureOut">
              <a:rPr lang="tr-TR" smtClean="0"/>
              <a:pPr/>
              <a:t>10.03.2018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EEC026DE-8471-4EFB-BD31-9F3C60FB8751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="" xmlns:p14="http://schemas.microsoft.com/office/powerpoint/2010/main" val="17735505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2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2425583" y="1128562"/>
            <a:ext cx="8915399" cy="2262781"/>
          </a:xfrm>
        </p:spPr>
        <p:txBody>
          <a:bodyPr/>
          <a:lstStyle/>
          <a:p>
            <a:r>
              <a:rPr lang="tr-TR" b="1" dirty="0" smtClean="0">
                <a:solidFill>
                  <a:srgbClr val="FF0000"/>
                </a:solidFill>
              </a:rPr>
              <a:t>Türkçe Dersi </a:t>
            </a:r>
            <a:br>
              <a:rPr lang="tr-TR" b="1" dirty="0" smtClean="0">
                <a:solidFill>
                  <a:srgbClr val="FF0000"/>
                </a:solidFill>
              </a:rPr>
            </a:br>
            <a:r>
              <a:rPr lang="tr-TR" b="1" dirty="0" smtClean="0">
                <a:solidFill>
                  <a:srgbClr val="FF0000"/>
                </a:solidFill>
              </a:rPr>
              <a:t>Öğretim Programı</a:t>
            </a:r>
            <a:endParaRPr lang="tr-TR" b="1" dirty="0">
              <a:solidFill>
                <a:srgbClr val="FF0000"/>
              </a:solidFill>
            </a:endParaRPr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2311282" y="3736792"/>
            <a:ext cx="9144000" cy="825583"/>
          </a:xfrm>
        </p:spPr>
        <p:txBody>
          <a:bodyPr/>
          <a:lstStyle/>
          <a:p>
            <a:pPr algn="ctr"/>
            <a:r>
              <a:rPr lang="tr-TR" b="1" dirty="0" smtClean="0"/>
              <a:t>MEB, 2018</a:t>
            </a:r>
            <a:endParaRPr lang="tr-TR" b="1" dirty="0"/>
          </a:p>
        </p:txBody>
      </p:sp>
    </p:spTree>
    <p:extLst>
      <p:ext uri="{BB962C8B-B14F-4D97-AF65-F5344CB8AC3E}">
        <p14:creationId xmlns="" xmlns:p14="http://schemas.microsoft.com/office/powerpoint/2010/main" val="1161149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678525" y="393104"/>
            <a:ext cx="8911687" cy="1280890"/>
          </a:xfrm>
        </p:spPr>
        <p:txBody>
          <a:bodyPr/>
          <a:lstStyle/>
          <a:p>
            <a:r>
              <a:rPr lang="tr-TR" b="1" dirty="0" smtClean="0"/>
              <a:t>TÜRKÇE DERSİ ÖĞRETİM PROGRAMI’NIN ÖZEL AMAÇLARI </a:t>
            </a:r>
            <a:endParaRPr lang="tr-TR" b="1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116547" y="1673994"/>
            <a:ext cx="10838030" cy="5210478"/>
          </a:xfrm>
        </p:spPr>
        <p:txBody>
          <a:bodyPr>
            <a:noAutofit/>
          </a:bodyPr>
          <a:lstStyle/>
          <a:p>
            <a:r>
              <a:rPr lang="tr-TR" sz="2200" dirty="0" smtClean="0">
                <a:solidFill>
                  <a:schemeClr val="tx1"/>
                </a:solidFill>
              </a:rPr>
              <a:t>Türkçe Dersi Öğretim Programı, öğrencilerin hayat boyu kullanabilecekleri </a:t>
            </a:r>
          </a:p>
          <a:p>
            <a:pPr lvl="1"/>
            <a:r>
              <a:rPr lang="tr-TR" sz="2200" dirty="0" smtClean="0">
                <a:solidFill>
                  <a:schemeClr val="tx1"/>
                </a:solidFill>
              </a:rPr>
              <a:t>dinleme/izleme, </a:t>
            </a:r>
          </a:p>
          <a:p>
            <a:pPr lvl="1"/>
            <a:r>
              <a:rPr lang="tr-TR" sz="2200" dirty="0" smtClean="0">
                <a:solidFill>
                  <a:schemeClr val="tx1"/>
                </a:solidFill>
              </a:rPr>
              <a:t>konuşma, </a:t>
            </a:r>
          </a:p>
          <a:p>
            <a:pPr lvl="1"/>
            <a:r>
              <a:rPr lang="tr-TR" sz="2200" dirty="0" smtClean="0">
                <a:solidFill>
                  <a:schemeClr val="tx1"/>
                </a:solidFill>
              </a:rPr>
              <a:t>okuma ve </a:t>
            </a:r>
          </a:p>
          <a:p>
            <a:pPr lvl="1"/>
            <a:r>
              <a:rPr lang="tr-TR" sz="2200" dirty="0" smtClean="0">
                <a:solidFill>
                  <a:schemeClr val="tx1"/>
                </a:solidFill>
              </a:rPr>
              <a:t>yazma ile ilgili dil becerilerini ve </a:t>
            </a:r>
          </a:p>
          <a:p>
            <a:pPr lvl="1"/>
            <a:r>
              <a:rPr lang="tr-TR" sz="2200" dirty="0" smtClean="0">
                <a:solidFill>
                  <a:schemeClr val="tx1"/>
                </a:solidFill>
              </a:rPr>
              <a:t>zihinsel becerileri kazanmaları, </a:t>
            </a:r>
          </a:p>
          <a:p>
            <a:pPr lvl="1"/>
            <a:r>
              <a:rPr lang="tr-TR" sz="2200" dirty="0" smtClean="0">
                <a:solidFill>
                  <a:schemeClr val="tx1"/>
                </a:solidFill>
              </a:rPr>
              <a:t>bu becerileri kullanarak kendilerini bireysel ve sosyal yönden geliştirmeleri, </a:t>
            </a:r>
          </a:p>
          <a:p>
            <a:pPr lvl="1"/>
            <a:r>
              <a:rPr lang="tr-TR" sz="2200" dirty="0" smtClean="0">
                <a:solidFill>
                  <a:schemeClr val="tx1"/>
                </a:solidFill>
              </a:rPr>
              <a:t>etkili iletişim kurmaları, </a:t>
            </a:r>
          </a:p>
          <a:p>
            <a:pPr lvl="1"/>
            <a:r>
              <a:rPr lang="tr-TR" sz="2200" dirty="0" smtClean="0">
                <a:solidFill>
                  <a:schemeClr val="tx1"/>
                </a:solidFill>
              </a:rPr>
              <a:t>Türkçe sevgisiyle, istek duyarak okuma ve yazma alışkanlığı edinmelerini sağlayacak şekilde bilgi, beceri ve değerleri içeren bir bütünlük içinde yapılandırılmıştır. </a:t>
            </a:r>
          </a:p>
          <a:p>
            <a:pPr marL="0" indent="0">
              <a:buNone/>
            </a:pPr>
            <a:endParaRPr lang="tr-TR" sz="2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555666613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>
        <p15:prstTrans prst="airplan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792825" y="414560"/>
            <a:ext cx="8911687" cy="1280890"/>
          </a:xfrm>
        </p:spPr>
        <p:txBody>
          <a:bodyPr/>
          <a:lstStyle/>
          <a:p>
            <a:r>
              <a:rPr lang="tr-TR" b="1" dirty="0"/>
              <a:t>TÜRKÇE DERSİ ÖĞRETİM PROGRAMI’NIN ÖZEL AMAÇLARI 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693862" y="1981200"/>
            <a:ext cx="8915400" cy="3152775"/>
          </a:xfrm>
        </p:spPr>
        <p:txBody>
          <a:bodyPr>
            <a:normAutofit/>
          </a:bodyPr>
          <a:lstStyle/>
          <a:p>
            <a:r>
              <a:rPr lang="tr-TR" sz="2400" dirty="0"/>
              <a:t>Türkçe Dersi Öğretim Programı; </a:t>
            </a:r>
            <a:endParaRPr lang="tr-TR" sz="2400" dirty="0" smtClean="0"/>
          </a:p>
          <a:p>
            <a:pPr lvl="1"/>
            <a:r>
              <a:rPr lang="tr-TR" sz="2400" dirty="0" smtClean="0"/>
              <a:t>dil </a:t>
            </a:r>
            <a:r>
              <a:rPr lang="tr-TR" sz="2400" dirty="0"/>
              <a:t>becerilerinin ve yeterliliklerinin geliştirilmesini, </a:t>
            </a:r>
            <a:endParaRPr lang="tr-TR" sz="2400" dirty="0" smtClean="0"/>
          </a:p>
          <a:p>
            <a:pPr lvl="1"/>
            <a:r>
              <a:rPr lang="tr-TR" sz="2400" dirty="0" smtClean="0"/>
              <a:t>diğer </a:t>
            </a:r>
            <a:r>
              <a:rPr lang="tr-TR" sz="2400" dirty="0"/>
              <a:t>tüm alanlarda öğrenme, </a:t>
            </a:r>
            <a:endParaRPr lang="tr-TR" sz="2400" dirty="0" smtClean="0"/>
          </a:p>
          <a:p>
            <a:pPr lvl="1"/>
            <a:r>
              <a:rPr lang="tr-TR" sz="2400" dirty="0" smtClean="0"/>
              <a:t>kişisel </a:t>
            </a:r>
            <a:r>
              <a:rPr lang="tr-TR" sz="2400" dirty="0"/>
              <a:t>ve sosyal gelişme ile mesleki becerileri edinmenin ön şartı olarak kabul etmektedir.</a:t>
            </a:r>
          </a:p>
        </p:txBody>
      </p:sp>
    </p:spTree>
    <p:extLst>
      <p:ext uri="{BB962C8B-B14F-4D97-AF65-F5344CB8AC3E}">
        <p14:creationId xmlns="" xmlns:p14="http://schemas.microsoft.com/office/powerpoint/2010/main" val="1944669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964275" y="538385"/>
            <a:ext cx="8911687" cy="1280890"/>
          </a:xfrm>
        </p:spPr>
        <p:txBody>
          <a:bodyPr/>
          <a:lstStyle/>
          <a:p>
            <a:r>
              <a:rPr lang="tr-TR" b="1" dirty="0" smtClean="0"/>
              <a:t>TÜRKÇE DERSİ ÖĞRETİM PROGRAMI’NIN ÖZEL AMAÇLARI </a:t>
            </a:r>
            <a:endParaRPr lang="tr-TR" b="1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874837" y="2190750"/>
            <a:ext cx="8915400" cy="3777622"/>
          </a:xfrm>
        </p:spPr>
        <p:txBody>
          <a:bodyPr>
            <a:normAutofit/>
          </a:bodyPr>
          <a:lstStyle/>
          <a:p>
            <a:r>
              <a:rPr lang="tr-TR" sz="2400" dirty="0" smtClean="0"/>
              <a:t>Tematik yaklaşım</a:t>
            </a:r>
          </a:p>
          <a:p>
            <a:r>
              <a:rPr lang="tr-TR" sz="2400" dirty="0" smtClean="0"/>
              <a:t>okuma ve yazma kazanımları </a:t>
            </a:r>
            <a:r>
              <a:rPr lang="tr-TR" sz="2400" u="sng" dirty="0" smtClean="0"/>
              <a:t>metin içi, metin dışı ve metinler arası</a:t>
            </a:r>
            <a:r>
              <a:rPr lang="tr-TR" sz="2400" dirty="0" smtClean="0"/>
              <a:t> okuma yoluyla anlam oluşturmayı sağlayacak şekilde yapılandırılmıştır.</a:t>
            </a:r>
          </a:p>
          <a:p>
            <a:r>
              <a:rPr lang="tr-TR" sz="2400" dirty="0" smtClean="0"/>
              <a:t>dil bilgisi ve yazım kuralları ile ilgili kazanımlar artan bir yoğunluk içinde ve aşamalı olarak yapılandırılmıştır. </a:t>
            </a:r>
            <a:endParaRPr lang="tr-TR" sz="2400" dirty="0"/>
          </a:p>
        </p:txBody>
      </p:sp>
    </p:spTree>
    <p:extLst>
      <p:ext uri="{BB962C8B-B14F-4D97-AF65-F5344CB8AC3E}">
        <p14:creationId xmlns="" xmlns:p14="http://schemas.microsoft.com/office/powerpoint/2010/main" val="1728338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962150" y="500062"/>
            <a:ext cx="9391650" cy="1325563"/>
          </a:xfrm>
        </p:spPr>
        <p:txBody>
          <a:bodyPr/>
          <a:lstStyle/>
          <a:p>
            <a:r>
              <a:rPr lang="tr-TR" b="1" dirty="0" smtClean="0"/>
              <a:t>Türkçe Dersi Öğretim Programı ile öğrencilerin;</a:t>
            </a:r>
            <a:endParaRPr lang="tr-TR" b="1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493837" y="1943100"/>
            <a:ext cx="9678988" cy="3777622"/>
          </a:xfrm>
        </p:spPr>
        <p:txBody>
          <a:bodyPr>
            <a:noAutofit/>
          </a:bodyPr>
          <a:lstStyle/>
          <a:p>
            <a:r>
              <a:rPr lang="tr-TR" sz="2600" dirty="0" smtClean="0"/>
              <a:t>dinleme/izleme, konuşma, okuma ve yazma becerilerinin geliştirilmesi, </a:t>
            </a:r>
          </a:p>
          <a:p>
            <a:r>
              <a:rPr lang="tr-TR" sz="2600" dirty="0" smtClean="0"/>
              <a:t>Türkçeyi, konuşma ve yazma kurallarına uygun olarak bilinçli, doğru ve özenli kullanmalarının sağlanması, </a:t>
            </a:r>
          </a:p>
          <a:p>
            <a:r>
              <a:rPr lang="tr-TR" sz="2600" dirty="0" smtClean="0"/>
              <a:t>okuduğu, dinlediği/izlediğinden hareketle, söz varlığını zenginleştirerek dil zevki ve bilincine ulaşmalarının; duygu, düşünce ve hayal dünyalarını geliştirmelerinin sağlanması,</a:t>
            </a:r>
          </a:p>
          <a:p>
            <a:r>
              <a:rPr lang="tr-TR" sz="2600" dirty="0" smtClean="0"/>
              <a:t>okuma yazma sevgisi ve alışkanlığını kazanmalarının sağlanması,</a:t>
            </a:r>
            <a:endParaRPr lang="tr-TR" sz="2600" dirty="0"/>
          </a:p>
        </p:txBody>
      </p:sp>
    </p:spTree>
    <p:extLst>
      <p:ext uri="{BB962C8B-B14F-4D97-AF65-F5344CB8AC3E}">
        <p14:creationId xmlns="" xmlns:p14="http://schemas.microsoft.com/office/powerpoint/2010/main" val="2524390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2088100" y="566960"/>
            <a:ext cx="8911687" cy="1280890"/>
          </a:xfrm>
        </p:spPr>
        <p:txBody>
          <a:bodyPr/>
          <a:lstStyle/>
          <a:p>
            <a:r>
              <a:rPr lang="tr-TR" b="1" dirty="0" smtClean="0"/>
              <a:t>Türkçe Dersi Öğretim Programı ile öğrencilerin;</a:t>
            </a:r>
            <a:endParaRPr lang="tr-TR" b="1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817687" y="2133600"/>
            <a:ext cx="10136188" cy="4343400"/>
          </a:xfrm>
        </p:spPr>
        <p:txBody>
          <a:bodyPr>
            <a:noAutofit/>
          </a:bodyPr>
          <a:lstStyle/>
          <a:p>
            <a:r>
              <a:rPr lang="tr-TR" sz="2400" dirty="0" smtClean="0"/>
              <a:t>duygu ve düşünceleri ile bir konudaki görüşlerini veya tezini sözlü ve yazılı olarak etkili ve anlaşılır biçimde ifade etmelerinin sağlanması, </a:t>
            </a:r>
          </a:p>
          <a:p>
            <a:r>
              <a:rPr lang="tr-TR" sz="2400" dirty="0" smtClean="0"/>
              <a:t>bilgiyi araştırma, keşfetme, yorumlama ve zihinde yapılandırma becerilerinin geliştirilmesi, </a:t>
            </a:r>
          </a:p>
          <a:p>
            <a:r>
              <a:rPr lang="tr-TR" sz="2400" dirty="0" smtClean="0"/>
              <a:t>basılı materyaller ile çoklu medya kaynaklarından bilgiye erişme, bilgiyi düzenleme, sorgulama, kullanma ve üretme becerilerinin geliştirilmesi, </a:t>
            </a:r>
          </a:p>
          <a:p>
            <a:r>
              <a:rPr lang="tr-TR" sz="2400" dirty="0" smtClean="0"/>
              <a:t>okuduklarını anlayarak eleştirel bir bakış açısıyla değerlendirmelerinin ve sorgulamalarının sağlanması, </a:t>
            </a:r>
            <a:endParaRPr lang="tr-TR" sz="2400" dirty="0"/>
          </a:p>
        </p:txBody>
      </p:sp>
    </p:spTree>
    <p:extLst>
      <p:ext uri="{BB962C8B-B14F-4D97-AF65-F5344CB8AC3E}">
        <p14:creationId xmlns="" xmlns:p14="http://schemas.microsoft.com/office/powerpoint/2010/main" val="35753943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773775" y="490760"/>
            <a:ext cx="8911687" cy="1280890"/>
          </a:xfrm>
        </p:spPr>
        <p:txBody>
          <a:bodyPr/>
          <a:lstStyle/>
          <a:p>
            <a:r>
              <a:rPr lang="tr-TR" b="1" dirty="0" smtClean="0"/>
              <a:t>Türkçe Dersi Öğretim Programı ile öğrencilerin;</a:t>
            </a:r>
            <a:endParaRPr lang="tr-TR" b="1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770061" y="2076450"/>
            <a:ext cx="9802813" cy="3777622"/>
          </a:xfrm>
        </p:spPr>
        <p:txBody>
          <a:bodyPr>
            <a:normAutofit/>
          </a:bodyPr>
          <a:lstStyle/>
          <a:p>
            <a:r>
              <a:rPr lang="tr-TR" sz="2800" dirty="0" smtClean="0"/>
              <a:t>millî, manevi, ahlaki, tarihî, kültürel, sosyal değerlere önem vermelerinin sağlanması, millî duygu ve düşüncelerinin güçlendirilmesi, </a:t>
            </a:r>
          </a:p>
          <a:p>
            <a:pPr marL="0" indent="0">
              <a:buNone/>
            </a:pPr>
            <a:endParaRPr lang="tr-TR" sz="2800" dirty="0" smtClean="0"/>
          </a:p>
          <a:p>
            <a:r>
              <a:rPr lang="tr-TR" sz="2800" dirty="0" smtClean="0"/>
              <a:t>Türk ve dünya kültür ve sanatına ait eserler aracılığıyla estetik ve sanatsal değerleri fark etmelerinin ve benimsemelerinin sağlanması amaçlanmıştır.</a:t>
            </a:r>
            <a:endParaRPr lang="tr-TR" sz="2800" dirty="0"/>
          </a:p>
        </p:txBody>
      </p:sp>
    </p:spTree>
    <p:extLst>
      <p:ext uri="{BB962C8B-B14F-4D97-AF65-F5344CB8AC3E}">
        <p14:creationId xmlns="" xmlns:p14="http://schemas.microsoft.com/office/powerpoint/2010/main" val="374324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869025" y="462185"/>
            <a:ext cx="8911687" cy="1280890"/>
          </a:xfrm>
        </p:spPr>
        <p:txBody>
          <a:bodyPr/>
          <a:lstStyle/>
          <a:p>
            <a:r>
              <a:rPr lang="tr-TR" b="1" dirty="0" smtClean="0"/>
              <a:t>ÖĞRENME ÖĞRETME YAKLAŞIMI</a:t>
            </a:r>
            <a:endParaRPr lang="tr-TR" b="1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617662" y="1466849"/>
            <a:ext cx="9945688" cy="5191125"/>
          </a:xfrm>
        </p:spPr>
        <p:txBody>
          <a:bodyPr>
            <a:noAutofit/>
          </a:bodyPr>
          <a:lstStyle/>
          <a:p>
            <a:r>
              <a:rPr lang="tr-TR" sz="2400" dirty="0" smtClean="0"/>
              <a:t>Öğrencilerin aktif katılımı </a:t>
            </a:r>
          </a:p>
          <a:p>
            <a:endParaRPr lang="tr-TR" sz="2400" dirty="0"/>
          </a:p>
          <a:p>
            <a:r>
              <a:rPr lang="tr-TR" sz="2400" dirty="0" smtClean="0"/>
              <a:t>Öğrencilerin kendi öğrenmelerinin sorumluluğunu almaları</a:t>
            </a:r>
          </a:p>
          <a:p>
            <a:pPr marL="0" indent="0">
              <a:buNone/>
            </a:pPr>
            <a:endParaRPr lang="tr-TR" sz="2400" dirty="0" smtClean="0"/>
          </a:p>
          <a:p>
            <a:r>
              <a:rPr lang="tr-TR" sz="2400" dirty="0" smtClean="0"/>
              <a:t>Özel eğitime ihtiyaç duyan öğrenciler için; bireysel özellikleri, performansları ve ihtiyaçları doğrultusunda “Bireyselleştirilmiş Eğitim Programı (BEP)” hazırlanmalı ve uygulanmalıdır. </a:t>
            </a:r>
          </a:p>
          <a:p>
            <a:pPr marL="0" indent="0">
              <a:buNone/>
            </a:pPr>
            <a:endParaRPr lang="tr-TR" sz="2400" dirty="0" smtClean="0"/>
          </a:p>
          <a:p>
            <a:r>
              <a:rPr lang="tr-TR" sz="2400" dirty="0" smtClean="0"/>
              <a:t>Dersin işlenişinde ve uygulamalarda görsel iletişim araçlarına yer verilmeli; slayt, bilgisayar, televizyon, etkileşimli tahta, internet, EBA içerikleri vb. etkin olarak kullanılmalıdır. </a:t>
            </a:r>
            <a:endParaRPr lang="tr-TR" sz="2400" dirty="0"/>
          </a:p>
        </p:txBody>
      </p:sp>
    </p:spTree>
    <p:extLst>
      <p:ext uri="{BB962C8B-B14F-4D97-AF65-F5344CB8AC3E}">
        <p14:creationId xmlns="" xmlns:p14="http://schemas.microsoft.com/office/powerpoint/2010/main" val="3014484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888075" y="385985"/>
            <a:ext cx="8911687" cy="1280890"/>
          </a:xfrm>
        </p:spPr>
        <p:txBody>
          <a:bodyPr/>
          <a:lstStyle/>
          <a:p>
            <a:r>
              <a:rPr lang="tr-TR" b="1" dirty="0" smtClean="0"/>
              <a:t>ÖLÇME VE DEĞERLENDİRME YAKLAŞIMI </a:t>
            </a:r>
            <a:endParaRPr lang="tr-TR" b="1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798637" y="1438275"/>
            <a:ext cx="9717088" cy="3777622"/>
          </a:xfrm>
        </p:spPr>
        <p:txBody>
          <a:bodyPr>
            <a:noAutofit/>
          </a:bodyPr>
          <a:lstStyle/>
          <a:p>
            <a:r>
              <a:rPr lang="tr-TR" sz="2600" b="1" u="sng" dirty="0" smtClean="0"/>
              <a:t>Öğretim öncesinde yapılan değerlendirme</a:t>
            </a:r>
            <a:r>
              <a:rPr lang="tr-TR" sz="2600" dirty="0" smtClean="0"/>
              <a:t>, öğrenci hakkında bilgi edinilmesini ve öğrenme hedeflerinin belirlenmesini; </a:t>
            </a:r>
          </a:p>
          <a:p>
            <a:r>
              <a:rPr lang="tr-TR" sz="2600" b="1" u="sng" dirty="0" smtClean="0"/>
              <a:t>öğretim sırasında yapılan değerlendirme</a:t>
            </a:r>
            <a:r>
              <a:rPr lang="tr-TR" sz="2600" dirty="0" smtClean="0"/>
              <a:t>, öğrenci ve öğretmene geri bildirim verilmesini; </a:t>
            </a:r>
          </a:p>
          <a:p>
            <a:r>
              <a:rPr lang="tr-TR" sz="2600" b="1" u="sng" dirty="0" smtClean="0"/>
              <a:t>öğretim sonunda yapılan değerlendirme </a:t>
            </a:r>
            <a:r>
              <a:rPr lang="tr-TR" sz="2600" dirty="0" smtClean="0"/>
              <a:t>ise öğrenme hedeflerinin karşılanıp karşılanmadığı ve belirli alanlarda değişiklik yapılması gerekip gerekmediği hakkında karar vermeyi sağlayacaktır. </a:t>
            </a:r>
          </a:p>
          <a:p>
            <a:r>
              <a:rPr lang="tr-TR" sz="2600" b="1" u="sng" dirty="0" smtClean="0"/>
              <a:t>Sürekli değerlendirme</a:t>
            </a:r>
            <a:r>
              <a:rPr lang="tr-TR" sz="2600" dirty="0" smtClean="0"/>
              <a:t>, öğrenme güçlüğü çeken öğrencilerin ilerleyişlerinin tespiti için de önemlidir. </a:t>
            </a:r>
            <a:endParaRPr lang="tr-TR" sz="2600" dirty="0"/>
          </a:p>
        </p:txBody>
      </p:sp>
    </p:spTree>
    <p:extLst>
      <p:ext uri="{BB962C8B-B14F-4D97-AF65-F5344CB8AC3E}">
        <p14:creationId xmlns="" xmlns:p14="http://schemas.microsoft.com/office/powerpoint/2010/main" val="1622320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659475" y="452660"/>
            <a:ext cx="8911687" cy="1280890"/>
          </a:xfrm>
        </p:spPr>
        <p:txBody>
          <a:bodyPr/>
          <a:lstStyle/>
          <a:p>
            <a:r>
              <a:rPr lang="tr-TR" b="1" dirty="0" smtClean="0"/>
              <a:t>ÖLÇME VE DEĞERLENDİRME YAKLAŞIMI </a:t>
            </a:r>
            <a:endParaRPr lang="tr-TR" b="1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522411" y="1209675"/>
            <a:ext cx="10317163" cy="3777622"/>
          </a:xfrm>
        </p:spPr>
        <p:txBody>
          <a:bodyPr>
            <a:noAutofit/>
          </a:bodyPr>
          <a:lstStyle/>
          <a:p>
            <a:r>
              <a:rPr lang="tr-TR" sz="2600" dirty="0" smtClean="0"/>
              <a:t>1-3. sınıflarda </a:t>
            </a:r>
            <a:r>
              <a:rPr lang="tr-TR" sz="2600" b="1" u="sng" dirty="0" smtClean="0"/>
              <a:t>süreç ve performans temelli bir yaklaşım </a:t>
            </a:r>
            <a:r>
              <a:rPr lang="tr-TR" sz="2600" dirty="0" smtClean="0"/>
              <a:t>benimsenmeli, </a:t>
            </a:r>
          </a:p>
          <a:p>
            <a:pPr marL="0" indent="0">
              <a:buNone/>
            </a:pPr>
            <a:endParaRPr lang="tr-TR" sz="2600" dirty="0" smtClean="0"/>
          </a:p>
          <a:p>
            <a:r>
              <a:rPr lang="tr-TR" sz="2600" dirty="0" smtClean="0"/>
              <a:t>ölçme sonunda öğrenci performansı hakkında elde edilen veriler yargıda </a:t>
            </a:r>
            <a:r>
              <a:rPr lang="tr-TR" sz="2600" dirty="0" smtClean="0"/>
              <a:t>bulunmada </a:t>
            </a:r>
            <a:r>
              <a:rPr lang="tr-TR" sz="2600" dirty="0" smtClean="0"/>
              <a:t>değil, </a:t>
            </a:r>
            <a:r>
              <a:rPr lang="tr-TR" sz="2600" b="1" u="sng" dirty="0" smtClean="0"/>
              <a:t>tanı amaçlı </a:t>
            </a:r>
            <a:r>
              <a:rPr lang="tr-TR" sz="2600" dirty="0" smtClean="0"/>
              <a:t>kullanılmalıdır. </a:t>
            </a:r>
          </a:p>
          <a:p>
            <a:pPr marL="0" indent="0">
              <a:buNone/>
            </a:pPr>
            <a:endParaRPr lang="tr-TR" sz="2600" dirty="0" smtClean="0"/>
          </a:p>
          <a:p>
            <a:r>
              <a:rPr lang="tr-TR" sz="2600" dirty="0" smtClean="0"/>
              <a:t>Bu amaç doğrultusunda kontrol listesi, dereceli puanlama anahtarı ve değerlendirme ölçeği şeklinde yapılandırılmış gözlem formlarından yararlanılmalıdır. </a:t>
            </a:r>
          </a:p>
          <a:p>
            <a:r>
              <a:rPr lang="tr-TR" sz="2600" dirty="0" smtClean="0"/>
              <a:t>Bu formlarda sadece bilişsel becerilerin değil, </a:t>
            </a:r>
            <a:r>
              <a:rPr lang="tr-TR" sz="2600" dirty="0" err="1" smtClean="0"/>
              <a:t>psikomotor</a:t>
            </a:r>
            <a:r>
              <a:rPr lang="tr-TR" sz="2600" dirty="0" smtClean="0"/>
              <a:t> ve </a:t>
            </a:r>
            <a:r>
              <a:rPr lang="tr-TR" sz="2600" dirty="0" err="1" smtClean="0"/>
              <a:t>duyuşsal</a:t>
            </a:r>
            <a:r>
              <a:rPr lang="tr-TR" sz="2600" dirty="0" smtClean="0"/>
              <a:t> becerilerin gözlemlenmesine imkân sağlayan ölçütlere de yer verilmelidir. </a:t>
            </a:r>
            <a:endParaRPr lang="tr-TR" sz="2600" dirty="0"/>
          </a:p>
        </p:txBody>
      </p:sp>
    </p:spTree>
    <p:extLst>
      <p:ext uri="{BB962C8B-B14F-4D97-AF65-F5344CB8AC3E}">
        <p14:creationId xmlns="" xmlns:p14="http://schemas.microsoft.com/office/powerpoint/2010/main" val="2342226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859500" y="462185"/>
            <a:ext cx="9645112" cy="1280890"/>
          </a:xfrm>
        </p:spPr>
        <p:txBody>
          <a:bodyPr/>
          <a:lstStyle/>
          <a:p>
            <a:r>
              <a:rPr lang="tr-TR" b="1" dirty="0" smtClean="0"/>
              <a:t>UYGULAMADA DİKKAT EDİLECEK HUSUSLAR </a:t>
            </a:r>
            <a:endParaRPr lang="tr-TR" b="1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859500" y="1457325"/>
            <a:ext cx="8915400" cy="3777622"/>
          </a:xfrm>
        </p:spPr>
        <p:txBody>
          <a:bodyPr>
            <a:noAutofit/>
          </a:bodyPr>
          <a:lstStyle/>
          <a:p>
            <a:r>
              <a:rPr lang="tr-TR" sz="2600" dirty="0" smtClean="0"/>
              <a:t>İlk Okuma Yazma Süreci </a:t>
            </a:r>
          </a:p>
          <a:p>
            <a:pPr marL="0" indent="0">
              <a:buNone/>
            </a:pPr>
            <a:endParaRPr lang="tr-TR" sz="2600" dirty="0" smtClean="0"/>
          </a:p>
          <a:p>
            <a:r>
              <a:rPr lang="tr-TR" sz="2600" dirty="0" smtClean="0"/>
              <a:t>Ses </a:t>
            </a:r>
            <a:r>
              <a:rPr lang="tr-TR" sz="2600" dirty="0" smtClean="0"/>
              <a:t>Temelli İlk </a:t>
            </a:r>
            <a:r>
              <a:rPr lang="tr-TR" sz="2600" dirty="0" smtClean="0"/>
              <a:t>Okuma Yazma Öğretimi</a:t>
            </a:r>
          </a:p>
          <a:p>
            <a:pPr marL="0" indent="0">
              <a:buNone/>
            </a:pPr>
            <a:endParaRPr lang="tr-TR" sz="2600" dirty="0" smtClean="0"/>
          </a:p>
          <a:p>
            <a:r>
              <a:rPr lang="tr-TR" sz="2600" dirty="0" smtClean="0"/>
              <a:t>İlk okuma yazma öğretimi, temel düzeyde okuma ve yazma becerileri ile sınırlı değildir. </a:t>
            </a:r>
          </a:p>
          <a:p>
            <a:pPr marL="0" indent="0">
              <a:buNone/>
            </a:pPr>
            <a:endParaRPr lang="tr-TR" sz="2600" dirty="0" smtClean="0"/>
          </a:p>
          <a:p>
            <a:r>
              <a:rPr lang="tr-TR" sz="2600" dirty="0" smtClean="0"/>
              <a:t>Düşünme, anlama, sıralama, sınıflama, sorgulama, ilişki kurma, analiz sentez yapma ve değerlendirme gibi zihinsel becerilerin geliştirilmesinde ilk okuma yazma öğretiminin önemli bir işlevi vardır. </a:t>
            </a:r>
            <a:endParaRPr lang="tr-TR" sz="2600" dirty="0"/>
          </a:p>
        </p:txBody>
      </p:sp>
    </p:spTree>
    <p:extLst>
      <p:ext uri="{BB962C8B-B14F-4D97-AF65-F5344CB8AC3E}">
        <p14:creationId xmlns="" xmlns:p14="http://schemas.microsoft.com/office/powerpoint/2010/main" val="2129699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Resim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12191999" cy="7967578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194849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/>
              <a:t>1. İlk okuma yazmaya hazırlık</a:t>
            </a:r>
            <a:endParaRPr lang="tr-TR" b="1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941512" y="1524000"/>
            <a:ext cx="8915400" cy="3777622"/>
          </a:xfrm>
        </p:spPr>
        <p:txBody>
          <a:bodyPr>
            <a:normAutofit/>
          </a:bodyPr>
          <a:lstStyle/>
          <a:p>
            <a:r>
              <a:rPr lang="tr-TR" sz="2600" dirty="0" smtClean="0"/>
              <a:t>Dinleme eğitimi çalışmaları </a:t>
            </a:r>
          </a:p>
          <a:p>
            <a:pPr marL="0" indent="0">
              <a:buNone/>
            </a:pPr>
            <a:endParaRPr lang="tr-TR" sz="2600" dirty="0"/>
          </a:p>
          <a:p>
            <a:r>
              <a:rPr lang="tr-TR" sz="2600" dirty="0" smtClean="0"/>
              <a:t>Parmak, el ve kol kaslarını geliştirme çalışmaları </a:t>
            </a:r>
          </a:p>
          <a:p>
            <a:pPr marL="0" indent="0">
              <a:buNone/>
            </a:pPr>
            <a:endParaRPr lang="tr-TR" sz="2600" dirty="0"/>
          </a:p>
          <a:p>
            <a:r>
              <a:rPr lang="tr-TR" sz="2600" dirty="0" smtClean="0"/>
              <a:t>Boyama ve çizgi çalışmaları</a:t>
            </a:r>
            <a:endParaRPr lang="tr-TR" sz="2600" dirty="0"/>
          </a:p>
        </p:txBody>
      </p:sp>
    </p:spTree>
    <p:extLst>
      <p:ext uri="{BB962C8B-B14F-4D97-AF65-F5344CB8AC3E}">
        <p14:creationId xmlns="" xmlns:p14="http://schemas.microsoft.com/office/powerpoint/2010/main" val="550679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2745" y="581025"/>
            <a:ext cx="9409579" cy="592455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338493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926175" y="424085"/>
            <a:ext cx="8911687" cy="1280890"/>
          </a:xfrm>
        </p:spPr>
        <p:txBody>
          <a:bodyPr/>
          <a:lstStyle/>
          <a:p>
            <a:r>
              <a:rPr lang="tr-TR" b="1" dirty="0" smtClean="0"/>
              <a:t>2) İlk okuma yazmaya başlama ve ilerleme</a:t>
            </a:r>
            <a:endParaRPr lang="tr-TR" b="1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198687" y="1962150"/>
            <a:ext cx="8915400" cy="3777622"/>
          </a:xfrm>
        </p:spPr>
        <p:txBody>
          <a:bodyPr>
            <a:noAutofit/>
          </a:bodyPr>
          <a:lstStyle/>
          <a:p>
            <a:r>
              <a:rPr lang="tr-TR" sz="2600" dirty="0" smtClean="0"/>
              <a:t>Sesi hissetme, tanıma ve ayırt etme </a:t>
            </a:r>
            <a:endParaRPr lang="tr-TR" sz="2600" dirty="0"/>
          </a:p>
          <a:p>
            <a:endParaRPr lang="tr-TR" sz="2600" dirty="0" smtClean="0"/>
          </a:p>
          <a:p>
            <a:r>
              <a:rPr lang="tr-TR" sz="2600" dirty="0" smtClean="0"/>
              <a:t>Harfi okuma ve yazma </a:t>
            </a:r>
            <a:endParaRPr lang="tr-TR" sz="2600" dirty="0"/>
          </a:p>
          <a:p>
            <a:endParaRPr lang="tr-TR" sz="2600" dirty="0" smtClean="0"/>
          </a:p>
          <a:p>
            <a:r>
              <a:rPr lang="tr-TR" sz="2600" dirty="0" smtClean="0"/>
              <a:t>Harflerden heceler, hecelerden kelimeler, kelimelerden cümleler oluşturma </a:t>
            </a:r>
            <a:endParaRPr lang="tr-TR" sz="2600" dirty="0"/>
          </a:p>
          <a:p>
            <a:endParaRPr lang="tr-TR" sz="2600" dirty="0" smtClean="0"/>
          </a:p>
          <a:p>
            <a:r>
              <a:rPr lang="tr-TR" sz="2600" dirty="0" smtClean="0"/>
              <a:t>Metin okuma </a:t>
            </a:r>
            <a:endParaRPr lang="tr-TR" sz="2600" dirty="0"/>
          </a:p>
        </p:txBody>
      </p:sp>
    </p:spTree>
    <p:extLst>
      <p:ext uri="{BB962C8B-B14F-4D97-AF65-F5344CB8AC3E}">
        <p14:creationId xmlns="" xmlns:p14="http://schemas.microsoft.com/office/powerpoint/2010/main" val="667608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1343783"/>
            <a:ext cx="12192000" cy="3904731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68858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2058299" y="538385"/>
            <a:ext cx="8911687" cy="1280890"/>
          </a:xfrm>
        </p:spPr>
        <p:txBody>
          <a:bodyPr/>
          <a:lstStyle/>
          <a:p>
            <a:r>
              <a:rPr lang="tr-TR" b="1" dirty="0" smtClean="0"/>
              <a:t>3) Bağımsız okuma ve yazma</a:t>
            </a:r>
            <a:endParaRPr lang="tr-TR" b="1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54" y="1819274"/>
            <a:ext cx="12146946" cy="3400425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293084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982544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916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834751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9243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46625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/>
              <a:t>Temalara İlişkin Açıklamalar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531937" y="1800225"/>
            <a:ext cx="8915400" cy="3777622"/>
          </a:xfrm>
        </p:spPr>
        <p:txBody>
          <a:bodyPr>
            <a:normAutofit/>
          </a:bodyPr>
          <a:lstStyle/>
          <a:p>
            <a:r>
              <a:rPr lang="tr-TR" sz="2600" dirty="0" smtClean="0"/>
              <a:t>Her </a:t>
            </a:r>
            <a:r>
              <a:rPr lang="tr-TR" sz="2600" dirty="0"/>
              <a:t>sınıf düzeyinde 8 tema </a:t>
            </a:r>
            <a:r>
              <a:rPr lang="tr-TR" sz="2600" dirty="0" smtClean="0"/>
              <a:t>işlenmesi öngörülmüştür</a:t>
            </a:r>
            <a:r>
              <a:rPr lang="tr-TR" sz="2600" dirty="0"/>
              <a:t>. </a:t>
            </a:r>
            <a:endParaRPr lang="tr-TR" sz="2600" dirty="0" smtClean="0"/>
          </a:p>
          <a:p>
            <a:endParaRPr lang="tr-TR" sz="2600" dirty="0"/>
          </a:p>
          <a:p>
            <a:r>
              <a:rPr lang="tr-TR" sz="2600" dirty="0" smtClean="0"/>
              <a:t>Bu </a:t>
            </a:r>
            <a:r>
              <a:rPr lang="tr-TR" sz="2600" dirty="0"/>
              <a:t>temalardan; </a:t>
            </a:r>
            <a:r>
              <a:rPr lang="tr-TR" sz="2600" b="1" dirty="0"/>
              <a:t>“Erdemler”, “Millî Kültürümüz”, “Millî Mücadele ve Atatürk” </a:t>
            </a:r>
            <a:r>
              <a:rPr lang="tr-TR" sz="2600" dirty="0"/>
              <a:t>temalarının her </a:t>
            </a:r>
            <a:r>
              <a:rPr lang="tr-TR" sz="2600" dirty="0" smtClean="0"/>
              <a:t>sınıf düzeyinde </a:t>
            </a:r>
            <a:r>
              <a:rPr lang="tr-TR" sz="2600" dirty="0"/>
              <a:t>işlenmesi zorunludur. </a:t>
            </a:r>
          </a:p>
          <a:p>
            <a:endParaRPr lang="tr-TR" sz="2600" dirty="0" smtClean="0"/>
          </a:p>
          <a:p>
            <a:r>
              <a:rPr lang="tr-TR" sz="2600" dirty="0" smtClean="0"/>
              <a:t>Zorunlu </a:t>
            </a:r>
            <a:r>
              <a:rPr lang="tr-TR" sz="2600" dirty="0"/>
              <a:t>temalar dışında verilen diğer temalar seçmeli olup kitap </a:t>
            </a:r>
            <a:r>
              <a:rPr lang="tr-TR" sz="2600" dirty="0" smtClean="0"/>
              <a:t>yazarlarınca belirlenecektir</a:t>
            </a:r>
            <a:r>
              <a:rPr lang="tr-TR" sz="2600" dirty="0"/>
              <a:t>.</a:t>
            </a:r>
          </a:p>
        </p:txBody>
      </p:sp>
    </p:spTree>
    <p:extLst>
      <p:ext uri="{BB962C8B-B14F-4D97-AF65-F5344CB8AC3E}">
        <p14:creationId xmlns="" xmlns:p14="http://schemas.microsoft.com/office/powerpoint/2010/main" val="2387553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76775" y="0"/>
            <a:ext cx="5758792" cy="5523968"/>
          </a:xfrm>
          <a:prstGeom prst="rect">
            <a:avLst/>
          </a:prstGeom>
        </p:spPr>
      </p:pic>
      <p:pic>
        <p:nvPicPr>
          <p:cNvPr id="5" name="Resim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76775" y="5519400"/>
            <a:ext cx="5758792" cy="13386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733831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9397" y="1"/>
            <a:ext cx="5633208" cy="6858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113832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840450" y="176435"/>
            <a:ext cx="8911687" cy="1280890"/>
          </a:xfrm>
        </p:spPr>
        <p:txBody>
          <a:bodyPr/>
          <a:lstStyle/>
          <a:p>
            <a:r>
              <a:rPr lang="tr-TR" b="1" dirty="0"/>
              <a:t>Metin Sayısı ve Metin Türlerine İlişkin Açıklamalar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350962" y="1457324"/>
            <a:ext cx="10479088" cy="5400675"/>
          </a:xfrm>
        </p:spPr>
        <p:txBody>
          <a:bodyPr>
            <a:noAutofit/>
          </a:bodyPr>
          <a:lstStyle/>
          <a:p>
            <a:r>
              <a:rPr lang="tr-TR" sz="2300" dirty="0"/>
              <a:t>Tüm sınıf düzeylerinde </a:t>
            </a:r>
            <a:r>
              <a:rPr lang="tr-TR" sz="2300" b="1" dirty="0"/>
              <a:t>8 tema </a:t>
            </a:r>
            <a:r>
              <a:rPr lang="tr-TR" sz="2300" dirty="0"/>
              <a:t>ve </a:t>
            </a:r>
            <a:endParaRPr lang="tr-TR" sz="2300" dirty="0" smtClean="0"/>
          </a:p>
          <a:p>
            <a:pPr marL="0" indent="0">
              <a:buNone/>
            </a:pPr>
            <a:endParaRPr lang="tr-TR" sz="2300" dirty="0" smtClean="0"/>
          </a:p>
          <a:p>
            <a:r>
              <a:rPr lang="tr-TR" sz="2300" b="1" dirty="0" smtClean="0"/>
              <a:t>her </a:t>
            </a:r>
            <a:r>
              <a:rPr lang="tr-TR" sz="2300" b="1" dirty="0"/>
              <a:t>temada 4 metin</a:t>
            </a:r>
            <a:r>
              <a:rPr lang="tr-TR" sz="2300" dirty="0"/>
              <a:t> kullanılacaktır. </a:t>
            </a:r>
            <a:endParaRPr lang="tr-TR" sz="2300" dirty="0" smtClean="0"/>
          </a:p>
          <a:p>
            <a:pPr marL="0" indent="0">
              <a:buNone/>
            </a:pPr>
            <a:endParaRPr lang="tr-TR" sz="2300" dirty="0" smtClean="0"/>
          </a:p>
          <a:p>
            <a:r>
              <a:rPr lang="tr-TR" sz="2300" dirty="0" smtClean="0"/>
              <a:t>Bu </a:t>
            </a:r>
            <a:r>
              <a:rPr lang="tr-TR" sz="2300" dirty="0"/>
              <a:t>metinlerin </a:t>
            </a:r>
            <a:r>
              <a:rPr lang="tr-TR" sz="2300" b="1" dirty="0"/>
              <a:t>3’ü okuma 1’i </a:t>
            </a:r>
            <a:r>
              <a:rPr lang="tr-TR" sz="2300" b="1" dirty="0" smtClean="0"/>
              <a:t>dinleme/izleme </a:t>
            </a:r>
            <a:r>
              <a:rPr lang="tr-TR" sz="2300" b="1" dirty="0"/>
              <a:t>metnidir</a:t>
            </a:r>
            <a:r>
              <a:rPr lang="tr-TR" sz="2300" dirty="0"/>
              <a:t>. Böylece kitap bütününde </a:t>
            </a:r>
            <a:r>
              <a:rPr lang="tr-TR" sz="2300" b="1" dirty="0"/>
              <a:t>toplamda 32 okuma ve dinleme/izleme metni</a:t>
            </a:r>
            <a:r>
              <a:rPr lang="tr-TR" sz="2300" dirty="0"/>
              <a:t> kullanılacaktır</a:t>
            </a:r>
            <a:r>
              <a:rPr lang="tr-TR" sz="2300" dirty="0" smtClean="0"/>
              <a:t>.</a:t>
            </a:r>
          </a:p>
          <a:p>
            <a:pPr marL="0" indent="0">
              <a:buNone/>
            </a:pPr>
            <a:endParaRPr lang="tr-TR" sz="2300" dirty="0" smtClean="0"/>
          </a:p>
          <a:p>
            <a:r>
              <a:rPr lang="tr-TR" sz="2300" dirty="0"/>
              <a:t>Her sınıf düzeyinde temalara uygun ve eşit dağılım olması kaydıyla </a:t>
            </a:r>
            <a:r>
              <a:rPr lang="tr-TR" sz="2300" b="1" dirty="0"/>
              <a:t>8 serbest okuma metnine </a:t>
            </a:r>
            <a:r>
              <a:rPr lang="tr-TR" sz="2300" dirty="0"/>
              <a:t>yer verilmelidir</a:t>
            </a:r>
            <a:r>
              <a:rPr lang="tr-TR" sz="2300" dirty="0" smtClean="0"/>
              <a:t>.</a:t>
            </a:r>
          </a:p>
          <a:p>
            <a:pPr marL="0" indent="0">
              <a:buNone/>
            </a:pPr>
            <a:endParaRPr lang="tr-TR" sz="2300" dirty="0"/>
          </a:p>
          <a:p>
            <a:r>
              <a:rPr lang="tr-TR" sz="2300" dirty="0"/>
              <a:t>Bu metinlerle beraber ders kitabında toplamda </a:t>
            </a:r>
            <a:r>
              <a:rPr lang="tr-TR" sz="2300" b="1" dirty="0"/>
              <a:t>40 metin </a:t>
            </a:r>
            <a:r>
              <a:rPr lang="tr-TR" sz="2300" dirty="0"/>
              <a:t>yer alacaktır.</a:t>
            </a:r>
          </a:p>
        </p:txBody>
      </p:sp>
    </p:spTree>
    <p:extLst>
      <p:ext uri="{BB962C8B-B14F-4D97-AF65-F5344CB8AC3E}">
        <p14:creationId xmlns="" xmlns:p14="http://schemas.microsoft.com/office/powerpoint/2010/main" val="1233812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402" y="1309737"/>
            <a:ext cx="10234849" cy="3995688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253807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745200" y="395510"/>
            <a:ext cx="8911687" cy="1280890"/>
          </a:xfrm>
        </p:spPr>
        <p:txBody>
          <a:bodyPr/>
          <a:lstStyle/>
          <a:p>
            <a:r>
              <a:rPr lang="tr-TR" b="1" dirty="0" smtClean="0"/>
              <a:t>Kazanımların Yapısı</a:t>
            </a:r>
            <a:endParaRPr lang="tr-TR" b="1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74144"/>
            <a:ext cx="12192000" cy="4895272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044566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0233" y="0"/>
            <a:ext cx="9332536" cy="6858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4274058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3162" y="0"/>
            <a:ext cx="10045689" cy="6858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697211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04112" y="0"/>
            <a:ext cx="5983776" cy="6858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29473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6155" y="75460"/>
            <a:ext cx="6898295" cy="2005025"/>
          </a:xfrm>
          <a:prstGeom prst="rect">
            <a:avLst/>
          </a:prstGeom>
        </p:spPr>
      </p:pic>
      <p:pic>
        <p:nvPicPr>
          <p:cNvPr id="5" name="Resim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26697" y="1987052"/>
            <a:ext cx="6912765" cy="4870948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026403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uman">
  <a:themeElements>
    <a:clrScheme name="Duman">
      <a:dk1>
        <a:sysClr val="windowText" lastClr="000000"/>
      </a:dk1>
      <a:lt1>
        <a:sysClr val="window" lastClr="FFFFFF"/>
      </a:lt1>
      <a:dk2>
        <a:srgbClr val="2E5369"/>
      </a:dk2>
      <a:lt2>
        <a:srgbClr val="CFE2E7"/>
      </a:lt2>
      <a:accent1>
        <a:srgbClr val="353535"/>
      </a:accent1>
      <a:accent2>
        <a:srgbClr val="31B4E6"/>
      </a:accent2>
      <a:accent3>
        <a:srgbClr val="265991"/>
      </a:accent3>
      <a:accent4>
        <a:srgbClr val="7E40CC"/>
      </a:accent4>
      <a:accent5>
        <a:srgbClr val="B927E9"/>
      </a:accent5>
      <a:accent6>
        <a:srgbClr val="E833BF"/>
      </a:accent6>
      <a:hlink>
        <a:srgbClr val="2DA0F1"/>
      </a:hlink>
      <a:folHlink>
        <a:srgbClr val="7ED1E6"/>
      </a:folHlink>
    </a:clrScheme>
    <a:fontScheme name="Duman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uman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Wisp" id="{7CB32D59-10C0-40DD-B7BD-2E94284A981C}" vid="{4F34B87B-9C7A-41AE-A6CB-48536223DFF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120</TotalTime>
  <Words>766</Words>
  <Application>Microsoft Office PowerPoint</Application>
  <PresentationFormat>Özel</PresentationFormat>
  <Paragraphs>95</Paragraphs>
  <Slides>31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31</vt:i4>
      </vt:variant>
    </vt:vector>
  </HeadingPairs>
  <TitlesOfParts>
    <vt:vector size="32" baseType="lpstr">
      <vt:lpstr>Duman</vt:lpstr>
      <vt:lpstr>Türkçe Dersi  Öğretim Programı</vt:lpstr>
      <vt:lpstr>TÜRKÇE DERSİ ÖĞRETİM PROGRAMI’NIN ÖZEL AMAÇLARI </vt:lpstr>
      <vt:lpstr>TÜRKÇE DERSİ ÖĞRETİM PROGRAMI’NIN ÖZEL AMAÇLARI </vt:lpstr>
      <vt:lpstr>TÜRKÇE DERSİ ÖĞRETİM PROGRAMI’NIN ÖZEL AMAÇLARI </vt:lpstr>
      <vt:lpstr>Türkçe Dersi Öğretim Programı ile öğrencilerin;</vt:lpstr>
      <vt:lpstr>Türkçe Dersi Öğretim Programı ile öğrencilerin;</vt:lpstr>
      <vt:lpstr>Türkçe Dersi Öğretim Programı ile öğrencilerin;</vt:lpstr>
      <vt:lpstr>ÖĞRENME ÖĞRETME YAKLAŞIMI</vt:lpstr>
      <vt:lpstr>ÖLÇME VE DEĞERLENDİRME YAKLAŞIMI </vt:lpstr>
      <vt:lpstr>ÖLÇME VE DEĞERLENDİRME YAKLAŞIMI </vt:lpstr>
      <vt:lpstr>UYGULAMADA DİKKAT EDİLECEK HUSUSLAR </vt:lpstr>
      <vt:lpstr>Slayt 12</vt:lpstr>
      <vt:lpstr>1. İlk okuma yazmaya hazırlık</vt:lpstr>
      <vt:lpstr>Slayt 14</vt:lpstr>
      <vt:lpstr>Slayt 15</vt:lpstr>
      <vt:lpstr>2) İlk okuma yazmaya başlama ve ilerleme</vt:lpstr>
      <vt:lpstr>Slayt 17</vt:lpstr>
      <vt:lpstr>3) Bağımsız okuma ve yazma</vt:lpstr>
      <vt:lpstr>Slayt 19</vt:lpstr>
      <vt:lpstr>Slayt 20</vt:lpstr>
      <vt:lpstr>Slayt 21</vt:lpstr>
      <vt:lpstr>Temalara İlişkin Açıklamalar</vt:lpstr>
      <vt:lpstr>Slayt 23</vt:lpstr>
      <vt:lpstr>Slayt 24</vt:lpstr>
      <vt:lpstr>Metin Sayısı ve Metin Türlerine İlişkin Açıklamalar</vt:lpstr>
      <vt:lpstr>Slayt 26</vt:lpstr>
      <vt:lpstr>Kazanımların Yapısı</vt:lpstr>
      <vt:lpstr>Slayt 28</vt:lpstr>
      <vt:lpstr>Slayt 29</vt:lpstr>
      <vt:lpstr>Slayt 30</vt:lpstr>
      <vt:lpstr>Slayt 31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canay</dc:creator>
  <cp:lastModifiedBy>cdi</cp:lastModifiedBy>
  <cp:revision>25</cp:revision>
  <dcterms:created xsi:type="dcterms:W3CDTF">2018-03-11T14:17:44Z</dcterms:created>
  <dcterms:modified xsi:type="dcterms:W3CDTF">2018-03-10T21:31:45Z</dcterms:modified>
</cp:coreProperties>
</file>