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73" r:id="rId10"/>
    <p:sldId id="265" r:id="rId11"/>
    <p:sldId id="267" r:id="rId12"/>
    <p:sldId id="268" r:id="rId13"/>
    <p:sldId id="269" r:id="rId14"/>
    <p:sldId id="271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73" d="100"/>
          <a:sy n="73" d="100"/>
        </p:scale>
        <p:origin x="-11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9B4D-CC39-4C3A-9771-3539ACFE9B51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0AAA-7BFF-4A56-BDDE-7BCB0D0684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9B4D-CC39-4C3A-9771-3539ACFE9B51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0AAA-7BFF-4A56-BDDE-7BCB0D0684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9B4D-CC39-4C3A-9771-3539ACFE9B51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0AAA-7BFF-4A56-BDDE-7BCB0D0684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9B4D-CC39-4C3A-9771-3539ACFE9B51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0AAA-7BFF-4A56-BDDE-7BCB0D0684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9B4D-CC39-4C3A-9771-3539ACFE9B51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0AAA-7BFF-4A56-BDDE-7BCB0D0684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9B4D-CC39-4C3A-9771-3539ACFE9B51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0AAA-7BFF-4A56-BDDE-7BCB0D0684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9B4D-CC39-4C3A-9771-3539ACFE9B51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0AAA-7BFF-4A56-BDDE-7BCB0D0684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9B4D-CC39-4C3A-9771-3539ACFE9B51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0AAA-7BFF-4A56-BDDE-7BCB0D0684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9B4D-CC39-4C3A-9771-3539ACFE9B51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0AAA-7BFF-4A56-BDDE-7BCB0D0684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9B4D-CC39-4C3A-9771-3539ACFE9B51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0AAA-7BFF-4A56-BDDE-7BCB0D0684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49B4D-CC39-4C3A-9771-3539ACFE9B51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0AAA-7BFF-4A56-BDDE-7BCB0D06848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49B4D-CC39-4C3A-9771-3539ACFE9B51}" type="datetimeFigureOut">
              <a:rPr lang="tr-TR" smtClean="0"/>
              <a:pPr/>
              <a:t>23.12.2019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40AAA-7BFF-4A56-BDDE-7BCB0D06848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_I88dch2AVo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643042" y="500043"/>
            <a:ext cx="5429288" cy="642941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ENERJİ İÇECEKLERİ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3 Resim" descr="Enerji-İçecekler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357298"/>
            <a:ext cx="9144000" cy="5500702"/>
          </a:xfrm>
          <a:prstGeom prst="rect">
            <a:avLst/>
          </a:prstGeom>
        </p:spPr>
      </p:pic>
    </p:spTree>
  </p:cSld>
  <p:clrMapOvr>
    <a:masterClrMapping/>
  </p:clrMapOvr>
  <p:transition spd="slow">
    <p:wheel spokes="1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Enerji İçeceklerini </a:t>
            </a:r>
            <a:r>
              <a:rPr lang="tr-TR" sz="3600" b="1" dirty="0"/>
              <a:t>K</a:t>
            </a:r>
            <a:r>
              <a:rPr lang="tr-TR" sz="3600" b="1" dirty="0" smtClean="0"/>
              <a:t>imler Kullanmamalı?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5114932" cy="452596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Çocuklar</a:t>
            </a:r>
          </a:p>
          <a:p>
            <a:r>
              <a:rPr lang="tr-TR" dirty="0" smtClean="0"/>
              <a:t>Yaşlılar</a:t>
            </a:r>
          </a:p>
          <a:p>
            <a:r>
              <a:rPr lang="tr-TR" dirty="0" smtClean="0"/>
              <a:t>Diyabetikler</a:t>
            </a:r>
          </a:p>
          <a:p>
            <a:r>
              <a:rPr lang="tr-TR" dirty="0" smtClean="0"/>
              <a:t>Yüksek tansiyonu olanlar</a:t>
            </a:r>
          </a:p>
          <a:p>
            <a:r>
              <a:rPr lang="tr-TR" dirty="0" smtClean="0"/>
              <a:t>Gebe ve emzikli kadınlar</a:t>
            </a:r>
          </a:p>
          <a:p>
            <a:r>
              <a:rPr lang="tr-TR" dirty="0" err="1" smtClean="0"/>
              <a:t>Metabolik</a:t>
            </a:r>
            <a:r>
              <a:rPr lang="tr-TR" dirty="0" smtClean="0"/>
              <a:t> hastalığı olanlar</a:t>
            </a:r>
          </a:p>
          <a:p>
            <a:r>
              <a:rPr lang="tr-TR" dirty="0" smtClean="0"/>
              <a:t>Böbrek yetmezliği olanlar</a:t>
            </a:r>
          </a:p>
          <a:p>
            <a:r>
              <a:rPr lang="tr-TR" dirty="0" smtClean="0"/>
              <a:t>Kafeine hassasiyeti olanlar</a:t>
            </a:r>
            <a:endParaRPr lang="tr-TR" dirty="0"/>
          </a:p>
        </p:txBody>
      </p:sp>
      <p:pic>
        <p:nvPicPr>
          <p:cNvPr id="4" name="3 Resim" descr="762307_deta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1357298"/>
            <a:ext cx="3071834" cy="4857784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Enerji İçeceğinin Zararları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Uykusuzluk ve halsizlik</a:t>
            </a:r>
          </a:p>
          <a:p>
            <a:r>
              <a:rPr lang="tr-TR" dirty="0" smtClean="0"/>
              <a:t>Mutsuzluk</a:t>
            </a:r>
          </a:p>
          <a:p>
            <a:r>
              <a:rPr lang="tr-TR" dirty="0" smtClean="0"/>
              <a:t>Huzursuzluk</a:t>
            </a:r>
          </a:p>
          <a:p>
            <a:r>
              <a:rPr lang="tr-TR" dirty="0" smtClean="0"/>
              <a:t>Yoğun kaygı</a:t>
            </a:r>
          </a:p>
          <a:p>
            <a:r>
              <a:rPr lang="tr-TR" dirty="0" smtClean="0"/>
              <a:t>Sinirlilik</a:t>
            </a:r>
          </a:p>
          <a:p>
            <a:r>
              <a:rPr lang="tr-TR" dirty="0" err="1" smtClean="0"/>
              <a:t>Obezite</a:t>
            </a:r>
            <a:endParaRPr lang="tr-TR" dirty="0" smtClean="0"/>
          </a:p>
          <a:p>
            <a:r>
              <a:rPr lang="tr-TR" dirty="0" smtClean="0"/>
              <a:t>Kalp krizi</a:t>
            </a:r>
          </a:p>
          <a:p>
            <a:r>
              <a:rPr lang="tr-TR" dirty="0" smtClean="0"/>
              <a:t>Böbrek yetmezliği</a:t>
            </a:r>
          </a:p>
          <a:p>
            <a:r>
              <a:rPr lang="tr-TR" dirty="0" smtClean="0"/>
              <a:t>Sinir sisteminde bozulma</a:t>
            </a:r>
          </a:p>
          <a:p>
            <a:endParaRPr lang="tr-TR" dirty="0"/>
          </a:p>
        </p:txBody>
      </p:sp>
      <p:pic>
        <p:nvPicPr>
          <p:cNvPr id="4" name="3 Resim" descr="bloomberg_13814954792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2066" y="1357298"/>
            <a:ext cx="3429024" cy="4642808"/>
          </a:xfrm>
          <a:prstGeom prst="rect">
            <a:avLst/>
          </a:prstGeom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Enerji İçeceği-Sporcu İçeceği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Enerji içecekleri kafein içerir, sporcu içecekleri içermez.</a:t>
            </a:r>
          </a:p>
          <a:p>
            <a:r>
              <a:rPr lang="tr-TR" dirty="0" smtClean="0"/>
              <a:t>Enerji içecekleri </a:t>
            </a:r>
            <a:r>
              <a:rPr lang="tr-TR" dirty="0" err="1" smtClean="0"/>
              <a:t>diüretiktir</a:t>
            </a:r>
            <a:r>
              <a:rPr lang="tr-TR" dirty="0" smtClean="0"/>
              <a:t> yani su kaybını önlemediği gibi su kaybına neden olur, sporcu içecekleri su kaybını önler.</a:t>
            </a:r>
          </a:p>
          <a:p>
            <a:r>
              <a:rPr lang="tr-TR" dirty="0" smtClean="0"/>
              <a:t>Enerji içeceklerinin kalori miktarı yüksektir(140 </a:t>
            </a:r>
            <a:r>
              <a:rPr lang="tr-TR" dirty="0" err="1" smtClean="0"/>
              <a:t>kkal</a:t>
            </a:r>
            <a:r>
              <a:rPr lang="tr-TR" dirty="0" smtClean="0"/>
              <a:t>/250cc), sporcu içeceklerinin kalori miktarı düşüktür(50 </a:t>
            </a:r>
            <a:r>
              <a:rPr lang="tr-TR" dirty="0" err="1" smtClean="0"/>
              <a:t>kkal</a:t>
            </a:r>
            <a:r>
              <a:rPr lang="tr-TR" dirty="0" smtClean="0"/>
              <a:t>/250cc).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Video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hlinkClick r:id="rId2"/>
              </a:rPr>
              <a:t>https://www.youtube.com/watch?v=_I88dch2AVo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TEŞEKKÜRLER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357422" y="2786058"/>
            <a:ext cx="4286280" cy="1971676"/>
          </a:xfrm>
        </p:spPr>
        <p:txBody>
          <a:bodyPr/>
          <a:lstStyle/>
          <a:p>
            <a:r>
              <a:rPr lang="tr-TR" b="1" dirty="0" smtClean="0"/>
              <a:t>Duygu DOĞAN</a:t>
            </a:r>
          </a:p>
          <a:p>
            <a:r>
              <a:rPr lang="tr-TR" b="1" dirty="0" err="1" smtClean="0"/>
              <a:t>Samed</a:t>
            </a:r>
            <a:r>
              <a:rPr lang="tr-TR" b="1" dirty="0" smtClean="0"/>
              <a:t> DUYGULU</a:t>
            </a:r>
          </a:p>
          <a:p>
            <a:r>
              <a:rPr lang="tr-TR" b="1" dirty="0" smtClean="0"/>
              <a:t>Nadire ADIYAMAN</a:t>
            </a:r>
          </a:p>
          <a:p>
            <a:endParaRPr lang="tr-TR" dirty="0"/>
          </a:p>
        </p:txBody>
      </p:sp>
    </p:spTree>
  </p:cSld>
  <p:clrMapOvr>
    <a:masterClrMapping/>
  </p:clrMapOvr>
  <p:transition spd="slow">
    <p:randomBar dir="vert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Kaynakça</a:t>
            </a:r>
          </a:p>
          <a:p>
            <a:r>
              <a:rPr lang="tr-TR" sz="1800" dirty="0"/>
              <a:t>Enerji İçecekleri ve İnsan Sağlığı Üzerindeki </a:t>
            </a:r>
            <a:r>
              <a:rPr lang="tr-TR" sz="1800" dirty="0" smtClean="0"/>
              <a:t>Etkileri;</a:t>
            </a:r>
            <a:r>
              <a:rPr lang="tr-TR" sz="1800" i="1" dirty="0" smtClean="0"/>
              <a:t> </a:t>
            </a:r>
            <a:r>
              <a:rPr lang="tr-TR" sz="1800" dirty="0" smtClean="0"/>
              <a:t>Hande Sipahi, İpek Sönmez. Ahmet Aydın</a:t>
            </a:r>
          </a:p>
          <a:p>
            <a:r>
              <a:rPr lang="tr-TR" sz="1800" dirty="0" smtClean="0"/>
              <a:t>Enerji İçecekleri </a:t>
            </a:r>
            <a:r>
              <a:rPr lang="tr-TR" sz="1800" dirty="0"/>
              <a:t>R</a:t>
            </a:r>
            <a:r>
              <a:rPr lang="tr-TR" sz="1800" dirty="0" smtClean="0"/>
              <a:t>uhu Kanatlandırıyor Ya Bedeni; Ceyhun Varım, Perihan Varım, Bilgehan Atılgan Acar, Mehmet Bülent Vatan,</a:t>
            </a:r>
            <a:r>
              <a:rPr lang="tr-TR" sz="1800" dirty="0" err="1" smtClean="0"/>
              <a:t>Tezcan</a:t>
            </a:r>
            <a:r>
              <a:rPr lang="tr-TR" sz="1800" dirty="0" smtClean="0"/>
              <a:t> Kaya,Türkan Acar.Ali Tamer</a:t>
            </a:r>
          </a:p>
          <a:p>
            <a:r>
              <a:rPr lang="tr-TR" sz="1800" dirty="0" smtClean="0"/>
              <a:t>Enerji İçeceklerinin </a:t>
            </a:r>
            <a:r>
              <a:rPr lang="tr-TR" sz="1800" dirty="0"/>
              <a:t>G</a:t>
            </a:r>
            <a:r>
              <a:rPr lang="tr-TR" sz="1800" dirty="0" smtClean="0"/>
              <a:t>ücü Nedir;Nesli Arpacı, Gülgün Ersoy</a:t>
            </a:r>
          </a:p>
          <a:p>
            <a:r>
              <a:rPr lang="tr-TR" sz="1800" dirty="0" smtClean="0"/>
              <a:t>Enerji İçeceklerinin Çocuk Sağlığına Olumsuz Etkileri ve Sağlık Eğitimi; Birsel </a:t>
            </a:r>
            <a:r>
              <a:rPr lang="tr-TR" sz="1800" dirty="0" err="1" smtClean="0"/>
              <a:t>Molu</a:t>
            </a:r>
            <a:r>
              <a:rPr lang="tr-TR" sz="1800" dirty="0" smtClean="0"/>
              <a:t>, Melike Baş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Enerji İçeceği Nedir?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 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   Enerji </a:t>
            </a:r>
            <a:r>
              <a:rPr lang="tr-TR" dirty="0"/>
              <a:t>içeceği, </a:t>
            </a:r>
            <a:r>
              <a:rPr lang="tr-TR" dirty="0" err="1"/>
              <a:t>mental</a:t>
            </a:r>
            <a:r>
              <a:rPr lang="tr-TR" dirty="0"/>
              <a:t> ve fiziksel enerjiyi artırması amacıyla, şeker, kafein ve diğer uyarıcı bileşenler (</a:t>
            </a:r>
            <a:r>
              <a:rPr lang="tr-TR" dirty="0" err="1"/>
              <a:t>taurin</a:t>
            </a:r>
            <a:r>
              <a:rPr lang="tr-TR" dirty="0"/>
              <a:t> ve ginseng gibi) ile </a:t>
            </a:r>
            <a:r>
              <a:rPr lang="tr-TR" dirty="0" smtClean="0"/>
              <a:t>zenginleştirilmiş içeceklerdir.</a:t>
            </a:r>
            <a:endParaRPr lang="tr-TR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Kullanıma Başlanması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4043362" cy="5072098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    Enerji içecekleri dünyaya Amerikalı bilim adamı Dr. </a:t>
            </a:r>
            <a:r>
              <a:rPr lang="tr-TR" dirty="0" err="1" smtClean="0"/>
              <a:t>Enuf</a:t>
            </a:r>
            <a:r>
              <a:rPr lang="tr-TR" dirty="0" smtClean="0"/>
              <a:t> tarafından 1949 yılında tanıtılmış vitamin ve şeker ile desteklenerek şekerli sodalara alternatif olarak sunulmuştur.</a:t>
            </a:r>
          </a:p>
          <a:p>
            <a:pPr>
              <a:buNone/>
            </a:pPr>
            <a:endParaRPr lang="tr-TR" dirty="0" smtClean="0"/>
          </a:p>
        </p:txBody>
      </p:sp>
      <p:pic>
        <p:nvPicPr>
          <p:cNvPr id="4" name="3 Resim" descr="dr enu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3438" y="1357298"/>
            <a:ext cx="4095752" cy="5500702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  Enerji içecekleri 1960 yılında Asya ve Avrupa’da kullanılmaya başlanmıştır.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  <p:pic>
        <p:nvPicPr>
          <p:cNvPr id="4" name="3 Resim" descr="enerji-icecekleri-vitamin-haplari-ve-protein-tozunun-bilincsiz-kullanim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000372"/>
            <a:ext cx="9144000" cy="3857628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  Dünyada yaygın kullanımı 1980’li yıllara    rastlamakla birlikte </a:t>
            </a:r>
            <a:r>
              <a:rPr lang="tr-TR" dirty="0"/>
              <a:t>T</a:t>
            </a:r>
            <a:r>
              <a:rPr lang="tr-TR" dirty="0" smtClean="0"/>
              <a:t>ürkiye’de satışa sürüm yılı 1990’lı yıllara denk gelmektedir.</a:t>
            </a:r>
          </a:p>
          <a:p>
            <a:pPr>
              <a:buNone/>
            </a:pPr>
            <a:r>
              <a:rPr lang="tr-TR" dirty="0" smtClean="0"/>
              <a:t>    Türkiye’de yaklaşık 25 farklı marka enerji içeceği satılmaktadır. Küçük partiler halinde raflarda bulunan diğer ürünlerle birlikte bu sayı 42 ye ulaşmaktadır.</a:t>
            </a:r>
            <a:endParaRPr lang="tr-TR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71604" y="0"/>
            <a:ext cx="6000792" cy="71435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Enerji İçeceklerinin İçeriği</a:t>
            </a:r>
            <a:endParaRPr lang="tr-TR" dirty="0"/>
          </a:p>
        </p:txBody>
      </p:sp>
      <p:pic>
        <p:nvPicPr>
          <p:cNvPr id="4" name="3 İçerik Yer Tutucusu" descr="enerji_icecekleri-696x38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628" y="1071546"/>
            <a:ext cx="4143372" cy="5786454"/>
          </a:xfrm>
        </p:spPr>
      </p:pic>
      <p:sp>
        <p:nvSpPr>
          <p:cNvPr id="5" name="4 Dikdörtgen"/>
          <p:cNvSpPr/>
          <p:nvPr/>
        </p:nvSpPr>
        <p:spPr>
          <a:xfrm>
            <a:off x="500034" y="1214423"/>
            <a:ext cx="464347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800" dirty="0" smtClean="0"/>
              <a:t>Kafein,</a:t>
            </a:r>
          </a:p>
          <a:p>
            <a:pPr>
              <a:buNone/>
            </a:pPr>
            <a:r>
              <a:rPr lang="tr-TR" sz="2800" dirty="0" err="1" smtClean="0"/>
              <a:t>Taurin</a:t>
            </a:r>
            <a:r>
              <a:rPr lang="tr-TR" sz="2800" dirty="0" smtClean="0"/>
              <a:t>, </a:t>
            </a:r>
          </a:p>
          <a:p>
            <a:pPr>
              <a:buNone/>
            </a:pPr>
            <a:r>
              <a:rPr lang="tr-TR" sz="2800" dirty="0" err="1" smtClean="0"/>
              <a:t>Glukoronolakton</a:t>
            </a:r>
            <a:r>
              <a:rPr lang="tr-TR" sz="2800" dirty="0" smtClean="0"/>
              <a:t>,</a:t>
            </a:r>
          </a:p>
          <a:p>
            <a:pPr>
              <a:buNone/>
            </a:pPr>
            <a:r>
              <a:rPr lang="tr-TR" sz="2800" dirty="0" err="1" smtClean="0"/>
              <a:t>İnositol</a:t>
            </a:r>
            <a:r>
              <a:rPr lang="tr-TR" sz="2800" dirty="0" smtClean="0"/>
              <a:t>,</a:t>
            </a:r>
          </a:p>
          <a:p>
            <a:pPr>
              <a:buNone/>
            </a:pPr>
            <a:r>
              <a:rPr lang="tr-TR" sz="2800" dirty="0" smtClean="0"/>
              <a:t>Karbonhidrat, </a:t>
            </a:r>
          </a:p>
          <a:p>
            <a:pPr>
              <a:buNone/>
            </a:pPr>
            <a:r>
              <a:rPr lang="tr-TR" sz="2800" dirty="0" smtClean="0"/>
              <a:t>Aminoasit, </a:t>
            </a:r>
          </a:p>
          <a:p>
            <a:pPr>
              <a:buNone/>
            </a:pPr>
            <a:r>
              <a:rPr lang="tr-TR" sz="2800" dirty="0" smtClean="0"/>
              <a:t>Vitaminler(B </a:t>
            </a:r>
            <a:r>
              <a:rPr lang="tr-TR" sz="2800" dirty="0" err="1" smtClean="0"/>
              <a:t>komplex</a:t>
            </a:r>
            <a:r>
              <a:rPr lang="tr-TR" sz="2800" dirty="0" smtClean="0"/>
              <a:t> vitaminleri ve C vitamini) </a:t>
            </a:r>
          </a:p>
          <a:p>
            <a:pPr>
              <a:buNone/>
            </a:pPr>
            <a:r>
              <a:rPr lang="tr-TR" sz="2800" dirty="0" smtClean="0"/>
              <a:t>Mineraller, </a:t>
            </a:r>
          </a:p>
          <a:p>
            <a:pPr>
              <a:buNone/>
            </a:pPr>
            <a:r>
              <a:rPr lang="tr-TR" sz="2800" dirty="0" smtClean="0"/>
              <a:t>Tatlandırıcılar,</a:t>
            </a:r>
          </a:p>
          <a:p>
            <a:pPr>
              <a:buNone/>
            </a:pPr>
            <a:r>
              <a:rPr lang="tr-TR" sz="2800" dirty="0" smtClean="0"/>
              <a:t>Elektrolit(sodyum, potasyum, fosfor)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357430"/>
            <a:ext cx="4543428" cy="376873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Enerji içeceklerinin temel </a:t>
            </a:r>
            <a:r>
              <a:rPr lang="tr-TR" dirty="0" err="1" smtClean="0"/>
              <a:t>atif</a:t>
            </a:r>
            <a:r>
              <a:rPr lang="tr-TR" dirty="0" smtClean="0"/>
              <a:t> bileşeni 225 gr.da 80-141 mg kafein ve genellikle yüksek miktarda (yaklaşık %9-10) karbonhidratlardır.</a:t>
            </a:r>
            <a:endParaRPr lang="tr-TR" dirty="0"/>
          </a:p>
        </p:txBody>
      </p:sp>
      <p:pic>
        <p:nvPicPr>
          <p:cNvPr id="4" name="3 Resim" descr="image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29190" y="1500174"/>
            <a:ext cx="4000528" cy="4857784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Enerji İçeceğini Kimler Kullanır? Neden?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Sporcular; Antrenman sırasında ihtiyaç duyulan enerjiyi sağlamak ve dayanıklılığı arttırmak için </a:t>
            </a:r>
            <a:r>
              <a:rPr lang="tr-TR" dirty="0" err="1" smtClean="0"/>
              <a:t>kulllanır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Öğrenciler; Özellikle sınav döneminde uykuyu ekarte edip, uyanık kalmak için kullanır.</a:t>
            </a:r>
          </a:p>
          <a:p>
            <a:pPr>
              <a:buNone/>
            </a:pPr>
            <a:r>
              <a:rPr lang="tr-TR" dirty="0" smtClean="0"/>
              <a:t>Ayrıca alkolle birlikte ruhsal durumu yükseltmek için kullanılır.</a:t>
            </a:r>
          </a:p>
          <a:p>
            <a:pPr>
              <a:buNone/>
            </a:pPr>
            <a:r>
              <a:rPr lang="tr-TR" dirty="0" smtClean="0"/>
              <a:t>Son olarak yiyecek alımını azaltarak </a:t>
            </a:r>
            <a:r>
              <a:rPr lang="tr-TR" dirty="0" err="1" smtClean="0"/>
              <a:t>lipolize</a:t>
            </a:r>
            <a:r>
              <a:rPr lang="tr-TR" dirty="0" smtClean="0"/>
              <a:t> imkan sağlar.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Enerji İçeceklerinin Yararları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5972188" cy="4829196"/>
          </a:xfrm>
        </p:spPr>
        <p:txBody>
          <a:bodyPr>
            <a:normAutofit fontScale="77500" lnSpcReduction="20000"/>
          </a:bodyPr>
          <a:lstStyle/>
          <a:p>
            <a:r>
              <a:rPr lang="tr-TR" dirty="0" err="1" smtClean="0"/>
              <a:t>Roberts</a:t>
            </a:r>
            <a:r>
              <a:rPr lang="tr-TR" dirty="0" smtClean="0"/>
              <a:t> ve arkadaşları yaptığı çalışma sonucunda yağ </a:t>
            </a:r>
            <a:r>
              <a:rPr lang="tr-TR" dirty="0" err="1" smtClean="0"/>
              <a:t>yakımına</a:t>
            </a:r>
            <a:r>
              <a:rPr lang="tr-TR" dirty="0" smtClean="0"/>
              <a:t> faydası olduğunu söylemişlerdir.</a:t>
            </a:r>
          </a:p>
          <a:p>
            <a:r>
              <a:rPr lang="tr-TR" dirty="0" err="1" smtClean="0"/>
              <a:t>Stout</a:t>
            </a:r>
            <a:r>
              <a:rPr lang="tr-TR" dirty="0" smtClean="0"/>
              <a:t> ve arkadaşları yaptıkları çalışma sonucunda egzersiz sırasında verimliliğin ve dayanıklılık süresinin attığını söylemişlerdir.</a:t>
            </a:r>
          </a:p>
          <a:p>
            <a:r>
              <a:rPr lang="tr-TR" dirty="0" err="1" smtClean="0"/>
              <a:t>Scholey</a:t>
            </a:r>
            <a:r>
              <a:rPr lang="tr-TR" dirty="0" smtClean="0"/>
              <a:t> ve </a:t>
            </a:r>
            <a:r>
              <a:rPr lang="tr-TR" dirty="0" err="1"/>
              <a:t>K</a:t>
            </a:r>
            <a:r>
              <a:rPr lang="tr-TR" dirty="0" err="1" smtClean="0"/>
              <a:t>enndy</a:t>
            </a:r>
            <a:r>
              <a:rPr lang="tr-TR" dirty="0" smtClean="0"/>
              <a:t> ikincil bellek hafızası ve dikkat üzerinde olumlu etkileri olduğunu söylemiştir.</a:t>
            </a:r>
          </a:p>
          <a:p>
            <a:r>
              <a:rPr lang="tr-TR" dirty="0" err="1" smtClean="0"/>
              <a:t>Alford</a:t>
            </a:r>
            <a:r>
              <a:rPr lang="tr-TR" dirty="0" smtClean="0"/>
              <a:t> ve arkadaşları </a:t>
            </a:r>
            <a:r>
              <a:rPr lang="tr-TR" dirty="0" err="1" smtClean="0"/>
              <a:t>psikomotor</a:t>
            </a:r>
            <a:r>
              <a:rPr lang="tr-TR" dirty="0" smtClean="0"/>
              <a:t> performansı, kişisel uyanıklılığı, aerobik dayanıklılığı ve aerobik performansı arttırdığını söylemişlerdir.</a:t>
            </a:r>
            <a:endParaRPr lang="tr-TR" dirty="0"/>
          </a:p>
        </p:txBody>
      </p:sp>
      <p:pic>
        <p:nvPicPr>
          <p:cNvPr id="4" name="3 Resim" descr="depositphotos_190265962-stock-illustration-strong-smiling-energy-drink-c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00826" y="1571612"/>
            <a:ext cx="2473078" cy="4857784"/>
          </a:xfrm>
          <a:prstGeom prst="rect">
            <a:avLst/>
          </a:prstGeom>
        </p:spPr>
      </p:pic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445</Words>
  <Application>Microsoft Office PowerPoint</Application>
  <PresentationFormat>Ekran Gösterisi (4:3)</PresentationFormat>
  <Paragraphs>67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ENERJİ İÇECEKLERİ</vt:lpstr>
      <vt:lpstr>Enerji İçeceği Nedir?</vt:lpstr>
      <vt:lpstr>Kullanıma Başlanması</vt:lpstr>
      <vt:lpstr>Slayt 4</vt:lpstr>
      <vt:lpstr>Slayt 5</vt:lpstr>
      <vt:lpstr>Enerji İçeceklerinin İçeriği</vt:lpstr>
      <vt:lpstr>Slayt 7</vt:lpstr>
      <vt:lpstr>Enerji İçeceğini Kimler Kullanır? Neden?</vt:lpstr>
      <vt:lpstr>Enerji İçeceklerinin Yararları</vt:lpstr>
      <vt:lpstr>Enerji İçeceklerini Kimler Kullanmamalı?</vt:lpstr>
      <vt:lpstr>Enerji İçeceğinin Zararları</vt:lpstr>
      <vt:lpstr>Enerji İçeceği-Sporcu İçeceği</vt:lpstr>
      <vt:lpstr>Video</vt:lpstr>
      <vt:lpstr>TEŞEKKÜRLER</vt:lpstr>
      <vt:lpstr>Slayt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ENERJİ İÇECEKLERİ</dc:title>
  <dc:creator>exper</dc:creator>
  <cp:lastModifiedBy>Nevin GUNDUZ</cp:lastModifiedBy>
  <cp:revision>16</cp:revision>
  <dcterms:created xsi:type="dcterms:W3CDTF">2019-12-04T18:14:38Z</dcterms:created>
  <dcterms:modified xsi:type="dcterms:W3CDTF">2019-12-23T00:07:14Z</dcterms:modified>
</cp:coreProperties>
</file>