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1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0080625" cy="7559675"/>
  <p:notesSz cx="7559675" cy="10691813"/>
  <p:defaultTextStyle>
    <a:defPPr>
      <a:defRPr lang="en-GB"/>
    </a:defPPr>
    <a:lvl1pPr algn="l" defTabSz="449263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tx1"/>
        </a:solidFill>
        <a:latin typeface="Arial" charset="0"/>
        <a:ea typeface="Microsoft YaHei" charset="-122"/>
        <a:cs typeface="+mn-cs"/>
      </a:defRPr>
    </a:lvl1pPr>
    <a:lvl2pPr marL="742950" indent="-285750" algn="l" defTabSz="449263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tx1"/>
        </a:solidFill>
        <a:latin typeface="Arial" charset="0"/>
        <a:ea typeface="Microsoft YaHei" charset="-122"/>
        <a:cs typeface="+mn-cs"/>
      </a:defRPr>
    </a:lvl2pPr>
    <a:lvl3pPr marL="1143000" indent="-228600" algn="l" defTabSz="449263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tx1"/>
        </a:solidFill>
        <a:latin typeface="Arial" charset="0"/>
        <a:ea typeface="Microsoft YaHei" charset="-122"/>
        <a:cs typeface="+mn-cs"/>
      </a:defRPr>
    </a:lvl3pPr>
    <a:lvl4pPr marL="1600200" indent="-228600" algn="l" defTabSz="449263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tx1"/>
        </a:solidFill>
        <a:latin typeface="Arial" charset="0"/>
        <a:ea typeface="Microsoft YaHei" charset="-122"/>
        <a:cs typeface="+mn-cs"/>
      </a:defRPr>
    </a:lvl4pPr>
    <a:lvl5pPr marL="2057400" indent="-228600" algn="l" defTabSz="449263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tx1"/>
        </a:solidFill>
        <a:latin typeface="Arial" charset="0"/>
        <a:ea typeface="Microsoft YaHei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Microsoft YaHei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Microsoft YaHei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Microsoft YaHei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Microsoft YaHei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2" d="100"/>
          <a:sy n="62" d="100"/>
        </p:scale>
        <p:origin x="-1416" y="-90"/>
      </p:cViewPr>
      <p:guideLst>
        <p:guide orient="horz" pos="2160"/>
        <p:guide pos="2880"/>
      </p:guideLst>
    </p:cSldViewPr>
  </p:slideViewPr>
  <p:outlineViewPr>
    <p:cViewPr varScale="1">
      <p:scale>
        <a:sx n="170" d="200"/>
        <a:sy n="170" d="200"/>
      </p:scale>
      <p:origin x="-780" y="-84"/>
    </p:cViewPr>
  </p:outlin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59" d="100"/>
          <a:sy n="59" d="100"/>
        </p:scale>
        <p:origin x="-1752" y="-7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Rectangle 1"/>
          <p:cNvSpPr>
            <a:spLocks noGrp="1" noChangeArrowheads="1"/>
          </p:cNvSpPr>
          <p:nvPr>
            <p:ph type="sldImg"/>
          </p:nvPr>
        </p:nvSpPr>
        <p:spPr bwMode="auto">
          <a:xfrm>
            <a:off x="1106488" y="812800"/>
            <a:ext cx="5343525" cy="4006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sp>
      <p:sp>
        <p:nvSpPr>
          <p:cNvPr id="2050" name="Rectangle 2"/>
          <p:cNvSpPr>
            <a:spLocks noGrp="1" noChangeArrowheads="1"/>
          </p:cNvSpPr>
          <p:nvPr>
            <p:ph type="body"/>
          </p:nvPr>
        </p:nvSpPr>
        <p:spPr bwMode="auto">
          <a:xfrm>
            <a:off x="755650" y="5078413"/>
            <a:ext cx="6046788" cy="4810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endParaRPr lang="tr-TR" smtClean="0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hdr"/>
          </p:nvPr>
        </p:nvSpPr>
        <p:spPr bwMode="auto">
          <a:xfrm>
            <a:off x="0" y="0"/>
            <a:ext cx="3279775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lnSpc>
                <a:spcPct val="95000"/>
              </a:lnSpc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rgbClr val="000000"/>
                </a:solidFill>
                <a:latin typeface="Times New Roman" pitchFamily="16" charset="0"/>
              </a:defRPr>
            </a:lvl1pPr>
          </a:lstStyle>
          <a:p>
            <a:endParaRPr lang="tr-TR"/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dt"/>
          </p:nvPr>
        </p:nvSpPr>
        <p:spPr bwMode="auto">
          <a:xfrm>
            <a:off x="4278313" y="0"/>
            <a:ext cx="3279775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>
              <a:lnSpc>
                <a:spcPct val="95000"/>
              </a:lnSpc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rgbClr val="000000"/>
                </a:solidFill>
                <a:latin typeface="Times New Roman" pitchFamily="16" charset="0"/>
              </a:defRPr>
            </a:lvl1pPr>
          </a:lstStyle>
          <a:p>
            <a:endParaRPr lang="tr-TR"/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ftr"/>
          </p:nvPr>
        </p:nvSpPr>
        <p:spPr bwMode="auto">
          <a:xfrm>
            <a:off x="0" y="10156825"/>
            <a:ext cx="3279775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>
              <a:lnSpc>
                <a:spcPct val="95000"/>
              </a:lnSpc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rgbClr val="000000"/>
                </a:solidFill>
                <a:latin typeface="Times New Roman" pitchFamily="16" charset="0"/>
              </a:defRPr>
            </a:lvl1pPr>
          </a:lstStyle>
          <a:p>
            <a:endParaRPr lang="tr-TR"/>
          </a:p>
        </p:txBody>
      </p:sp>
      <p:sp>
        <p:nvSpPr>
          <p:cNvPr id="2054" name="Rectangle 6"/>
          <p:cNvSpPr>
            <a:spLocks noGrp="1" noChangeArrowheads="1"/>
          </p:cNvSpPr>
          <p:nvPr>
            <p:ph type="sldNum"/>
          </p:nvPr>
        </p:nvSpPr>
        <p:spPr bwMode="auto">
          <a:xfrm>
            <a:off x="4278313" y="10156825"/>
            <a:ext cx="3279775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lnSpc>
                <a:spcPct val="95000"/>
              </a:lnSpc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rgbClr val="000000"/>
                </a:solidFill>
                <a:latin typeface="Times New Roman" pitchFamily="16" charset="0"/>
              </a:defRPr>
            </a:lvl1pPr>
          </a:lstStyle>
          <a:p>
            <a:fld id="{6A685CC7-98CE-42E5-9688-D6548C4549E5}" type="slidenum">
              <a:rPr lang="tr-TR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92096103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1pPr>
    <a:lvl2pPr marL="742950" indent="-28575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2pPr>
    <a:lvl3pPr marL="11430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3pPr>
    <a:lvl4pPr marL="16002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4pPr>
    <a:lvl5pPr marL="20574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C04ACEB1-B54D-4FCD-9138-C23759CCBB99}" type="slidenum">
              <a:rPr lang="tr-TR"/>
              <a:pPr/>
              <a:t>1</a:t>
            </a:fld>
            <a:endParaRPr lang="tr-TR"/>
          </a:p>
        </p:txBody>
      </p:sp>
      <p:sp>
        <p:nvSpPr>
          <p:cNvPr id="12289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1106488" y="812800"/>
            <a:ext cx="5345112" cy="40084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2290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755650" y="5078413"/>
            <a:ext cx="6048375" cy="481171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tr-T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B88766D9-6A9A-4814-9D3A-76216DE28C12}" type="slidenum">
              <a:rPr lang="tr-TR"/>
              <a:pPr/>
              <a:t>2</a:t>
            </a:fld>
            <a:endParaRPr lang="tr-TR"/>
          </a:p>
        </p:txBody>
      </p:sp>
      <p:sp>
        <p:nvSpPr>
          <p:cNvPr id="13313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1106488" y="812800"/>
            <a:ext cx="5345112" cy="40084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3314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755650" y="5078413"/>
            <a:ext cx="6048375" cy="481171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tr-TR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3F800954-1AF8-42D1-9663-C531B52A49D2}" type="slidenum">
              <a:rPr lang="tr-TR"/>
              <a:pPr/>
              <a:t>3</a:t>
            </a:fld>
            <a:endParaRPr lang="tr-TR"/>
          </a:p>
        </p:txBody>
      </p:sp>
      <p:sp>
        <p:nvSpPr>
          <p:cNvPr id="14337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1106488" y="812800"/>
            <a:ext cx="5345112" cy="40084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4338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755650" y="5078413"/>
            <a:ext cx="6048375" cy="481171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tr-TR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3684C4CC-792D-4FAA-9B19-4F58100B6D93}" type="slidenum">
              <a:rPr lang="tr-TR"/>
              <a:pPr/>
              <a:t>4</a:t>
            </a:fld>
            <a:endParaRPr lang="tr-TR"/>
          </a:p>
        </p:txBody>
      </p:sp>
      <p:sp>
        <p:nvSpPr>
          <p:cNvPr id="15361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1106488" y="812800"/>
            <a:ext cx="5345112" cy="40084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5362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755650" y="5078413"/>
            <a:ext cx="6048375" cy="481171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tr-TR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623B2BC0-8670-4D6F-9523-DC87DAC31737}" type="slidenum">
              <a:rPr lang="tr-TR"/>
              <a:pPr/>
              <a:t>5</a:t>
            </a:fld>
            <a:endParaRPr lang="tr-TR"/>
          </a:p>
        </p:txBody>
      </p:sp>
      <p:sp>
        <p:nvSpPr>
          <p:cNvPr id="16385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1106488" y="812800"/>
            <a:ext cx="5345112" cy="40084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6386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755650" y="5078413"/>
            <a:ext cx="6048375" cy="481171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tr-TR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BC4247BA-BBD5-4421-B8E2-F5A3AFBB03C9}" type="slidenum">
              <a:rPr lang="tr-TR"/>
              <a:pPr/>
              <a:t>6</a:t>
            </a:fld>
            <a:endParaRPr lang="tr-TR"/>
          </a:p>
        </p:txBody>
      </p:sp>
      <p:sp>
        <p:nvSpPr>
          <p:cNvPr id="17409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1106488" y="812800"/>
            <a:ext cx="5345112" cy="40084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7410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755650" y="5078413"/>
            <a:ext cx="6048375" cy="481171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tr-TR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AD225362-0EF8-4013-9F30-C713E86C9D33}" type="slidenum">
              <a:rPr lang="tr-TR"/>
              <a:pPr/>
              <a:t>7</a:t>
            </a:fld>
            <a:endParaRPr lang="tr-TR"/>
          </a:p>
        </p:txBody>
      </p:sp>
      <p:sp>
        <p:nvSpPr>
          <p:cNvPr id="18433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1106488" y="812800"/>
            <a:ext cx="5345112" cy="40084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8434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755650" y="5078413"/>
            <a:ext cx="6048375" cy="481171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tr-TR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5A12DEFD-B7B9-4DD4-8517-D396927F8C54}" type="slidenum">
              <a:rPr lang="tr-TR"/>
              <a:pPr/>
              <a:t>8</a:t>
            </a:fld>
            <a:endParaRPr lang="tr-TR"/>
          </a:p>
        </p:txBody>
      </p:sp>
      <p:sp>
        <p:nvSpPr>
          <p:cNvPr id="19457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1106488" y="812800"/>
            <a:ext cx="5345112" cy="40084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9458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755650" y="5078413"/>
            <a:ext cx="6048375" cy="481171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tr-TR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6E9D859D-AF0E-43C2-B646-8ACDDB9C3391}" type="slidenum">
              <a:rPr lang="tr-TR"/>
              <a:pPr/>
              <a:t>9</a:t>
            </a:fld>
            <a:endParaRPr lang="tr-TR"/>
          </a:p>
        </p:txBody>
      </p:sp>
      <p:sp>
        <p:nvSpPr>
          <p:cNvPr id="20481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1106488" y="812800"/>
            <a:ext cx="5345112" cy="40084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20482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755650" y="5078413"/>
            <a:ext cx="6048375" cy="481171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tr-T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xfrm>
            <a:off x="755650" y="2347913"/>
            <a:ext cx="8569325" cy="1620837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512888" y="4283075"/>
            <a:ext cx="7056437" cy="1931988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988F6518-A62D-46F3-91F2-75A820859A47}" type="slidenum">
              <a:rPr lang="tr-TR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6403336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5FE32B80-E7BC-4566-9782-9CFC0A8082A8}" type="slidenum">
              <a:rPr lang="tr-TR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5201928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796925" y="4857750"/>
            <a:ext cx="8567738" cy="15017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796925" y="3203575"/>
            <a:ext cx="8567738" cy="1654175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8680E874-334A-4E0D-A0D1-8DE667CAE19D}" type="slidenum">
              <a:rPr lang="tr-TR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993522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503238" y="1768475"/>
            <a:ext cx="4457700" cy="49879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5113338" y="1768475"/>
            <a:ext cx="4459287" cy="49879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Veri Yer Tutucusu 4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85D9D5EA-ECDC-49D5-A8AC-47B4A39A4800}" type="slidenum">
              <a:rPr lang="tr-TR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0294667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504825" y="303213"/>
            <a:ext cx="9072563" cy="1258887"/>
          </a:xfrm>
        </p:spPr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504825" y="1692275"/>
            <a:ext cx="4452938" cy="7048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504825" y="2397125"/>
            <a:ext cx="4452938" cy="43561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3"/>
          </p:nvPr>
        </p:nvSpPr>
        <p:spPr>
          <a:xfrm>
            <a:off x="5121275" y="1692275"/>
            <a:ext cx="4456113" cy="7048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5121275" y="2397125"/>
            <a:ext cx="4456113" cy="43561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Veri Yer Tutucusu 6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/>
          </a:p>
        </p:txBody>
      </p:sp>
      <p:sp>
        <p:nvSpPr>
          <p:cNvPr id="8" name="Altbilgi Yer Tutucusu 7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/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EF37B870-F1AA-4AA1-A3CA-699CB85D62D0}" type="slidenum">
              <a:rPr lang="tr-TR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5872138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/>
          </a:p>
        </p:txBody>
      </p:sp>
      <p:sp>
        <p:nvSpPr>
          <p:cNvPr id="4" name="Altbilgi Yer Tutucusu 3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A98100FB-9758-45B1-A7B5-745D5E7D1625}" type="slidenum">
              <a:rPr lang="tr-TR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1091257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/>
          </a:p>
        </p:txBody>
      </p:sp>
      <p:sp>
        <p:nvSpPr>
          <p:cNvPr id="3" name="Altbilgi Yer Tutucusu 2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C5733A18-67E7-4267-B9A0-C01BB2E9B189}" type="slidenum">
              <a:rPr lang="tr-TR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385154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504825" y="301625"/>
            <a:ext cx="3316288" cy="127952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3941763" y="301625"/>
            <a:ext cx="5635625" cy="6451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504825" y="1581150"/>
            <a:ext cx="3316288" cy="517207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D281FDBB-3507-4B65-9F9A-F3031A0B9D85}" type="slidenum">
              <a:rPr lang="tr-TR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8427536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1976438" y="5291138"/>
            <a:ext cx="6048375" cy="62547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Resim Yer Tutucusu 2"/>
          <p:cNvSpPr>
            <a:spLocks noGrp="1"/>
          </p:cNvSpPr>
          <p:nvPr>
            <p:ph type="pic" idx="1"/>
          </p:nvPr>
        </p:nvSpPr>
        <p:spPr>
          <a:xfrm>
            <a:off x="1976438" y="674688"/>
            <a:ext cx="6048375" cy="453707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1976438" y="5916613"/>
            <a:ext cx="6048375" cy="88741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EBF245C5-A76A-4932-890A-9E41209AF320}" type="slidenum">
              <a:rPr lang="tr-TR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848745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3BD0A35C-2CC0-4D71-B7CE-F95E1BC458E6}" type="slidenum">
              <a:rPr lang="tr-TR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0777210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7305675" y="301625"/>
            <a:ext cx="2266950" cy="6454775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503238" y="301625"/>
            <a:ext cx="6650037" cy="6454775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875EF3BB-BC2F-4592-8084-9A62549DDBEA}" type="slidenum">
              <a:rPr lang="tr-TR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68781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503238" y="301625"/>
            <a:ext cx="9069387" cy="1260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Başlık metni biçimini düzenlemek için tıklayın</a:t>
            </a:r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503238" y="1768475"/>
            <a:ext cx="9069387" cy="4987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28224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Anahat metni biçimini düzenlemek için tıklayın</a:t>
            </a:r>
          </a:p>
          <a:p>
            <a:pPr lvl="1"/>
            <a:r>
              <a:rPr lang="en-GB" smtClean="0"/>
              <a:t>İkinci Anahat Düzeyi</a:t>
            </a:r>
          </a:p>
          <a:p>
            <a:pPr lvl="2"/>
            <a:r>
              <a:rPr lang="en-GB" smtClean="0"/>
              <a:t>Üçüncü Anahat Düzeyi</a:t>
            </a:r>
          </a:p>
          <a:p>
            <a:pPr lvl="3"/>
            <a:r>
              <a:rPr lang="en-GB" smtClean="0"/>
              <a:t>Dördüncü Anahat Düzeyi</a:t>
            </a:r>
          </a:p>
          <a:p>
            <a:pPr lvl="4"/>
            <a:r>
              <a:rPr lang="en-GB" smtClean="0"/>
              <a:t>Beşinci Anahat Düzeyi</a:t>
            </a:r>
          </a:p>
          <a:p>
            <a:pPr lvl="4"/>
            <a:r>
              <a:rPr lang="en-GB" smtClean="0"/>
              <a:t>Altıncı Anahat Düzeyi</a:t>
            </a:r>
          </a:p>
          <a:p>
            <a:pPr lvl="4"/>
            <a:r>
              <a:rPr lang="en-GB" smtClean="0"/>
              <a:t>Yedinci Anahat Düzeyi</a:t>
            </a:r>
          </a:p>
          <a:p>
            <a:pPr lvl="4"/>
            <a:r>
              <a:rPr lang="en-GB" smtClean="0"/>
              <a:t>Sekizinci Anahat Düzeyi</a:t>
            </a:r>
          </a:p>
          <a:p>
            <a:pPr lvl="4"/>
            <a:r>
              <a:rPr lang="en-GB" smtClean="0"/>
              <a:t>Dokuzuncu Anahat Düzeyi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dt"/>
          </p:nvPr>
        </p:nvSpPr>
        <p:spPr bwMode="auto">
          <a:xfrm>
            <a:off x="503238" y="6886575"/>
            <a:ext cx="2346325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lnSpc>
                <a:spcPct val="95000"/>
              </a:lnSpc>
              <a:tabLst>
                <a:tab pos="723900" algn="l"/>
                <a:tab pos="1447800" algn="l"/>
                <a:tab pos="2171700" algn="l"/>
              </a:tabLst>
              <a:defRPr sz="1400">
                <a:solidFill>
                  <a:srgbClr val="000000"/>
                </a:solidFill>
                <a:latin typeface="Times New Roman" pitchFamily="16" charset="0"/>
              </a:defRPr>
            </a:lvl1pPr>
          </a:lstStyle>
          <a:p>
            <a:endParaRPr lang="tr-TR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ftr"/>
          </p:nvPr>
        </p:nvSpPr>
        <p:spPr bwMode="auto">
          <a:xfrm>
            <a:off x="3448050" y="6886575"/>
            <a:ext cx="319405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ctr">
              <a:lnSpc>
                <a:spcPct val="95000"/>
              </a:lnSpc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rgbClr val="000000"/>
                </a:solidFill>
                <a:latin typeface="Times New Roman" pitchFamily="16" charset="0"/>
              </a:defRPr>
            </a:lvl1pPr>
          </a:lstStyle>
          <a:p>
            <a:endParaRPr lang="tr-TR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sldNum"/>
          </p:nvPr>
        </p:nvSpPr>
        <p:spPr bwMode="auto">
          <a:xfrm>
            <a:off x="7227888" y="6886575"/>
            <a:ext cx="2346325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>
              <a:lnSpc>
                <a:spcPct val="95000"/>
              </a:lnSpc>
              <a:tabLst>
                <a:tab pos="723900" algn="l"/>
                <a:tab pos="1447800" algn="l"/>
                <a:tab pos="2171700" algn="l"/>
              </a:tabLst>
              <a:defRPr sz="1400">
                <a:solidFill>
                  <a:srgbClr val="000000"/>
                </a:solidFill>
                <a:latin typeface="Times New Roman" pitchFamily="16" charset="0"/>
              </a:defRPr>
            </a:lvl1pPr>
          </a:lstStyle>
          <a:p>
            <a:fld id="{68B099F0-7608-4DF9-9103-0C16BEADED2A}" type="slidenum">
              <a:rPr lang="tr-TR"/>
              <a:pPr/>
              <a:t>‹#›</a:t>
            </a:fld>
            <a:endParaRPr 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49263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+mj-lt"/>
          <a:ea typeface="+mj-ea"/>
          <a:cs typeface="+mj-cs"/>
        </a:defRPr>
      </a:lvl1pPr>
      <a:lvl2pPr marL="742950" indent="-285750" algn="ctr" defTabSz="449263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ea typeface="Microsoft YaHei" charset="-122"/>
        </a:defRPr>
      </a:lvl2pPr>
      <a:lvl3pPr marL="1143000" indent="-228600" algn="ctr" defTabSz="449263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ea typeface="Microsoft YaHei" charset="-122"/>
        </a:defRPr>
      </a:lvl3pPr>
      <a:lvl4pPr marL="1600200" indent="-228600" algn="ctr" defTabSz="449263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ea typeface="Microsoft YaHei" charset="-122"/>
        </a:defRPr>
      </a:lvl4pPr>
      <a:lvl5pPr marL="2057400" indent="-228600" algn="ctr" defTabSz="449263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ea typeface="Microsoft YaHei" charset="-122"/>
        </a:defRPr>
      </a:lvl5pPr>
      <a:lvl6pPr marL="2514600" indent="-228600" algn="ctr" defTabSz="449263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ea typeface="Microsoft YaHei" charset="-122"/>
        </a:defRPr>
      </a:lvl6pPr>
      <a:lvl7pPr marL="2971800" indent="-228600" algn="ctr" defTabSz="449263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ea typeface="Microsoft YaHei" charset="-122"/>
        </a:defRPr>
      </a:lvl7pPr>
      <a:lvl8pPr marL="3429000" indent="-228600" algn="ctr" defTabSz="449263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ea typeface="Microsoft YaHei" charset="-122"/>
        </a:defRPr>
      </a:lvl8pPr>
      <a:lvl9pPr marL="3886200" indent="-228600" algn="ctr" defTabSz="449263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ea typeface="Microsoft YaHei" charset="-122"/>
        </a:defRPr>
      </a:lvl9pPr>
    </p:titleStyle>
    <p:bodyStyle>
      <a:lvl1pPr marL="342900" indent="-342900" algn="l" defTabSz="449263" rtl="0" fontAlgn="base" hangingPunct="0">
        <a:lnSpc>
          <a:spcPct val="93000"/>
        </a:lnSpc>
        <a:spcBef>
          <a:spcPct val="0"/>
        </a:spcBef>
        <a:spcAft>
          <a:spcPts val="1413"/>
        </a:spcAft>
        <a:buClr>
          <a:srgbClr val="000000"/>
        </a:buClr>
        <a:buSzPct val="100000"/>
        <a:buFont typeface="Times New Roman" pitchFamily="16" charset="0"/>
        <a:defRPr sz="3200">
          <a:solidFill>
            <a:srgbClr val="000000"/>
          </a:solidFill>
          <a:latin typeface="+mn-lt"/>
          <a:ea typeface="+mn-ea"/>
          <a:cs typeface="+mn-cs"/>
        </a:defRPr>
      </a:lvl1pPr>
      <a:lvl2pPr marL="742950" indent="-285750" algn="l" defTabSz="449263" rtl="0" fontAlgn="base" hangingPunct="0">
        <a:lnSpc>
          <a:spcPct val="93000"/>
        </a:lnSpc>
        <a:spcBef>
          <a:spcPct val="0"/>
        </a:spcBef>
        <a:spcAft>
          <a:spcPts val="1138"/>
        </a:spcAft>
        <a:buClr>
          <a:srgbClr val="000000"/>
        </a:buClr>
        <a:buSzPct val="100000"/>
        <a:buFont typeface="Times New Roman" pitchFamily="16" charset="0"/>
        <a:defRPr sz="2800">
          <a:solidFill>
            <a:srgbClr val="000000"/>
          </a:solidFill>
          <a:latin typeface="+mn-lt"/>
          <a:ea typeface="+mn-ea"/>
        </a:defRPr>
      </a:lvl2pPr>
      <a:lvl3pPr marL="1143000" indent="-228600" algn="l" defTabSz="449263" rtl="0" fontAlgn="base" hangingPunct="0">
        <a:lnSpc>
          <a:spcPct val="93000"/>
        </a:lnSpc>
        <a:spcBef>
          <a:spcPct val="0"/>
        </a:spcBef>
        <a:spcAft>
          <a:spcPts val="850"/>
        </a:spcAft>
        <a:buClr>
          <a:srgbClr val="000000"/>
        </a:buClr>
        <a:buSzPct val="100000"/>
        <a:buFont typeface="Times New Roman" pitchFamily="16" charset="0"/>
        <a:defRPr sz="2400">
          <a:solidFill>
            <a:srgbClr val="000000"/>
          </a:solidFill>
          <a:latin typeface="+mn-lt"/>
          <a:ea typeface="+mn-ea"/>
        </a:defRPr>
      </a:lvl3pPr>
      <a:lvl4pPr marL="1600200" indent="-228600" algn="l" defTabSz="449263" rtl="0" fontAlgn="base" hangingPunct="0">
        <a:lnSpc>
          <a:spcPct val="93000"/>
        </a:lnSpc>
        <a:spcBef>
          <a:spcPct val="0"/>
        </a:spcBef>
        <a:spcAft>
          <a:spcPts val="575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</a:defRPr>
      </a:lvl4pPr>
      <a:lvl5pPr marL="2057400" indent="-228600" algn="l" defTabSz="449263" rtl="0" fontAlgn="base" hangingPunct="0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</a:defRPr>
      </a:lvl5pPr>
      <a:lvl6pPr marL="2514600" indent="-228600" algn="l" defTabSz="449263" rtl="0" fontAlgn="base" hangingPunct="0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</a:defRPr>
      </a:lvl6pPr>
      <a:lvl7pPr marL="2971800" indent="-228600" algn="l" defTabSz="449263" rtl="0" fontAlgn="base" hangingPunct="0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</a:defRPr>
      </a:lvl7pPr>
      <a:lvl8pPr marL="3429000" indent="-228600" algn="l" defTabSz="449263" rtl="0" fontAlgn="base" hangingPunct="0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</a:defRPr>
      </a:lvl8pPr>
      <a:lvl9pPr marL="3886200" indent="-228600" algn="l" defTabSz="449263" rtl="0" fontAlgn="base" hangingPunct="0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3" name="Text Box 1"/>
          <p:cNvSpPr txBox="1">
            <a:spLocks noChangeArrowheads="1"/>
          </p:cNvSpPr>
          <p:nvPr/>
        </p:nvSpPr>
        <p:spPr bwMode="auto">
          <a:xfrm>
            <a:off x="503238" y="301625"/>
            <a:ext cx="9070975" cy="6456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28224" rIns="0" bIns="0" anchor="ctr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9pPr>
          </a:lstStyle>
          <a:p>
            <a:pPr algn="ctr"/>
            <a:r>
              <a:rPr lang="tr-TR" sz="3200" dirty="0" smtClean="0"/>
              <a:t>DİNLER</a:t>
            </a:r>
          </a:p>
          <a:p>
            <a:pPr algn="ctr"/>
            <a:r>
              <a:rPr lang="tr-TR" sz="3200" dirty="0" smtClean="0"/>
              <a:t> </a:t>
            </a:r>
            <a:r>
              <a:rPr lang="tr-TR" sz="3200" dirty="0"/>
              <a:t>ATAERKİL YAPILAR MIDIR?</a:t>
            </a:r>
          </a:p>
          <a:p>
            <a:pPr algn="ctr"/>
            <a:endParaRPr lang="tr-TR" sz="3200" dirty="0"/>
          </a:p>
        </p:txBody>
      </p:sp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7" name="Rectangle 1"/>
          <p:cNvSpPr>
            <a:spLocks noGrp="1" noChangeArrowheads="1"/>
          </p:cNvSpPr>
          <p:nvPr>
            <p:ph type="title"/>
          </p:nvPr>
        </p:nvSpPr>
        <p:spPr>
          <a:xfrm>
            <a:off x="503238" y="301625"/>
            <a:ext cx="9070975" cy="1262063"/>
          </a:xfrm>
          <a:ln/>
        </p:spPr>
        <p:txBody>
          <a:bodyPr tIns="38808"/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tr-TR"/>
              <a:t>Giriş</a:t>
            </a:r>
          </a:p>
        </p:txBody>
      </p:sp>
      <p:sp>
        <p:nvSpPr>
          <p:cNvPr id="409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503238" y="1768475"/>
            <a:ext cx="9070975" cy="4989513"/>
          </a:xfrm>
          <a:ln/>
        </p:spPr>
        <p:txBody>
          <a:bodyPr tIns="22932"/>
          <a:lstStyle/>
          <a:p>
            <a:pPr marL="431800" indent="-323850" algn="just">
              <a:buSzPct val="45000"/>
              <a:buFont typeface="Wingdings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tr-TR" sz="2600"/>
              <a:t>Dinler insanların ve toplumların siyasi, ekonomik, sosyal ve kültürel yönlerini ilgilendiren düzenlemelerin kaynağında yer almaktadır.</a:t>
            </a:r>
          </a:p>
          <a:p>
            <a:pPr marL="431800" indent="-323850" algn="just">
              <a:buSzPct val="45000"/>
              <a:buFont typeface="Wingdings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tr-TR" sz="2600"/>
              <a:t>Bu düzenleme ve yapılanmanın işlerlik kazandığı alanlardan birini ise cinsiyet sorunu oluşturmaktadır.</a:t>
            </a:r>
          </a:p>
          <a:p>
            <a:pPr marL="431800" indent="-323850" algn="just">
              <a:buSzPct val="45000"/>
              <a:buFont typeface="Wingdings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tr-TR" sz="2600"/>
              <a:t>Din ve kadın ilişkisi problemli alanlardan biridir.</a:t>
            </a:r>
          </a:p>
          <a:p>
            <a:pPr marL="431800" indent="-323850" algn="just">
              <a:buSzPct val="45000"/>
              <a:buFont typeface="Wingdings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tr-TR" sz="2600"/>
              <a:t>Bu ilişkiyi ele alırken dini metinler, dini kurumlar ve dini olarak görülegelmiş gelenekler arasında bir ayrım yapmak gereklidir.</a:t>
            </a:r>
          </a:p>
          <a:p>
            <a:pPr marL="431800" indent="-323850" algn="just">
              <a:buSzPct val="45000"/>
              <a:buFont typeface="Wingdings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tr-TR" sz="2600"/>
              <a:t>Din ve kadın ilişkisinde dinin farklı boyutluluklarının gözönünde bulundurulması gereklidir.</a:t>
            </a:r>
          </a:p>
        </p:txBody>
      </p:sp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Rectangle 1"/>
          <p:cNvSpPr>
            <a:spLocks noGrp="1" noChangeArrowheads="1"/>
          </p:cNvSpPr>
          <p:nvPr>
            <p:ph type="title"/>
          </p:nvPr>
        </p:nvSpPr>
        <p:spPr>
          <a:xfrm>
            <a:off x="503238" y="301625"/>
            <a:ext cx="9070975" cy="1262063"/>
          </a:xfrm>
          <a:ln/>
        </p:spPr>
        <p:txBody>
          <a:bodyPr tIns="31752"/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tr-TR" sz="3600"/>
              <a:t>Dinlerin Kadın Karşısındaki Konumu</a:t>
            </a:r>
          </a:p>
        </p:txBody>
      </p:sp>
      <p:sp>
        <p:nvSpPr>
          <p:cNvPr id="512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503238" y="1768475"/>
            <a:ext cx="9070975" cy="4989513"/>
          </a:xfrm>
          <a:ln/>
        </p:spPr>
        <p:txBody>
          <a:bodyPr tIns="22932"/>
          <a:lstStyle/>
          <a:p>
            <a:pPr marL="431800" indent="-323850" algn="just">
              <a:buSzPct val="45000"/>
              <a:buFont typeface="Wingdings" charset="2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endParaRPr lang="tr-TR" sz="2600"/>
          </a:p>
          <a:p>
            <a:pPr marL="431800" indent="-323850" algn="just">
              <a:buSzPct val="45000"/>
              <a:buFont typeface="Wingdings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tr-TR" sz="2600"/>
              <a:t>Dinin kadın karşısındaki konumunun asli ve değişmez oluşu</a:t>
            </a:r>
          </a:p>
          <a:p>
            <a:pPr marL="431800" indent="-323850" algn="just">
              <a:buSzPct val="45000"/>
              <a:buFont typeface="Wingdings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tr-TR" sz="2600"/>
              <a:t>Dinin kadın karşısındaki konumunun zaman içerisinde dönüşüme uğrama potansiyeli</a:t>
            </a:r>
          </a:p>
        </p:txBody>
      </p:sp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Rectangle 1"/>
          <p:cNvSpPr>
            <a:spLocks noGrp="1" noChangeArrowheads="1"/>
          </p:cNvSpPr>
          <p:nvPr>
            <p:ph type="title"/>
          </p:nvPr>
        </p:nvSpPr>
        <p:spPr>
          <a:xfrm>
            <a:off x="503238" y="301625"/>
            <a:ext cx="9070975" cy="1262063"/>
          </a:xfrm>
          <a:ln/>
        </p:spPr>
        <p:txBody>
          <a:bodyPr tIns="24695"/>
          <a:lstStyle/>
          <a:p>
            <a:pPr marL="215900" indent="-215900">
              <a:buSzPct val="45000"/>
              <a:buFont typeface="Wingdings" charset="2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tr-TR" sz="2800"/>
              <a:t>Dinin Kadın Karşısındaki Konumunun </a:t>
            </a:r>
            <a:br>
              <a:rPr lang="tr-TR" sz="2800"/>
            </a:br>
            <a:r>
              <a:rPr lang="tr-TR" sz="2800"/>
              <a:t>Asli ve Değişmez Oluşu</a:t>
            </a:r>
          </a:p>
        </p:txBody>
      </p:sp>
      <p:sp>
        <p:nvSpPr>
          <p:cNvPr id="614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503238" y="1768475"/>
            <a:ext cx="9070975" cy="4989513"/>
          </a:xfrm>
          <a:ln/>
        </p:spPr>
        <p:txBody>
          <a:bodyPr tIns="22932"/>
          <a:lstStyle/>
          <a:p>
            <a:pPr marL="431800" indent="-323850" algn="just">
              <a:buSzPct val="45000"/>
              <a:buFont typeface="Wingdings" charset="2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endParaRPr lang="tr-TR" sz="2600"/>
          </a:p>
          <a:p>
            <a:pPr marL="431800" indent="-323850" algn="just">
              <a:buSzPct val="45000"/>
              <a:buFont typeface="Wingdings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tr-TR" sz="2600"/>
              <a:t>Bu bakış açısına göre dinler kadınlara baskı uygulamakta ve erkeklere boyun eğmelerini meşru hale getirebilmektedir.</a:t>
            </a:r>
          </a:p>
          <a:p>
            <a:pPr marL="431800" indent="-323850" algn="just">
              <a:buSzPct val="45000"/>
              <a:buFont typeface="Wingdings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tr-TR" sz="2600"/>
              <a:t>Dinler erkek hakimiyetini meşrulaştırmaktadır.</a:t>
            </a:r>
          </a:p>
          <a:p>
            <a:pPr marL="431800" indent="-323850" algn="just">
              <a:buSzPct val="45000"/>
              <a:buFont typeface="Wingdings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tr-TR" sz="2600"/>
              <a:t>Özellikle feministler açısından negatif bir husus olarak dinler kadınlar arasında ayrılıklara ve bölünmelere yol açmaktadır.</a:t>
            </a:r>
          </a:p>
        </p:txBody>
      </p:sp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Rectangle 1"/>
          <p:cNvSpPr>
            <a:spLocks noGrp="1" noChangeArrowheads="1"/>
          </p:cNvSpPr>
          <p:nvPr>
            <p:ph type="title"/>
          </p:nvPr>
        </p:nvSpPr>
        <p:spPr>
          <a:xfrm>
            <a:off x="503238" y="301625"/>
            <a:ext cx="9070975" cy="1262063"/>
          </a:xfrm>
          <a:ln/>
        </p:spPr>
        <p:txBody>
          <a:bodyPr tIns="24695"/>
          <a:lstStyle/>
          <a:p>
            <a:pPr marL="215900" indent="-215900">
              <a:buSzPct val="45000"/>
              <a:buFont typeface="Wingdings" charset="2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tr-TR" sz="2800"/>
              <a:t>Dinin Kadın Karşısındaki Konumunun Zaman İçerisinde Dönüşüme Uğrama Potansiyeli</a:t>
            </a:r>
          </a:p>
        </p:txBody>
      </p:sp>
      <p:sp>
        <p:nvSpPr>
          <p:cNvPr id="717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503238" y="1768475"/>
            <a:ext cx="9070975" cy="4989513"/>
          </a:xfrm>
          <a:ln/>
        </p:spPr>
        <p:txBody>
          <a:bodyPr tIns="22932"/>
          <a:lstStyle/>
          <a:p>
            <a:pPr marL="431800" indent="-323850">
              <a:buSzPct val="45000"/>
              <a:buFont typeface="Wingdings" charset="2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endParaRPr lang="tr-TR" sz="2600"/>
          </a:p>
          <a:p>
            <a:pPr marL="431800" indent="-323850">
              <a:buSzPct val="45000"/>
              <a:buFont typeface="Wingdings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tr-TR" sz="2600"/>
              <a:t>Bu görüşe göre dinin kadınların hayatları üzerindeki etkisi değişken ve dinamik karakterdedir.</a:t>
            </a:r>
          </a:p>
          <a:p>
            <a:pPr marL="431800" indent="-323850">
              <a:buSzPct val="45000"/>
              <a:buFont typeface="Wingdings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tr-TR" sz="2600"/>
              <a:t>Herbir din içerisindeki inanç ve organizasyonlarda büyük çeşitlenmeler bulunmaktadır.</a:t>
            </a:r>
          </a:p>
          <a:p>
            <a:pPr marL="431800" indent="-323850" algn="just">
              <a:buSzPct val="45000"/>
              <a:buFont typeface="Wingdings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tr-TR" sz="2600"/>
              <a:t>Örneğin Sadawi, Arap kadınlarının hali hazırda ulusal, sınıfsal ve cinsel düzeyde olmak üzere üç farklı formda baskıya maruz kaldığını; İslam'ın bu üçlü baskının asli bir kaynağı olmadığını sorunun asıl kaynağında Ataerkil sınıf sisteminin yattığını belirtmektedir.</a:t>
            </a:r>
          </a:p>
        </p:txBody>
      </p:sp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" name="Rectangle 1"/>
          <p:cNvSpPr>
            <a:spLocks noGrp="1" noChangeArrowheads="1"/>
          </p:cNvSpPr>
          <p:nvPr>
            <p:ph type="title"/>
          </p:nvPr>
        </p:nvSpPr>
        <p:spPr>
          <a:xfrm>
            <a:off x="503238" y="301625"/>
            <a:ext cx="9070975" cy="1262063"/>
          </a:xfrm>
          <a:ln/>
        </p:spPr>
        <p:txBody>
          <a:bodyPr tIns="35280"/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tr-TR" sz="4000"/>
              <a:t>Din-Kadın İlişkisi</a:t>
            </a:r>
          </a:p>
        </p:txBody>
      </p:sp>
      <p:sp>
        <p:nvSpPr>
          <p:cNvPr id="819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503238" y="1768475"/>
            <a:ext cx="9070975" cy="4989513"/>
          </a:xfrm>
          <a:ln/>
        </p:spPr>
        <p:txBody>
          <a:bodyPr tIns="24695"/>
          <a:lstStyle/>
          <a:p>
            <a:pPr marL="431800" indent="-323850">
              <a:buSzPct val="45000"/>
              <a:buFont typeface="Wingdings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tr-TR" sz="2800"/>
              <a:t>Dinlerin kadınlarla ilgili yapısal kültürel durumları çok boyutlu ve karmaşık bir konudur.</a:t>
            </a:r>
          </a:p>
          <a:p>
            <a:pPr marL="431800" indent="-323850">
              <a:buSzPct val="45000"/>
              <a:buFont typeface="Wingdings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tr-TR" sz="2800"/>
              <a:t>Dinler bir taraftan kadının konumunu kısıtlayıcı ve zayıflatıcı etkide bulunur iken bir taraftan da onları güçlendirici ya da en azından olumlayıcı bakış açıları içermektedir.</a:t>
            </a:r>
          </a:p>
          <a:p>
            <a:pPr marL="431800" indent="-323850">
              <a:buSzPct val="45000"/>
              <a:buFont typeface="Wingdings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tr-TR" sz="2800"/>
              <a:t>Dinlere ilişkin geniş malzeme arasında kadınları hem temizlik, sevecenlik, bekaret abideleri hem de kötü cadılar, ayartıcı sirenler, hain fahişeler olarak tasvir edenleri bulmak mümkündür.</a:t>
            </a:r>
          </a:p>
        </p:txBody>
      </p:sp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7" name="Rectangle 1"/>
          <p:cNvSpPr>
            <a:spLocks noGrp="1" noChangeArrowheads="1"/>
          </p:cNvSpPr>
          <p:nvPr>
            <p:ph type="title"/>
          </p:nvPr>
        </p:nvSpPr>
        <p:spPr>
          <a:xfrm>
            <a:off x="503238" y="301625"/>
            <a:ext cx="9070975" cy="1262063"/>
          </a:xfrm>
          <a:ln/>
        </p:spPr>
        <p:txBody>
          <a:bodyPr tIns="38808"/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tr-TR"/>
              <a:t>Ataerkillik</a:t>
            </a:r>
          </a:p>
        </p:txBody>
      </p:sp>
      <p:sp>
        <p:nvSpPr>
          <p:cNvPr id="921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503238" y="1768475"/>
            <a:ext cx="9070975" cy="4989513"/>
          </a:xfrm>
          <a:ln/>
        </p:spPr>
        <p:txBody>
          <a:bodyPr/>
          <a:lstStyle/>
          <a:p>
            <a:pPr marL="431800" indent="-323850">
              <a:buSzPct val="45000"/>
              <a:buFont typeface="Wingdings" charset="2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endParaRPr lang="tr-TR"/>
          </a:p>
          <a:p>
            <a:pPr marL="431800" indent="-323850" algn="just">
              <a:buSzPct val="45000"/>
              <a:buFont typeface="Wingdings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tr-TR" sz="2800"/>
              <a:t>Dinlerde kadınlara yönelik olumsuz bakış açılarını esas alan söylem, dinlerin, erkeklerin toplumda kontrolü kaybetme korkusundan dolayı kadınları günah keçileri haline getirdiklerini vurgulamaktadır.</a:t>
            </a:r>
          </a:p>
          <a:p>
            <a:pPr marL="431800" indent="-323850" algn="just">
              <a:buSzPct val="45000"/>
              <a:buFont typeface="Wingdings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tr-TR" sz="2800"/>
              <a:t>Bu da din adına kadınlara karşı açılmış bir savaş olarak betimlenmektedir.</a:t>
            </a:r>
          </a:p>
          <a:p>
            <a:pPr marL="431800" indent="-323850">
              <a:buSzPct val="45000"/>
              <a:buFont typeface="Wingdings" charset="2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endParaRPr lang="tr-TR" sz="2800"/>
          </a:p>
        </p:txBody>
      </p:sp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1" name="Rectangle 1"/>
          <p:cNvSpPr>
            <a:spLocks noGrp="1" noChangeArrowheads="1"/>
          </p:cNvSpPr>
          <p:nvPr>
            <p:ph type="title"/>
          </p:nvPr>
        </p:nvSpPr>
        <p:spPr>
          <a:xfrm>
            <a:off x="503238" y="301625"/>
            <a:ext cx="9070975" cy="1262063"/>
          </a:xfrm>
          <a:ln/>
        </p:spPr>
        <p:txBody>
          <a:bodyPr tIns="38808"/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tr-TR"/>
              <a:t>İslam ve Kadın</a:t>
            </a:r>
          </a:p>
        </p:txBody>
      </p:sp>
      <p:sp>
        <p:nvSpPr>
          <p:cNvPr id="1024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503238" y="1768475"/>
            <a:ext cx="9070975" cy="4989513"/>
          </a:xfrm>
          <a:ln/>
        </p:spPr>
        <p:txBody>
          <a:bodyPr tIns="24695"/>
          <a:lstStyle/>
          <a:p>
            <a:pPr marL="431800" indent="-323850" algn="just">
              <a:buSzPct val="45000"/>
              <a:buFont typeface="Wingdings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tr-TR" sz="2800"/>
              <a:t>İslam toplumları kadınların kendi statülerini değiştirme iddialarına direnmiş ve bu dünyadaki kadın yanlısı eğilimleri bastırma yönünde gitmişlerdir.</a:t>
            </a:r>
          </a:p>
          <a:p>
            <a:pPr marL="431800" indent="-323850" algn="just">
              <a:buSzPct val="45000"/>
              <a:buFont typeface="Wingdings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tr-TR" sz="2800"/>
              <a:t>Bu eğilimler Batıdan ithal olunmakla itham edilmekte ve hem kadınlardan hem de bireycilikten korkulmaktadır.</a:t>
            </a:r>
          </a:p>
          <a:p>
            <a:pPr marL="431800" indent="-323850" algn="just">
              <a:buSzPct val="45000"/>
              <a:buFont typeface="Wingdings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tr-TR" sz="2800"/>
              <a:t>İslam'da amaç bireyin mutluluğu değil ümmetin bekası olarak tasvir edilmektedir. Mernissi'ye göre bu anlayış kadınları boyun eğdirici konuma getiren bir durumdur.</a:t>
            </a:r>
          </a:p>
        </p:txBody>
      </p:sp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Rectangle 1"/>
          <p:cNvSpPr>
            <a:spLocks noGrp="1" noChangeArrowheads="1"/>
          </p:cNvSpPr>
          <p:nvPr>
            <p:ph type="title"/>
          </p:nvPr>
        </p:nvSpPr>
        <p:spPr>
          <a:xfrm>
            <a:off x="503808" y="395461"/>
            <a:ext cx="9070975" cy="1262063"/>
          </a:xfrm>
          <a:ln/>
        </p:spPr>
        <p:txBody>
          <a:bodyPr tIns="38808"/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tr-TR"/>
              <a:t>Sonuç</a:t>
            </a:r>
          </a:p>
        </p:txBody>
      </p:sp>
      <p:sp>
        <p:nvSpPr>
          <p:cNvPr id="1126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503238" y="1768475"/>
            <a:ext cx="9070975" cy="4989513"/>
          </a:xfrm>
          <a:ln/>
        </p:spPr>
        <p:txBody>
          <a:bodyPr tIns="24695"/>
          <a:lstStyle/>
          <a:p>
            <a:pPr marL="431800" indent="-323850">
              <a:buSzPct val="45000"/>
              <a:buFont typeface="Wingdings" charset="2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endParaRPr lang="tr-TR" sz="2800" dirty="0"/>
          </a:p>
          <a:p>
            <a:pPr marL="431800" indent="-323850" algn="just">
              <a:buSzPct val="45000"/>
              <a:buFont typeface="Wingdings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tr-TR" sz="2800" dirty="0"/>
              <a:t>Din ve kadın konusuna ilişkin sonuçlar tek yönlü ,tek katlı ve genel-geçer nitelik taşıyamaz.</a:t>
            </a:r>
          </a:p>
          <a:p>
            <a:pPr marL="431800" indent="-323850" algn="just">
              <a:buSzPct val="45000"/>
              <a:buFont typeface="Wingdings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tr-TR" sz="2800" dirty="0"/>
              <a:t>Kadın ve din konusunun kadınların dinler tarafından her zaman aşağılandıkları türünden din karşıtı yaklaşımlar ekseninde tartışılması doğru değildir.</a:t>
            </a:r>
          </a:p>
          <a:p>
            <a:pPr marL="431800" indent="-323850" algn="just">
              <a:buSzPct val="45000"/>
              <a:buFont typeface="Wingdings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tr-TR" sz="2800" dirty="0"/>
              <a:t>Göreceli, etkileşimsel ve mütevazı bakış açılarının varlığına ihtiyaç duyulmaktadır.</a:t>
            </a:r>
          </a:p>
          <a:p>
            <a:pPr marL="431800" indent="-323850">
              <a:buSzPct val="45000"/>
              <a:buFont typeface="Wingdings" charset="2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endParaRPr lang="tr-TR" dirty="0"/>
          </a:p>
        </p:txBody>
      </p:sp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is Teması">
  <a:themeElements>
    <a:clrScheme name="Ofis Teması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is Teması">
      <a:majorFont>
        <a:latin typeface="Arial"/>
        <a:ea typeface="Microsoft YaHei"/>
        <a:cs typeface=""/>
      </a:majorFont>
      <a:minorFont>
        <a:latin typeface="Arial"/>
        <a:ea typeface="Microsoft YaHei"/>
        <a:cs typeface="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effectLst/>
            <a:latin typeface="Arial" charset="0"/>
            <a:ea typeface="Microsoft YaHei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effectLst/>
            <a:latin typeface="Arial" charset="0"/>
            <a:ea typeface="Microsoft YaHei" charset="-122"/>
          </a:defRPr>
        </a:defPPr>
      </a:lstStyle>
    </a:lnDef>
  </a:objectDefaults>
  <a:extraClrSchemeLst>
    <a:extraClrScheme>
      <a:clrScheme name="Ofis Teması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is Teması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is Teması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is Teması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is Teması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is Teması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is Teması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is Teması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78</TotalTime>
  <Words>432</Words>
  <Application>Microsoft Office PowerPoint</Application>
  <PresentationFormat>Özel</PresentationFormat>
  <Paragraphs>48</Paragraphs>
  <Slides>9</Slides>
  <Notes>9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5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9</vt:i4>
      </vt:variant>
    </vt:vector>
  </HeadingPairs>
  <TitlesOfParts>
    <vt:vector size="15" baseType="lpstr">
      <vt:lpstr>Times New Roman</vt:lpstr>
      <vt:lpstr>Arial</vt:lpstr>
      <vt:lpstr>Microsoft YaHei</vt:lpstr>
      <vt:lpstr>Lucida Sans Unicode</vt:lpstr>
      <vt:lpstr>Wingdings</vt:lpstr>
      <vt:lpstr>Ofis Teması</vt:lpstr>
      <vt:lpstr>PowerPoint Sunusu</vt:lpstr>
      <vt:lpstr>Giriş</vt:lpstr>
      <vt:lpstr>Dinlerin Kadın Karşısındaki Konumu</vt:lpstr>
      <vt:lpstr>Dinin Kadın Karşısındaki Konumunun  Asli ve Değişmez Oluşu</vt:lpstr>
      <vt:lpstr>Dinin Kadın Karşısındaki Konumunun Zaman İçerisinde Dönüşüme Uğrama Potansiyeli</vt:lpstr>
      <vt:lpstr>Din-Kadın İlişkisi</vt:lpstr>
      <vt:lpstr>Ataerkillik</vt:lpstr>
      <vt:lpstr>İslam ve Kadın</vt:lpstr>
      <vt:lpstr>Sonuç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Yasemin S</dc:creator>
  <cp:lastModifiedBy>Pc</cp:lastModifiedBy>
  <cp:revision>8</cp:revision>
  <cp:lastPrinted>1601-01-01T00:00:00Z</cp:lastPrinted>
  <dcterms:created xsi:type="dcterms:W3CDTF">2019-10-13T04:08:55Z</dcterms:created>
  <dcterms:modified xsi:type="dcterms:W3CDTF">2019-10-13T11:43:13Z</dcterms:modified>
</cp:coreProperties>
</file>