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73" r:id="rId11"/>
    <p:sldId id="265" r:id="rId12"/>
    <p:sldId id="275" r:id="rId13"/>
    <p:sldId id="264" r:id="rId14"/>
    <p:sldId id="268" r:id="rId15"/>
    <p:sldId id="269" r:id="rId16"/>
    <p:sldId id="267" r:id="rId17"/>
    <p:sldId id="266" r:id="rId18"/>
    <p:sldId id="272" r:id="rId19"/>
    <p:sldId id="270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765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3068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8281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334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273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7059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624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441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365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7071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522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EC328-C8B8-4358-91F5-61133A8C522D}" type="datetimeFigureOut">
              <a:rPr lang="tr-TR" smtClean="0"/>
              <a:t>16.01.2018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D1A84-DBB6-4A02-BCF0-A5C59D5AB1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194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Gözlem ve Çıkarsama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Prof. Dr. Selahiddin ÖĞÜLMÜŞ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4052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Gözlem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Bilgi toplamak için duyularınızı kullanın</a:t>
            </a:r>
          </a:p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Olgular üzerinde odaklanın</a:t>
            </a:r>
          </a:p>
          <a:p>
            <a:pPr lvl="1"/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«Bu odada 1 adet masa var»</a:t>
            </a:r>
          </a:p>
          <a:p>
            <a:pPr lvl="1"/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03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Çıkarsama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Gözlemlere dayanır</a:t>
            </a:r>
          </a:p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Daha önceki deneyimlerinize ve bilgilerinize dayanan mantıksal yorumlardır</a:t>
            </a:r>
          </a:p>
          <a:p>
            <a:pPr marL="0" indent="0">
              <a:buNone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Örnek: Derslikte sınıfın önünde ders anlatan yetişkin bir kişinin «öğretmen» olduğu sonucunu çıkarırsınız 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525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Gözlem ve Çıkarsama: Aradaki farka dikkat edin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Veri toplarken sadece olguları kaydedin, çıkarsamalarınızı olgulardan ayırın.</a:t>
            </a:r>
          </a:p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Çıkarsamalarınızı daha sonra verileri yorumlarken kullanabilirsiniz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83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2972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Haydi, gözlem becerilerinizi sınayalım!</a:t>
            </a:r>
            <a:b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(Alıştırma 1)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1374" y="2351669"/>
            <a:ext cx="5539660" cy="4154744"/>
          </a:xfrm>
          <a:noFill/>
        </p:spPr>
      </p:pic>
      <p:sp>
        <p:nvSpPr>
          <p:cNvPr id="5" name="Unvan 1"/>
          <p:cNvSpPr txBox="1">
            <a:spLocks/>
          </p:cNvSpPr>
          <p:nvPr/>
        </p:nvSpPr>
        <p:spPr>
          <a:xfrm>
            <a:off x="611660" y="1536124"/>
            <a:ext cx="5484340" cy="34560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Aşağıdaki görüntüyü 15 saniye inceleyin ve daha sonra bu fotoğraftakiler hakkında bir birinize sorular sorun. Örneğin,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esimde kaç otomobil vardı?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Yolda hız limiti ne kadardı?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155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Sınıftan bir öğrenciyi seçin (mümkünse resim yapmaya istekli/yetenekli bir öğrenci olsun). Bunu sınıfın dışına çıkarın.</a:t>
            </a:r>
          </a:p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Sınıftaki öğrencilere bir fotoğraf gösterin ve incelemelerini söyleyin. </a:t>
            </a:r>
          </a:p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Dışarıdaki öğrenciyi sınıfa alın. Sınıf arkadaşlarına biraz önce gördükleri fotoğrafla ilgili sorular sormasını ve aldığı cevaplardan yararlanarak o fotoğrafı tahtaya çizmeye çalışsın. Bu süreçte sadece sözlü olarak iletişimde bulunacaklar, göstermeye çalışmayacaklar!</a:t>
            </a:r>
          </a:p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Resim tamamlandıktan sonra, orijinal fotoğrafla tahtaya çizilen resmi karşılaştırın.</a:t>
            </a:r>
          </a:p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Bu süreçte öğrencilerin gözlem (olguların ifade edilmesi) ve yorum/çıkarsama ifadelerine dikkat çekin</a:t>
            </a:r>
          </a:p>
          <a:p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Gözlemleri aktarırken çıkarsamalarla karıştırmamanın ne kadar önemli olduğunu tekrar vurgulayın. 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Haydi, gözlem becerilerinizi sınayalım!</a:t>
            </a:r>
            <a:b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(Alıştırma 2)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599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Gözlem mi yoksa çıkarsama mı?</a:t>
            </a:r>
            <a:b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(Alıştırma 3)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Ööğrencilere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, resim ve yazılar olan  bir nesnenin (örneğin madeni bir paranın) fotoğrafını gösterin, daha sonra bazı önermeler vererek bu önermenin bir gözlem mi yoksa bir çıkarsama mı olduğunu sorun. Örnek:</a:t>
            </a:r>
          </a:p>
          <a:p>
            <a:pPr lvl="1"/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Bu madeni paranın bir tarafında kabartma şeklinde bir insan resmi var</a:t>
            </a:r>
          </a:p>
          <a:p>
            <a:pPr lvl="1"/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Paranın üstünde resmi olan bu kişi devlet başkanı olmalı</a:t>
            </a:r>
          </a:p>
          <a:p>
            <a:pPr lvl="1"/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Paranın arka yüzünde 2013 yazıyor</a:t>
            </a:r>
          </a:p>
          <a:p>
            <a:pPr lvl="1"/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Bu para 2013 yılında basılmış</a:t>
            </a:r>
          </a:p>
          <a:p>
            <a:pPr lvl="1"/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… … </a:t>
            </a:r>
          </a:p>
          <a:p>
            <a:pPr lvl="1"/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472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Duyularımız bize ne kadar güvenilir ve doğru bilgi sağlayabilir?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elephant optical illusion jok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4340" y="1690688"/>
            <a:ext cx="6289460" cy="455532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Unvan 1"/>
          <p:cNvSpPr txBox="1">
            <a:spLocks/>
          </p:cNvSpPr>
          <p:nvPr/>
        </p:nvSpPr>
        <p:spPr>
          <a:xfrm>
            <a:off x="838200" y="2051221"/>
            <a:ext cx="3412524" cy="3608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Bu filin kaç ayağı var?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428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Böyle bir raf yapabilir misiniz?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Amazing Shelves Optical Illusion from Quality Trad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30" y="1690688"/>
            <a:ext cx="10949170" cy="37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873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Blokları bu şekilde dizebilir misiniz?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Amazing Reutersvaard Optical Illusion  Quality Trad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585" y="1773348"/>
            <a:ext cx="4021738" cy="450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147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Ne görüyorsunuz?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0" descr="The Amazing Goblet Illusion from the Collection at Quality Trad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2732" y="1690688"/>
            <a:ext cx="5440291" cy="466068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198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Karenin kenarları düzgün görünüyor mu?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The amazing circle / square optical illusion from Quality Trading!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908" y="1340471"/>
            <a:ext cx="5298732" cy="529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320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2972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Resimde ne görüyorsunuz?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manwo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5200" y="1687334"/>
            <a:ext cx="3441228" cy="517066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Unvan 1"/>
          <p:cNvSpPr txBox="1">
            <a:spLocks/>
          </p:cNvSpPr>
          <p:nvPr/>
        </p:nvSpPr>
        <p:spPr>
          <a:xfrm>
            <a:off x="1087396" y="2001795"/>
            <a:ext cx="4448432" cy="22742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İpucu:</a:t>
            </a:r>
          </a:p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Bu resimde 3 görüntü var!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64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Ne görüyorsunuz?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The Amazing Sax / Woman Optical Illusion from the Collection at Quality Trad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1297" y="1810886"/>
            <a:ext cx="4003589" cy="462842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2963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Ördek mi Tavşan mı?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artist picture of rabbit or duc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2886" y="1949188"/>
            <a:ext cx="4538020" cy="4375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0872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z="3200" dirty="0" smtClean="0"/>
              <a:t>Resimdeki dikey çizgileri dikkatle inceleyin. Bu iki çizgiden biri diğerinden daha mı uzun?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opticalillusions4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6395" y="1690688"/>
            <a:ext cx="4999210" cy="449761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213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 resim arasındaki fark?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Verbeek Cartoon Optical Illusion from Quality Trad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761264"/>
            <a:ext cx="5303112" cy="41962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8" descr="Verbeek Cartoon Optical Illusion from Quality Tra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1990" y="1761264"/>
            <a:ext cx="5303712" cy="419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6711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Bu tabelada ne yazıyor? Yüksek sesle okuyun’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Another amazing Optical Illusion by Tugcapt from Quality Trading, The Bird!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751" y="1497176"/>
            <a:ext cx="4765589" cy="4659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508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Bu karta bakın ve renkleri söyleyin; sözcükleri değil!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6544" y="1998483"/>
            <a:ext cx="7855111" cy="3256321"/>
          </a:xfrm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914400" y="5562600"/>
            <a:ext cx="10439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tr-TR" altLang="tr-TR" sz="2000" b="1" dirty="0">
                <a:cs typeface="Arial" panose="020B0604020202020204" pitchFamily="34" charset="0"/>
              </a:rPr>
              <a:t>Beyninizin sağ küresi renkleri söylemeye çalışıyor, fakat sol küresi sözcükleri okuyor.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68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Ne görüyorsunuz?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abc 123 optical illus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8174" y="2057165"/>
            <a:ext cx="4410847" cy="44108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161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1826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Ne görüyorsunuz?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young lady optical illus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05881" y="2013936"/>
            <a:ext cx="4166415" cy="461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695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En uzun boylu olan hangisi?!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9" descr="opticalillusions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5492" y="2165286"/>
            <a:ext cx="6542902" cy="40893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472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Gizlenmiş resim 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48" y="544414"/>
            <a:ext cx="8165371" cy="596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263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Gizlenmiş resim 0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778" y="276099"/>
            <a:ext cx="6860127" cy="629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275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altLang="tr-TR" sz="3200" dirty="0" smtClean="0"/>
              <a:t>Bu çemberler hareket etmiyor ama beyniniz bunları sanki hareket ediyormuş gibi görüyor. Sadece bir çembere bakın, hareket etmediğini görürsünüz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rotsnak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5108" y="1825625"/>
            <a:ext cx="5801784" cy="4351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7823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z="3200" dirty="0" smtClean="0"/>
              <a:t>Bu noktalar hareket ediyor mu</a:t>
            </a:r>
            <a:r>
              <a:rPr lang="en-US" altLang="tr-TR" sz="3200" dirty="0" smtClean="0"/>
              <a:t>?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roller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5635" y="1825625"/>
            <a:ext cx="6120730" cy="4351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592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altLang="tr-TR" sz="3200" b="1" dirty="0" smtClean="0"/>
              <a:t>Bu görsel, hareket ediyormuş gibi görünüyor mu?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7" descr="opticalillusions46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1201" y="1690688"/>
            <a:ext cx="3177231" cy="49686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16"/>
          <p:cNvSpPr txBox="1">
            <a:spLocks noChangeArrowheads="1"/>
          </p:cNvSpPr>
          <p:nvPr/>
        </p:nvSpPr>
        <p:spPr>
          <a:xfrm>
            <a:off x="7312025" y="1970903"/>
            <a:ext cx="4041775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tr-TR" smtClean="0"/>
          </a:p>
          <a:p>
            <a:r>
              <a:rPr lang="tr-TR" altLang="tr-TR" smtClean="0"/>
              <a:t>Değil mi?</a:t>
            </a:r>
            <a:endParaRPr lang="en-US" altLang="tr-TR" smtClean="0"/>
          </a:p>
          <a:p>
            <a:endParaRPr lang="en-US" altLang="tr-TR" smtClean="0"/>
          </a:p>
          <a:p>
            <a:r>
              <a:rPr lang="tr-TR" altLang="tr-TR" smtClean="0"/>
              <a:t>Evet, bu şey hareket ediyor!</a:t>
            </a: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101113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429</Words>
  <Application>Microsoft Office PowerPoint</Application>
  <PresentationFormat>Geniş ekran</PresentationFormat>
  <Paragraphs>62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Teması</vt:lpstr>
      <vt:lpstr>Gözlem ve Çıkarsama</vt:lpstr>
      <vt:lpstr>Gözlem</vt:lpstr>
      <vt:lpstr>Çıkarsama</vt:lpstr>
      <vt:lpstr>Gözlem ve Çıkarsama: Aradaki farka dikkat edin</vt:lpstr>
      <vt:lpstr>Haydi, gözlem becerilerinizi sınayalım! (Alıştırma 1)</vt:lpstr>
      <vt:lpstr>Haydi, gözlem becerilerinizi sınayalım! (Alıştırma 2)</vt:lpstr>
      <vt:lpstr>Gözlem mi yoksa çıkarsama mı? (Alıştırma 3)</vt:lpstr>
      <vt:lpstr>Duyularımız bize ne kadar güvenilir ve doğru bilgi sağlayabilir?</vt:lpstr>
      <vt:lpstr>Böyle bir raf yapabilir misiniz?</vt:lpstr>
      <vt:lpstr>Blokları bu şekilde dizebilir misiniz?</vt:lpstr>
      <vt:lpstr>Ne görüyorsunuz?</vt:lpstr>
      <vt:lpstr>Karenin kenarları düzgün görünüyor mu?</vt:lpstr>
      <vt:lpstr>Resimde ne görüyorsunuz?</vt:lpstr>
      <vt:lpstr>Ne görüyorsunuz?</vt:lpstr>
      <vt:lpstr>Ördek mi Tavşan mı?</vt:lpstr>
      <vt:lpstr>Resimdeki dikey çizgileri dikkatle inceleyin. Bu iki çizgiden biri diğerinden daha mı uzun?</vt:lpstr>
      <vt:lpstr>2 resim arasındaki fark?</vt:lpstr>
      <vt:lpstr>Bu tabelada ne yazıyor? Yüksek sesle okuyun’</vt:lpstr>
      <vt:lpstr>Bu karta bakın ve renkleri söyleyin; sözcükleri değil!</vt:lpstr>
      <vt:lpstr>Ne görüyorsunuz?</vt:lpstr>
      <vt:lpstr>Ne görüyorsunuz?</vt:lpstr>
      <vt:lpstr>En uzun boylu olan hangisi?!</vt:lpstr>
      <vt:lpstr>PowerPoint Sunusu</vt:lpstr>
      <vt:lpstr>PowerPoint Sunusu</vt:lpstr>
      <vt:lpstr>Bu çemberler hareket etmiyor ama beyniniz bunları sanki hareket ediyormuş gibi görüyor. Sadece bir çembere bakın, hareket etmediğini görürsünüz</vt:lpstr>
      <vt:lpstr>Bu noktalar hareket ediyor mu?</vt:lpstr>
      <vt:lpstr>Bu görsel, hareket ediyormuş gibi görünüyor mu?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Gözlem ve Çıkarsama</dc:title>
  <dc:creator>user</dc:creator>
  <cp:lastModifiedBy>user</cp:lastModifiedBy>
  <cp:revision>6</cp:revision>
  <dcterms:created xsi:type="dcterms:W3CDTF">2018-01-16T12:04:32Z</dcterms:created>
  <dcterms:modified xsi:type="dcterms:W3CDTF">2018-01-16T12:50:43Z</dcterms:modified>
</cp:coreProperties>
</file>