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4" r:id="rId2"/>
    <p:sldId id="275" r:id="rId3"/>
    <p:sldId id="276" r:id="rId4"/>
    <p:sldId id="277" r:id="rId5"/>
    <p:sldId id="278" r:id="rId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661CB-288F-4025-913E-7A2A82B87BB1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BD1CF-BDD9-4C56-9C01-1DBCD4EDBC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1570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267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8752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6116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743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523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28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397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2657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1940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9989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6357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43091-F59E-4959-A587-73C6A9152740}" type="datetimeFigureOut">
              <a:rPr lang="tr-TR" smtClean="0"/>
              <a:t>30.11.2017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4234A-7629-4273-B6D4-5C23CC79CA2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8948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6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2614"/>
            <a:ext cx="9144000" cy="627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855913" y="1473201"/>
            <a:ext cx="6553200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tr-TR" altLang="tr-TR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tr-TR" altLang="tr-TR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tr-TR" altLang="tr-TR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 rot="5400000">
            <a:off x="5785644" y="-4261643"/>
            <a:ext cx="620713" cy="9144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855913" y="2743201"/>
            <a:ext cx="6335712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/>
              <a:t>Prof. Dr. M. Muhtar Kutlu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Ankara Üniversitesi DTCF Halkbilim Bölümü </a:t>
            </a:r>
          </a:p>
          <a:p>
            <a:pPr eaLnBrk="1" hangingPunct="1">
              <a:spcBef>
                <a:spcPct val="50000"/>
              </a:spcBef>
            </a:pPr>
            <a:endParaRPr lang="tr-TR" altLang="tr-TR" sz="2000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2711451" y="1052513"/>
            <a:ext cx="6913563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endParaRPr lang="tr-TR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1" hangingPunct="1">
              <a:defRPr/>
            </a:pPr>
            <a:endParaRPr lang="tr-TR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1" hangingPunct="1">
              <a:defRPr/>
            </a:pPr>
            <a:endParaRPr lang="tr-TR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r>
              <a:rPr lang="tr-T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ANADOLU GÖÇER KÜLTÜRÜ</a:t>
            </a:r>
          </a:p>
          <a:p>
            <a:pPr algn="ctr" eaLnBrk="1" hangingPunct="1">
              <a:defRPr/>
            </a:pPr>
            <a:endParaRPr lang="tr-TR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Rounded MT Bold" pitchFamily="34" charset="0"/>
            </a:endParaRPr>
          </a:p>
          <a:p>
            <a:pPr algn="ctr" eaLnBrk="1" hangingPunct="1">
              <a:defRPr/>
            </a:pPr>
            <a:r>
              <a:rPr lang="tr-TR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...sınırlar çizilmeden, duvarlar örülmeden... </a:t>
            </a:r>
          </a:p>
        </p:txBody>
      </p:sp>
    </p:spTree>
    <p:extLst>
      <p:ext uri="{BB962C8B-B14F-4D97-AF65-F5344CB8AC3E}">
        <p14:creationId xmlns:p14="http://schemas.microsoft.com/office/powerpoint/2010/main" val="100330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64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82614"/>
            <a:ext cx="9144000" cy="627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855913" y="1473201"/>
            <a:ext cx="6553200" cy="204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tr-TR" altLang="tr-TR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tr-TR" altLang="tr-TR"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tr-TR" altLang="tr-TR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 rot="5400000">
            <a:off x="5785644" y="-4261643"/>
            <a:ext cx="620713" cy="91440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855913" y="2743201"/>
            <a:ext cx="6335712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tr-TR" altLang="tr-TR" sz="1600"/>
          </a:p>
          <a:p>
            <a:pPr eaLnBrk="1" hangingPunct="1">
              <a:spcBef>
                <a:spcPct val="50000"/>
              </a:spcBef>
            </a:pPr>
            <a:endParaRPr lang="tr-TR" altLang="tr-TR" sz="2000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1919289" y="908051"/>
            <a:ext cx="8497887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r-TR" altLang="tr-TR" sz="2400" b="1" dirty="0">
                <a:latin typeface="Arial" charset="0"/>
              </a:rPr>
              <a:t>ANADOLU ÖRNEĞİ:</a:t>
            </a:r>
            <a:br>
              <a:rPr lang="tr-TR" altLang="tr-TR" sz="2400" b="1" dirty="0">
                <a:latin typeface="Arial" charset="0"/>
              </a:rPr>
            </a:br>
            <a:r>
              <a:rPr lang="tr-TR" altLang="tr-TR" sz="2400" dirty="0">
                <a:latin typeface="Arial" charset="0"/>
              </a:rPr>
              <a:t>     GÖÇEBELİK / YARI GÖÇEBELİK / YAYLACILIK</a:t>
            </a:r>
          </a:p>
          <a:p>
            <a:pPr algn="ctr" eaLnBrk="1" hangingPunct="1">
              <a:defRPr/>
            </a:pPr>
            <a:endParaRPr lang="tr-TR" altLang="tr-TR" b="1" dirty="0">
              <a:latin typeface="Arial" charset="0"/>
            </a:endParaRPr>
          </a:p>
          <a:p>
            <a:pPr algn="ctr" eaLnBrk="1" hangingPunct="1">
              <a:defRPr/>
            </a:pPr>
            <a:endParaRPr lang="tr-TR" altLang="tr-TR" b="1" dirty="0">
              <a:latin typeface="Arial" charset="0"/>
            </a:endParaRPr>
          </a:p>
          <a:p>
            <a:pPr algn="ctr" eaLnBrk="1" hangingPunct="1">
              <a:defRPr/>
            </a:pPr>
            <a:endParaRPr lang="tr-TR" altLang="tr-TR" b="1" dirty="0">
              <a:latin typeface="Arial" charset="0"/>
            </a:endParaRPr>
          </a:p>
          <a:p>
            <a:pPr algn="ctr" eaLnBrk="1" hangingPunct="1">
              <a:buFont typeface="Wingdings" pitchFamily="2" charset="2"/>
              <a:buChar char="§"/>
              <a:defRPr/>
            </a:pPr>
            <a:r>
              <a:rPr lang="tr-TR" altLang="tr-TR" sz="3200" b="1" dirty="0">
                <a:latin typeface="Arial" charset="0"/>
              </a:rPr>
              <a:t> GÖÇEBE</a:t>
            </a:r>
            <a:r>
              <a:rPr lang="tr-TR" altLang="tr-TR" sz="3200" dirty="0">
                <a:latin typeface="Arial" charset="0"/>
              </a:rPr>
              <a:t> / GÖÇER / KONAR-GÖÇER</a:t>
            </a:r>
          </a:p>
          <a:p>
            <a:pPr algn="ctr" eaLnBrk="1" hangingPunct="1">
              <a:defRPr/>
            </a:pPr>
            <a:endParaRPr lang="tr-TR" altLang="tr-TR" sz="3200" dirty="0">
              <a:latin typeface="Arial" charset="0"/>
            </a:endParaRPr>
          </a:p>
          <a:p>
            <a:pPr algn="ctr" eaLnBrk="1" hangingPunct="1">
              <a:buFont typeface="Wingdings" pitchFamily="2" charset="2"/>
              <a:buChar char="§"/>
              <a:defRPr/>
            </a:pPr>
            <a:r>
              <a:rPr lang="tr-TR" altLang="tr-TR" sz="3200" b="1" dirty="0">
                <a:latin typeface="Arial" charset="0"/>
              </a:rPr>
              <a:t> YARI GÖÇEBE</a:t>
            </a:r>
            <a:r>
              <a:rPr lang="tr-TR" altLang="tr-TR" sz="3200" dirty="0">
                <a:latin typeface="Arial" charset="0"/>
              </a:rPr>
              <a:t> / YARI YERLEŞİK</a:t>
            </a:r>
          </a:p>
          <a:p>
            <a:pPr algn="ctr" eaLnBrk="1" hangingPunct="1">
              <a:defRPr/>
            </a:pPr>
            <a:endParaRPr lang="tr-TR" altLang="tr-TR" sz="3200" dirty="0">
              <a:latin typeface="Arial" charset="0"/>
            </a:endParaRPr>
          </a:p>
          <a:p>
            <a:pPr algn="ctr" eaLnBrk="1" hangingPunct="1">
              <a:buFont typeface="Wingdings" pitchFamily="2" charset="2"/>
              <a:buChar char="§"/>
              <a:defRPr/>
            </a:pPr>
            <a:r>
              <a:rPr lang="tr-TR" altLang="tr-TR" sz="3200" b="1" dirty="0">
                <a:latin typeface="Arial" charset="0"/>
              </a:rPr>
              <a:t> YAYLACI</a:t>
            </a:r>
            <a:r>
              <a:rPr lang="tr-TR" altLang="tr-TR" sz="3200" dirty="0">
                <a:latin typeface="Arial" charset="0"/>
              </a:rPr>
              <a:t> / YERLEŞİK KÖYLÜ</a:t>
            </a:r>
          </a:p>
          <a:p>
            <a:pPr algn="ctr" eaLnBrk="1" hangingPunct="1">
              <a:defRPr/>
            </a:pPr>
            <a:r>
              <a:rPr lang="tr-TR" altLang="tr-TR" sz="3200" dirty="0">
                <a:latin typeface="Arial" charset="0"/>
              </a:rPr>
              <a:t> </a:t>
            </a:r>
          </a:p>
          <a:p>
            <a:pPr algn="ctr" eaLnBrk="1" hangingPunct="1">
              <a:defRPr/>
            </a:pPr>
            <a:endParaRPr lang="tr-TR" altLang="tr-TR" dirty="0">
              <a:latin typeface="Arial" charset="0"/>
            </a:endParaRPr>
          </a:p>
          <a:p>
            <a:pPr algn="ctr" eaLnBrk="1" hangingPunct="1">
              <a:defRPr/>
            </a:pPr>
            <a:endParaRPr lang="tr-TR" b="1" dirty="0">
              <a:solidFill>
                <a:schemeClr val="tx2"/>
              </a:solidFill>
              <a:latin typeface="Arial" charset="0"/>
            </a:endParaRPr>
          </a:p>
          <a:p>
            <a:pPr algn="ctr" eaLnBrk="1" hangingPunct="1">
              <a:defRPr/>
            </a:pPr>
            <a:endParaRPr lang="tr-TR" b="1" dirty="0">
              <a:solidFill>
                <a:schemeClr val="tx2"/>
              </a:solidFill>
              <a:latin typeface="Arial" charset="0"/>
            </a:endParaRPr>
          </a:p>
          <a:p>
            <a:pPr algn="ctr" eaLnBrk="1" hangingPunct="1">
              <a:defRPr/>
            </a:pPr>
            <a:endParaRPr lang="tr-TR" b="1" dirty="0">
              <a:solidFill>
                <a:schemeClr val="tx2"/>
              </a:solidFill>
              <a:latin typeface="Arial" charset="0"/>
            </a:endParaRPr>
          </a:p>
          <a:p>
            <a:pPr algn="ctr" eaLnBrk="1" hangingPunct="1">
              <a:defRPr/>
            </a:pPr>
            <a:endParaRPr lang="tr-TR" b="1" dirty="0">
              <a:solidFill>
                <a:schemeClr val="tx2"/>
              </a:solidFill>
              <a:latin typeface="Arial" charset="0"/>
            </a:endParaRPr>
          </a:p>
          <a:p>
            <a:pPr algn="ctr" eaLnBrk="1" hangingPunct="1">
              <a:defRPr/>
            </a:pPr>
            <a:endParaRPr lang="tr-TR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endParaRPr lang="tr-TR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endParaRPr lang="tr-TR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endParaRPr lang="tr-TR" sz="24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5607" name="6 Dikdörtgen"/>
          <p:cNvSpPr>
            <a:spLocks noChangeArrowheads="1"/>
          </p:cNvSpPr>
          <p:nvPr/>
        </p:nvSpPr>
        <p:spPr bwMode="auto">
          <a:xfrm>
            <a:off x="5518150" y="836614"/>
            <a:ext cx="1155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/>
              <a:t> </a:t>
            </a:r>
          </a:p>
        </p:txBody>
      </p:sp>
      <p:sp>
        <p:nvSpPr>
          <p:cNvPr id="25608" name="Rectangle 9"/>
          <p:cNvSpPr>
            <a:spLocks noChangeArrowheads="1"/>
          </p:cNvSpPr>
          <p:nvPr/>
        </p:nvSpPr>
        <p:spPr bwMode="auto">
          <a:xfrm>
            <a:off x="1524001" y="-200055"/>
            <a:ext cx="1847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2000"/>
          </a:p>
        </p:txBody>
      </p:sp>
    </p:spTree>
    <p:extLst>
      <p:ext uri="{BB962C8B-B14F-4D97-AF65-F5344CB8AC3E}">
        <p14:creationId xmlns:p14="http://schemas.microsoft.com/office/powerpoint/2010/main" val="18163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908050"/>
            <a:ext cx="9144000" cy="528955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tr-TR" altLang="tr-TR" b="1"/>
          </a:p>
          <a:p>
            <a:pPr algn="ctr" eaLnBrk="1" hangingPunct="1">
              <a:buFontTx/>
              <a:buNone/>
            </a:pPr>
            <a:r>
              <a:rPr lang="tr-TR" altLang="tr-TR" b="1"/>
              <a:t>GÖÇEBE</a:t>
            </a:r>
            <a:r>
              <a:rPr lang="tr-TR" altLang="tr-TR"/>
              <a:t> / GÖÇER / KONAR-GÖÇER</a:t>
            </a:r>
          </a:p>
          <a:p>
            <a:pPr algn="ctr" eaLnBrk="1" hangingPunct="1">
              <a:buFontTx/>
              <a:buNone/>
            </a:pPr>
            <a:endParaRPr lang="tr-TR" altLang="tr-TR" sz="1800"/>
          </a:p>
          <a:p>
            <a:pPr algn="ctr" eaLnBrk="1" hangingPunct="1">
              <a:buFontTx/>
              <a:buNone/>
            </a:pPr>
            <a:endParaRPr lang="tr-TR" altLang="tr-TR" sz="1800"/>
          </a:p>
          <a:p>
            <a:pPr algn="ctr" eaLnBrk="1" hangingPunct="1">
              <a:buFontTx/>
              <a:buNone/>
            </a:pPr>
            <a:r>
              <a:rPr lang="tr-TR" altLang="tr-TR" sz="1800"/>
              <a:t>Sayıları ve toplam nüfusları hakkında hiç bir zaman kesin bilgilere sahip olamadığımız, </a:t>
            </a:r>
          </a:p>
          <a:p>
            <a:pPr algn="ctr" eaLnBrk="1" hangingPunct="1">
              <a:buFontTx/>
              <a:buNone/>
            </a:pPr>
            <a:r>
              <a:rPr lang="tr-TR" altLang="tr-TR" sz="1800"/>
              <a:t>günümüzde varlıkları giderek azalan ve ortadan kalkan, </a:t>
            </a:r>
          </a:p>
          <a:p>
            <a:pPr algn="ctr" eaLnBrk="1" hangingPunct="1">
              <a:buFontTx/>
              <a:buNone/>
            </a:pPr>
            <a:r>
              <a:rPr lang="tr-TR" altLang="tr-TR" sz="1800"/>
              <a:t>toprağa ve sabit bir konuta bağlı olmadan sürekli çadır hayatı yaşayan, </a:t>
            </a:r>
          </a:p>
          <a:p>
            <a:pPr algn="ctr" eaLnBrk="1" hangingPunct="1">
              <a:buFontTx/>
              <a:buNone/>
            </a:pPr>
            <a:r>
              <a:rPr lang="tr-TR" altLang="tr-TR" sz="1800"/>
              <a:t>üyeleri arasında soy-akrabalık bağları olan, </a:t>
            </a:r>
          </a:p>
          <a:p>
            <a:pPr algn="ctr" eaLnBrk="1" hangingPunct="1">
              <a:buFontTx/>
              <a:buNone/>
            </a:pPr>
            <a:r>
              <a:rPr lang="tr-TR" altLang="tr-TR" sz="1800"/>
              <a:t>tek geçim kaynağını ve ekonomilerinin temelini göçebe hayvancılığın oluşturduğu, göçebe, göçer, konar-göçer (aşiret) olarak nitelenen toplulukların </a:t>
            </a:r>
          </a:p>
          <a:p>
            <a:pPr algn="ctr" eaLnBrk="1" hangingPunct="1">
              <a:buFontTx/>
              <a:buNone/>
            </a:pPr>
            <a:r>
              <a:rPr lang="tr-TR" altLang="tr-TR" sz="1800"/>
              <a:t>yaşam biçimi.   </a:t>
            </a:r>
          </a:p>
          <a:p>
            <a:pPr eaLnBrk="1" hangingPunct="1">
              <a:buFontTx/>
              <a:buNone/>
            </a:pPr>
            <a:endParaRPr lang="tr-TR" altLang="tr-TR" sz="1800"/>
          </a:p>
        </p:txBody>
      </p:sp>
    </p:spTree>
    <p:extLst>
      <p:ext uri="{BB962C8B-B14F-4D97-AF65-F5344CB8AC3E}">
        <p14:creationId xmlns:p14="http://schemas.microsoft.com/office/powerpoint/2010/main" val="421278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1524001" y="476250"/>
            <a:ext cx="8964613" cy="572135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tr-TR" altLang="tr-TR" b="1"/>
          </a:p>
          <a:p>
            <a:pPr algn="ctr" eaLnBrk="1" hangingPunct="1">
              <a:buFontTx/>
              <a:buNone/>
            </a:pPr>
            <a:endParaRPr lang="tr-TR" altLang="tr-TR" b="1"/>
          </a:p>
          <a:p>
            <a:pPr algn="ctr" eaLnBrk="1" hangingPunct="1">
              <a:buFontTx/>
              <a:buNone/>
            </a:pPr>
            <a:r>
              <a:rPr lang="tr-TR" altLang="tr-TR" b="1"/>
              <a:t>YARI GÖÇEBE</a:t>
            </a:r>
            <a:r>
              <a:rPr lang="tr-TR" altLang="tr-TR"/>
              <a:t> / YARI YERLEŞİK</a:t>
            </a:r>
          </a:p>
          <a:p>
            <a:pPr algn="ctr" eaLnBrk="1" hangingPunct="1">
              <a:buFontTx/>
              <a:buNone/>
            </a:pPr>
            <a:endParaRPr lang="tr-TR" altLang="tr-TR" sz="1800"/>
          </a:p>
          <a:p>
            <a:pPr algn="ctr" eaLnBrk="1" hangingPunct="1">
              <a:buFontTx/>
              <a:buNone/>
            </a:pPr>
            <a:endParaRPr lang="tr-TR" altLang="tr-TR" sz="1800"/>
          </a:p>
          <a:p>
            <a:pPr algn="ctr" eaLnBrk="1" hangingPunct="1">
              <a:buFontTx/>
              <a:buNone/>
            </a:pPr>
            <a:r>
              <a:rPr lang="tr-TR" altLang="tr-TR" sz="1800"/>
              <a:t>Çoğunlukla yerleşik düzende (köylerde) </a:t>
            </a:r>
          </a:p>
          <a:p>
            <a:pPr algn="ctr" eaLnBrk="1" hangingPunct="1">
              <a:buFontTx/>
              <a:buNone/>
            </a:pPr>
            <a:r>
              <a:rPr lang="tr-TR" altLang="tr-TR" sz="1800"/>
              <a:t>ekonomilerinin temelini göçebe hayvancılığın oluşturduğu,</a:t>
            </a:r>
          </a:p>
          <a:p>
            <a:pPr algn="ctr" eaLnBrk="1" hangingPunct="1">
              <a:buFontTx/>
              <a:buNone/>
            </a:pPr>
            <a:r>
              <a:rPr lang="tr-TR" altLang="tr-TR" sz="1800"/>
              <a:t>göçebelikle yerleşiklik arasında bir ara tip (geçiş ya da uzlaşma) olarak beliren,</a:t>
            </a:r>
          </a:p>
          <a:p>
            <a:pPr algn="ctr" eaLnBrk="1" hangingPunct="1">
              <a:buFontTx/>
              <a:buNone/>
            </a:pPr>
            <a:r>
              <a:rPr lang="tr-TR" altLang="tr-TR" sz="1800"/>
              <a:t>köy-yayla ilişkisinde göçebe/göçer nitelikleri ağır basan </a:t>
            </a:r>
          </a:p>
          <a:p>
            <a:pPr algn="ctr" eaLnBrk="1" hangingPunct="1">
              <a:buFontTx/>
              <a:buNone/>
            </a:pPr>
            <a:r>
              <a:rPr lang="tr-TR" altLang="tr-TR" sz="1800"/>
              <a:t>toplulukların yaşam biçimi</a:t>
            </a:r>
          </a:p>
          <a:p>
            <a:pPr algn="just" eaLnBrk="1" hangingPunct="1">
              <a:buFontTx/>
              <a:buNone/>
            </a:pPr>
            <a:endParaRPr lang="tr-TR" altLang="tr-TR"/>
          </a:p>
          <a:p>
            <a:pPr algn="just" eaLnBrk="1" hangingPunct="1">
              <a:buFontTx/>
              <a:buNone/>
            </a:pPr>
            <a:endParaRPr lang="tr-TR" altLang="tr-TR"/>
          </a:p>
          <a:p>
            <a:pPr algn="ctr" eaLnBrk="1" hangingPunct="1">
              <a:buFontTx/>
              <a:buNone/>
            </a:pPr>
            <a:endParaRPr lang="tr-TR" altLang="tr-TR" sz="1800"/>
          </a:p>
          <a:p>
            <a:pPr eaLnBrk="1" hangingPunct="1">
              <a:buFontTx/>
              <a:buNone/>
            </a:pPr>
            <a:endParaRPr lang="tr-TR" altLang="tr-TR" sz="1800"/>
          </a:p>
        </p:txBody>
      </p:sp>
    </p:spTree>
    <p:extLst>
      <p:ext uri="{BB962C8B-B14F-4D97-AF65-F5344CB8AC3E}">
        <p14:creationId xmlns:p14="http://schemas.microsoft.com/office/powerpoint/2010/main" val="166625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1524001" y="476250"/>
            <a:ext cx="8964613" cy="572135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tr-TR" altLang="tr-TR" b="1" dirty="0"/>
          </a:p>
          <a:p>
            <a:pPr algn="ctr" eaLnBrk="1" hangingPunct="1">
              <a:buFontTx/>
              <a:buNone/>
            </a:pPr>
            <a:endParaRPr lang="tr-TR" altLang="tr-TR" b="1" dirty="0"/>
          </a:p>
          <a:p>
            <a:pPr algn="ctr" eaLnBrk="1" hangingPunct="1">
              <a:buFontTx/>
              <a:buNone/>
            </a:pPr>
            <a:r>
              <a:rPr lang="tr-TR" altLang="tr-TR" b="1" dirty="0"/>
              <a:t>YAYLACI /</a:t>
            </a:r>
            <a:r>
              <a:rPr lang="tr-TR" altLang="tr-TR" dirty="0"/>
              <a:t> YERLEŞİK KÖYLÜ</a:t>
            </a:r>
          </a:p>
          <a:p>
            <a:pPr algn="just" eaLnBrk="1" hangingPunct="1">
              <a:buFontTx/>
              <a:buNone/>
            </a:pPr>
            <a:endParaRPr lang="tr-TR" altLang="tr-TR"/>
          </a:p>
          <a:p>
            <a:pPr algn="ctr" eaLnBrk="1" hangingPunct="1">
              <a:buFontTx/>
              <a:buNone/>
            </a:pPr>
            <a:r>
              <a:rPr lang="tr-TR" altLang="tr-TR" sz="1800" smtClean="0"/>
              <a:t>Tarımın </a:t>
            </a:r>
            <a:r>
              <a:rPr lang="tr-TR" altLang="tr-TR" sz="1800" dirty="0"/>
              <a:t>yanı sıra hayvancılık yapan (karma ekonomi) </a:t>
            </a:r>
          </a:p>
          <a:p>
            <a:pPr algn="ctr" eaLnBrk="1" hangingPunct="1">
              <a:buFontTx/>
              <a:buNone/>
            </a:pPr>
            <a:r>
              <a:rPr lang="tr-TR" altLang="tr-TR" sz="1800" dirty="0"/>
              <a:t>yaz aylarında hayvanlarıyla birlikte yaylalara çıkan,</a:t>
            </a:r>
          </a:p>
          <a:p>
            <a:pPr algn="ctr" eaLnBrk="1" hangingPunct="1">
              <a:buFontTx/>
              <a:buNone/>
            </a:pPr>
            <a:r>
              <a:rPr lang="tr-TR" altLang="tr-TR" sz="1800" dirty="0"/>
              <a:t>yerleşik köylülerin yaşam biçimi</a:t>
            </a:r>
          </a:p>
          <a:p>
            <a:pPr algn="ctr" eaLnBrk="1" hangingPunct="1">
              <a:buFontTx/>
              <a:buNone/>
            </a:pPr>
            <a:endParaRPr lang="tr-TR" altLang="tr-TR" sz="1800" dirty="0"/>
          </a:p>
          <a:p>
            <a:pPr algn="ctr" eaLnBrk="1" hangingPunct="1">
              <a:buFontTx/>
              <a:buNone/>
            </a:pPr>
            <a:r>
              <a:rPr lang="tr-TR" altLang="tr-TR" sz="1800" dirty="0"/>
              <a:t>Yaylacılık, göçebeliğin Anadolu’da sürdürülen en son evresi ve en yaygın tipidir.</a:t>
            </a:r>
          </a:p>
          <a:p>
            <a:pPr algn="ctr" eaLnBrk="1" hangingPunct="1">
              <a:buFontTx/>
              <a:buNone/>
            </a:pPr>
            <a:endParaRPr lang="tr-TR" altLang="tr-TR" dirty="0"/>
          </a:p>
          <a:p>
            <a:pPr algn="ctr" eaLnBrk="1" hangingPunct="1">
              <a:buFontTx/>
              <a:buNone/>
            </a:pPr>
            <a:endParaRPr lang="tr-TR" altLang="tr-TR" dirty="0"/>
          </a:p>
          <a:p>
            <a:pPr algn="ctr" eaLnBrk="1" hangingPunct="1">
              <a:buFontTx/>
              <a:buNone/>
            </a:pPr>
            <a:endParaRPr lang="tr-TR" altLang="tr-TR" sz="1800" dirty="0"/>
          </a:p>
          <a:p>
            <a:pPr algn="just" eaLnBrk="1" hangingPunct="1">
              <a:buFontTx/>
              <a:buNone/>
            </a:pPr>
            <a:endParaRPr lang="tr-TR" altLang="tr-TR" dirty="0"/>
          </a:p>
          <a:p>
            <a:pPr algn="ctr" eaLnBrk="1" hangingPunct="1">
              <a:buFontTx/>
              <a:buNone/>
            </a:pPr>
            <a:endParaRPr lang="tr-TR" altLang="tr-TR" sz="1800" dirty="0"/>
          </a:p>
          <a:p>
            <a:pPr eaLnBrk="1" hangingPunct="1">
              <a:buFontTx/>
              <a:buNone/>
            </a:pPr>
            <a:endParaRPr lang="tr-TR" altLang="tr-TR" sz="1800" dirty="0"/>
          </a:p>
        </p:txBody>
      </p:sp>
    </p:spTree>
    <p:extLst>
      <p:ext uri="{BB962C8B-B14F-4D97-AF65-F5344CB8AC3E}">
        <p14:creationId xmlns:p14="http://schemas.microsoft.com/office/powerpoint/2010/main" val="179238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175</Words>
  <Application>Microsoft Office PowerPoint</Application>
  <PresentationFormat>Geniş ekran</PresentationFormat>
  <Paragraphs>85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2" baseType="lpstr">
      <vt:lpstr>Arial</vt:lpstr>
      <vt:lpstr>Arial Rounded MT Bold</vt:lpstr>
      <vt:lpstr>Calibri</vt:lpstr>
      <vt:lpstr>Calibri Light</vt:lpstr>
      <vt:lpstr>Tahoma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Kullanıcı</dc:creator>
  <cp:lastModifiedBy>Kullanıcı</cp:lastModifiedBy>
  <cp:revision>10</cp:revision>
  <dcterms:created xsi:type="dcterms:W3CDTF">2017-11-29T13:26:08Z</dcterms:created>
  <dcterms:modified xsi:type="dcterms:W3CDTF">2017-11-30T06:49:47Z</dcterms:modified>
</cp:coreProperties>
</file>