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"/>
  </p:notesMasterIdLst>
  <p:handoutMasterIdLst>
    <p:handoutMasterId r:id="rId13"/>
  </p:handoutMasterIdLst>
  <p:sldIdLst>
    <p:sldId id="256" r:id="rId2"/>
    <p:sldId id="305" r:id="rId3"/>
    <p:sldId id="304" r:id="rId4"/>
    <p:sldId id="303" r:id="rId5"/>
    <p:sldId id="302" r:id="rId6"/>
    <p:sldId id="318" r:id="rId7"/>
    <p:sldId id="301" r:id="rId8"/>
    <p:sldId id="300" r:id="rId9"/>
    <p:sldId id="319" r:id="rId10"/>
    <p:sldId id="314" r:id="rId1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33" autoAdjust="0"/>
    <p:restoredTop sz="94660"/>
  </p:normalViewPr>
  <p:slideViewPr>
    <p:cSldViewPr>
      <p:cViewPr varScale="1">
        <p:scale>
          <a:sx n="108" d="100"/>
          <a:sy n="108" d="100"/>
        </p:scale>
        <p:origin x="171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212C95-84E5-479B-996E-A11D5EC8C7B9}" type="datetimeFigureOut">
              <a:rPr lang="tr-TR" smtClean="0"/>
              <a:pPr/>
              <a:t>26.02.2020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A780D4-8079-4B27-A676-FF9BF299137B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43FE18-38E3-4915-9A24-FD7BE7F9AF8E}" type="datetimeFigureOut">
              <a:rPr lang="en-US" smtClean="0"/>
              <a:pPr/>
              <a:t>2/26/2020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58E01A-7A81-4A50-BADA-B3DF7F87F4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8E01A-7A81-4A50-BADA-B3DF7F87F41F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8E01A-7A81-4A50-BADA-B3DF7F87F41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6793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8E01A-7A81-4A50-BADA-B3DF7F87F41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1653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8E01A-7A81-4A50-BADA-B3DF7F87F41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107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8E01A-7A81-4A50-BADA-B3DF7F87F41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0129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8E01A-7A81-4A50-BADA-B3DF7F87F41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7939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8E01A-7A81-4A50-BADA-B3DF7F87F41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3370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8E01A-7A81-4A50-BADA-B3DF7F87F41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0584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8E01A-7A81-4A50-BADA-B3DF7F87F41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9460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8E01A-7A81-4A50-BADA-B3DF7F87F41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880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26.02.2020</a:t>
            </a:fld>
            <a:endParaRPr lang="tr-TR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tr-TR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9F75050-0E15-4C5B-92B0-66D068882F1F}" type="datetimeFigureOut">
              <a:rPr lang="tr-TR" smtClean="0"/>
              <a:pPr/>
              <a:t>26.02.2020</a:t>
            </a:fld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26.02.2020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tr-TR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26.02.2020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26.02.2020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9F75050-0E15-4C5B-92B0-66D068882F1F}" type="datetimeFigureOut">
              <a:rPr lang="tr-TR" smtClean="0"/>
              <a:pPr/>
              <a:t>26.02.2020</a:t>
            </a:fld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26.02.2020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9F75050-0E15-4C5B-92B0-66D068882F1F}" type="datetimeFigureOut">
              <a:rPr lang="tr-TR" smtClean="0"/>
              <a:pPr/>
              <a:t>26.02.2020</a:t>
            </a:fld>
            <a:endParaRPr lang="tr-TR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9F75050-0E15-4C5B-92B0-66D068882F1F}" type="datetimeFigureOut">
              <a:rPr lang="tr-TR" smtClean="0"/>
              <a:pPr/>
              <a:t>26.02.2020</a:t>
            </a:fld>
            <a:endParaRPr lang="tr-T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26.02.2020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26.02.2020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 bright="57000" contrast="-16000"/>
          </a:blip>
          <a:srcRect/>
          <a:stretch>
            <a:fillRect l="-27000" r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26.02.2020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wheel spokes="1"/>
  </p:transition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2286000" y="2564904"/>
            <a:ext cx="6172200" cy="2808312"/>
          </a:xfrm>
        </p:spPr>
        <p:txBody>
          <a:bodyPr>
            <a:normAutofit fontScale="90000"/>
          </a:bodyPr>
          <a:lstStyle/>
          <a:p>
            <a:pPr algn="ctr"/>
            <a:b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b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b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b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b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b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b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b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b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b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b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b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b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b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b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b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b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b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b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b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b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tr-TR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HİN 129</a:t>
            </a:r>
            <a:br>
              <a:rPr lang="tr-TR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br>
              <a:rPr lang="tr-TR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tr-TR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HİNT KÜLTÜRÜNE GİRİŞ</a:t>
            </a:r>
            <a:br>
              <a:rPr lang="tr-TR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b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tr-TR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6. hafta</a:t>
            </a:r>
            <a:br>
              <a:rPr lang="tr-TR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br>
              <a:rPr lang="tr-TR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tr-TR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Vedik</a:t>
            </a:r>
            <a:r>
              <a:rPr lang="tr-TR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Kültür I</a:t>
            </a:r>
            <a:b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tr-TR" sz="1600" dirty="0">
                <a:solidFill>
                  <a:schemeClr val="tx1"/>
                </a:solidFill>
              </a:rPr>
            </a:br>
            <a:br>
              <a:rPr lang="tr-TR" sz="1600" dirty="0">
                <a:solidFill>
                  <a:schemeClr val="tx1"/>
                </a:solidFill>
              </a:rPr>
            </a:br>
            <a:br>
              <a:rPr lang="tr-TR" sz="1600" dirty="0">
                <a:solidFill>
                  <a:schemeClr val="tx1"/>
                </a:solidFill>
              </a:rPr>
            </a:br>
            <a:br>
              <a:rPr lang="tr-TR" sz="1600" dirty="0">
                <a:solidFill>
                  <a:schemeClr val="tx1"/>
                </a:solidFill>
              </a:rPr>
            </a:br>
            <a:endParaRPr lang="tr-TR" sz="1600" dirty="0">
              <a:solidFill>
                <a:schemeClr val="tx1"/>
              </a:solidFill>
            </a:endParaRP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2286000" y="4005064"/>
            <a:ext cx="6172200" cy="2369858"/>
          </a:xfrm>
        </p:spPr>
        <p:txBody>
          <a:bodyPr>
            <a:normAutofit/>
          </a:bodyPr>
          <a:lstStyle/>
          <a:p>
            <a:pPr algn="r"/>
            <a:endParaRPr lang="tr-TR" sz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r"/>
            <a:endParaRPr lang="tr-TR" sz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r"/>
            <a:r>
              <a:rPr lang="tr-TR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Dersin Sorumlusu:</a:t>
            </a:r>
          </a:p>
          <a:p>
            <a:pPr algn="r"/>
            <a:r>
              <a:rPr lang="tr-TR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Doç. Dr. Yalçın Kayalı</a:t>
            </a:r>
          </a:p>
          <a:p>
            <a:pPr algn="r"/>
            <a:r>
              <a:rPr lang="tr-TR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Ankara Üniversitesi</a:t>
            </a:r>
          </a:p>
          <a:p>
            <a:pPr algn="r"/>
            <a:r>
              <a:rPr lang="tr-TR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Dil ve Tarih-Coğrafya Fakültesi</a:t>
            </a:r>
          </a:p>
          <a:p>
            <a:pPr algn="r"/>
            <a:r>
              <a:rPr lang="tr-TR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Doğu Dilleri ve Edebiyatları Bölümü</a:t>
            </a:r>
          </a:p>
          <a:p>
            <a:pPr algn="r"/>
            <a:r>
              <a:rPr lang="tr-TR" sz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Hindoloji Anabilim Dalı</a:t>
            </a:r>
          </a:p>
        </p:txBody>
      </p:sp>
    </p:spTree>
  </p:cSld>
  <p:clrMapOvr>
    <a:masterClrMapping/>
  </p:clrMapOvr>
  <p:transition>
    <p:wheel spokes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 Başlık"/>
          <p:cNvSpPr>
            <a:spLocks noGrp="1"/>
          </p:cNvSpPr>
          <p:nvPr>
            <p:ph type="title"/>
          </p:nvPr>
        </p:nvSpPr>
        <p:spPr>
          <a:xfrm>
            <a:off x="755576" y="476672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tr-TR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HİN 129</a:t>
            </a:r>
            <a:br>
              <a:rPr lang="tr-TR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tr-TR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HİNT KÜLTÜRÜNE GİRİŞ</a:t>
            </a:r>
            <a:endParaRPr lang="tr-TR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 err="1"/>
              <a:t>İndra</a:t>
            </a:r>
            <a:r>
              <a:rPr lang="tr-TR" dirty="0"/>
              <a:t> ise, </a:t>
            </a:r>
            <a:r>
              <a:rPr lang="tr-TR" dirty="0" err="1"/>
              <a:t>Vedik</a:t>
            </a:r>
            <a:r>
              <a:rPr lang="tr-TR" dirty="0"/>
              <a:t> </a:t>
            </a:r>
            <a:r>
              <a:rPr lang="tr-TR" dirty="0" err="1"/>
              <a:t>Hintliler’in</a:t>
            </a:r>
            <a:r>
              <a:rPr lang="tr-TR" dirty="0"/>
              <a:t> ulusal tanrısıdır. </a:t>
            </a:r>
            <a:r>
              <a:rPr lang="tr-TR" i="1" dirty="0" err="1"/>
              <a:t>Rigveda</a:t>
            </a:r>
            <a:r>
              <a:rPr lang="tr-TR" dirty="0"/>
              <a:t> ilahilerinin yaklaşık dörtte biri yani 250’si onun adına sunulmuştur. Eğer diğer tanrılarla birlikte adına atfedilmiş ilahileri de sayacak olursak bu sayı 300’ü bulur. </a:t>
            </a:r>
            <a:r>
              <a:rPr lang="tr-TR" dirty="0" err="1"/>
              <a:t>İndra</a:t>
            </a:r>
            <a:r>
              <a:rPr lang="tr-TR" dirty="0"/>
              <a:t> aslında bir savaş tanrısıdır. </a:t>
            </a:r>
            <a:r>
              <a:rPr lang="tr-TR" dirty="0" err="1"/>
              <a:t>Vacra</a:t>
            </a:r>
            <a:r>
              <a:rPr lang="tr-TR" dirty="0"/>
              <a:t> adı verilen savaş aleti ile karanlığı aydınlatır; ifritlerle savaşır. </a:t>
            </a:r>
            <a:endParaRPr lang="tr-TR" b="1" dirty="0"/>
          </a:p>
        </p:txBody>
      </p:sp>
      <p:sp>
        <p:nvSpPr>
          <p:cNvPr id="5" name="1 Başlık"/>
          <p:cNvSpPr txBox="1">
            <a:spLocks/>
          </p:cNvSpPr>
          <p:nvPr/>
        </p:nvSpPr>
        <p:spPr>
          <a:xfrm>
            <a:off x="611560" y="548680"/>
            <a:ext cx="7467600" cy="11430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800" b="0" i="0" u="none" strike="noStrike" kern="1200" cap="small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12745087"/>
      </p:ext>
    </p:extLst>
  </p:cSld>
  <p:clrMapOvr>
    <a:masterClrMapping/>
  </p:clrMapOvr>
  <p:transition>
    <p:wheel spokes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 Başlık"/>
          <p:cNvSpPr>
            <a:spLocks noGrp="1"/>
          </p:cNvSpPr>
          <p:nvPr>
            <p:ph type="title"/>
          </p:nvPr>
        </p:nvSpPr>
        <p:spPr>
          <a:xfrm>
            <a:off x="755576" y="476672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tr-TR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HİN 129</a:t>
            </a:r>
            <a:br>
              <a:rPr lang="tr-TR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tr-TR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HİNT KÜLTÜRÜNE GİRİŞ</a:t>
            </a:r>
            <a:endParaRPr lang="tr-TR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/>
              <a:t>Kaya’nın; </a:t>
            </a:r>
            <a:r>
              <a:rPr lang="tr-TR" dirty="0" err="1"/>
              <a:t>İndra’nın</a:t>
            </a:r>
            <a:r>
              <a:rPr lang="tr-TR" dirty="0"/>
              <a:t> </a:t>
            </a:r>
            <a:r>
              <a:rPr lang="tr-TR" dirty="0" err="1"/>
              <a:t>Vedik</a:t>
            </a:r>
            <a:r>
              <a:rPr lang="tr-TR" dirty="0"/>
              <a:t> Hint mitolojisindeki ve </a:t>
            </a:r>
            <a:r>
              <a:rPr lang="tr-TR" dirty="0" err="1"/>
              <a:t>Āri</a:t>
            </a:r>
            <a:r>
              <a:rPr lang="tr-TR" dirty="0"/>
              <a:t> toplumundaki yeri ve rolü hakkındaki tespitleri, ilgili konu hakkında daha net bilgiler edinmemizi sağlar: </a:t>
            </a:r>
            <a:r>
              <a:rPr lang="tr-TR" dirty="0" err="1"/>
              <a:t>Āriler</a:t>
            </a:r>
            <a:r>
              <a:rPr lang="tr-TR" dirty="0"/>
              <a:t>, kendi savaşçı karakterlerine benzer olarak, savaşçı tanrı </a:t>
            </a:r>
            <a:r>
              <a:rPr lang="tr-TR" dirty="0" err="1"/>
              <a:t>İndra’yı</a:t>
            </a:r>
            <a:r>
              <a:rPr lang="tr-TR" dirty="0"/>
              <a:t> yaratmışlardı. </a:t>
            </a:r>
            <a:r>
              <a:rPr lang="tr-TR" dirty="0" err="1"/>
              <a:t>İndra’nın</a:t>
            </a:r>
            <a:r>
              <a:rPr lang="tr-TR" dirty="0"/>
              <a:t> binek hayvanı olarak beyaz bir atın (</a:t>
            </a:r>
            <a:r>
              <a:rPr lang="tr-TR" dirty="0" err="1"/>
              <a:t>Uççaişravas</a:t>
            </a:r>
            <a:r>
              <a:rPr lang="tr-TR" dirty="0"/>
              <a:t>) gösterilmesi, </a:t>
            </a:r>
            <a:r>
              <a:rPr lang="tr-TR" dirty="0" err="1"/>
              <a:t>Āriler’in</a:t>
            </a:r>
            <a:r>
              <a:rPr lang="tr-TR" dirty="0"/>
              <a:t> Hindistan’a yerleşmeden önceki akıncı karakterlerini, bir filin (</a:t>
            </a:r>
            <a:r>
              <a:rPr lang="tr-TR" dirty="0" err="1"/>
              <a:t>Airāvata</a:t>
            </a:r>
            <a:r>
              <a:rPr lang="tr-TR" dirty="0"/>
              <a:t>) gösterilmesi ise, Hindistan’a yerleştikten ve evcilleştirilmiş fillerin savaşlarda kullanılmasından sonraki karakterlerini yansıtıyor olsa gerek. </a:t>
            </a:r>
            <a:endParaRPr lang="tr-TR" b="1" dirty="0"/>
          </a:p>
        </p:txBody>
      </p:sp>
      <p:sp>
        <p:nvSpPr>
          <p:cNvPr id="5" name="1 Başlık"/>
          <p:cNvSpPr txBox="1">
            <a:spLocks/>
          </p:cNvSpPr>
          <p:nvPr/>
        </p:nvSpPr>
        <p:spPr>
          <a:xfrm>
            <a:off x="611560" y="548680"/>
            <a:ext cx="7467600" cy="11430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800" b="0" i="0" u="none" strike="noStrike" kern="1200" cap="small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71203023"/>
      </p:ext>
    </p:extLst>
  </p:cSld>
  <p:clrMapOvr>
    <a:masterClrMapping/>
  </p:clrMapOvr>
  <p:transition>
    <p:wheel spokes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 Başlık"/>
          <p:cNvSpPr>
            <a:spLocks noGrp="1"/>
          </p:cNvSpPr>
          <p:nvPr>
            <p:ph type="title"/>
          </p:nvPr>
        </p:nvSpPr>
        <p:spPr>
          <a:xfrm>
            <a:off x="755576" y="476672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tr-TR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HİN 129</a:t>
            </a:r>
            <a:br>
              <a:rPr lang="tr-TR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tr-TR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HİNT KÜLTÜRÜNE GİRİŞ</a:t>
            </a:r>
            <a:endParaRPr lang="tr-TR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 err="1"/>
              <a:t>İndra’dan</a:t>
            </a:r>
            <a:r>
              <a:rPr lang="tr-TR" dirty="0"/>
              <a:t> sonra, adına 200 ilahi sunularak; </a:t>
            </a:r>
            <a:r>
              <a:rPr lang="tr-TR" i="1" dirty="0" err="1"/>
              <a:t>Rigveda’daki</a:t>
            </a:r>
            <a:r>
              <a:rPr lang="tr-TR" dirty="0"/>
              <a:t> otuz üç tanrı arasında ikinci sırayı alan </a:t>
            </a:r>
            <a:r>
              <a:rPr lang="tr-TR" dirty="0" err="1"/>
              <a:t>Agni</a:t>
            </a:r>
            <a:r>
              <a:rPr lang="tr-TR" dirty="0"/>
              <a:t>, ateşin </a:t>
            </a:r>
            <a:r>
              <a:rPr lang="tr-TR" dirty="0" err="1"/>
              <a:t>Āriler’ce</a:t>
            </a:r>
            <a:r>
              <a:rPr lang="tr-TR" dirty="0"/>
              <a:t> tanrılaştırılmış halidir. </a:t>
            </a:r>
            <a:r>
              <a:rPr lang="tr-TR" i="1" dirty="0" err="1"/>
              <a:t>Rigveda’nın</a:t>
            </a:r>
            <a:r>
              <a:rPr lang="tr-TR" dirty="0"/>
              <a:t> birinci, ikinci, üçüncü, dördüncü, beşinci, altıncı, yedinci ve onuncu kitapları </a:t>
            </a:r>
            <a:r>
              <a:rPr lang="tr-TR" dirty="0" err="1"/>
              <a:t>Agni’ye</a:t>
            </a:r>
            <a:r>
              <a:rPr lang="tr-TR" dirty="0"/>
              <a:t> sunulmuş ilahilerle başlar. </a:t>
            </a:r>
            <a:endParaRPr lang="tr-TR" b="1" dirty="0"/>
          </a:p>
        </p:txBody>
      </p:sp>
      <p:sp>
        <p:nvSpPr>
          <p:cNvPr id="5" name="1 Başlık"/>
          <p:cNvSpPr txBox="1">
            <a:spLocks/>
          </p:cNvSpPr>
          <p:nvPr/>
        </p:nvSpPr>
        <p:spPr>
          <a:xfrm>
            <a:off x="611560" y="548680"/>
            <a:ext cx="7467600" cy="11430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800" b="0" i="0" u="none" strike="noStrike" kern="1200" cap="small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52113489"/>
      </p:ext>
    </p:extLst>
  </p:cSld>
  <p:clrMapOvr>
    <a:masterClrMapping/>
  </p:clrMapOvr>
  <p:transition>
    <p:wheel spokes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 Başlık"/>
          <p:cNvSpPr>
            <a:spLocks noGrp="1"/>
          </p:cNvSpPr>
          <p:nvPr>
            <p:ph type="title"/>
          </p:nvPr>
        </p:nvSpPr>
        <p:spPr>
          <a:xfrm>
            <a:off x="755576" y="476672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tr-TR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HİN 129</a:t>
            </a:r>
            <a:br>
              <a:rPr lang="tr-TR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tr-TR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HİNT KÜLTÜRÜNE GİRİŞ</a:t>
            </a:r>
            <a:endParaRPr lang="tr-TR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/>
              <a:t>Onun </a:t>
            </a:r>
            <a:r>
              <a:rPr lang="tr-TR" i="1" dirty="0" err="1"/>
              <a:t>Rigveda</a:t>
            </a:r>
            <a:r>
              <a:rPr lang="tr-TR" dirty="0"/>
              <a:t>, </a:t>
            </a:r>
            <a:r>
              <a:rPr lang="tr-TR" dirty="0" err="1"/>
              <a:t>IV’de</a:t>
            </a:r>
            <a:r>
              <a:rPr lang="tr-TR" dirty="0"/>
              <a:t> 1;7’de üç doğumlu olduğundan bahsedilir: “Güneş olarak cennette, parlaklık olarak havada ve kurban ateşi olarak evde” doğmuştur. Tanrılara sunulan kurbanları taşır. </a:t>
            </a:r>
            <a:endParaRPr lang="tr-TR" b="1" dirty="0"/>
          </a:p>
        </p:txBody>
      </p:sp>
      <p:sp>
        <p:nvSpPr>
          <p:cNvPr id="5" name="1 Başlık"/>
          <p:cNvSpPr txBox="1">
            <a:spLocks/>
          </p:cNvSpPr>
          <p:nvPr/>
        </p:nvSpPr>
        <p:spPr>
          <a:xfrm>
            <a:off x="611560" y="548680"/>
            <a:ext cx="7467600" cy="11430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800" b="0" i="0" u="none" strike="noStrike" kern="1200" cap="small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59643483"/>
      </p:ext>
    </p:extLst>
  </p:cSld>
  <p:clrMapOvr>
    <a:masterClrMapping/>
  </p:clrMapOvr>
  <p:transition>
    <p:wheel spokes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 Başlık"/>
          <p:cNvSpPr>
            <a:spLocks noGrp="1"/>
          </p:cNvSpPr>
          <p:nvPr>
            <p:ph type="title"/>
          </p:nvPr>
        </p:nvSpPr>
        <p:spPr>
          <a:xfrm>
            <a:off x="755576" y="476672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tr-TR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HİN 129</a:t>
            </a:r>
            <a:br>
              <a:rPr lang="tr-TR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tr-TR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HİNT KÜLTÜRÜNE GİRİŞ</a:t>
            </a:r>
            <a:endParaRPr lang="tr-TR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/>
              <a:t>Adak ateşi yani </a:t>
            </a:r>
            <a:r>
              <a:rPr lang="tr-TR" dirty="0" err="1"/>
              <a:t>Agni’nin</a:t>
            </a:r>
            <a:r>
              <a:rPr lang="tr-TR" dirty="0"/>
              <a:t>, ateş yakmakta kullanılan çubuklarının içerisinde uyuduğu düşünülmüştür. Sunulan kurbanların, tanrılara ulaşmasını kolaylaştırır. </a:t>
            </a:r>
            <a:endParaRPr lang="tr-TR" b="1" dirty="0"/>
          </a:p>
        </p:txBody>
      </p:sp>
      <p:sp>
        <p:nvSpPr>
          <p:cNvPr id="5" name="1 Başlık"/>
          <p:cNvSpPr txBox="1">
            <a:spLocks/>
          </p:cNvSpPr>
          <p:nvPr/>
        </p:nvSpPr>
        <p:spPr>
          <a:xfrm>
            <a:off x="611560" y="548680"/>
            <a:ext cx="7467600" cy="11430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800" b="0" i="0" u="none" strike="noStrike" kern="1200" cap="small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48991223"/>
      </p:ext>
    </p:extLst>
  </p:cSld>
  <p:clrMapOvr>
    <a:masterClrMapping/>
  </p:clrMapOvr>
  <p:transition>
    <p:wheel spokes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 Başlık"/>
          <p:cNvSpPr>
            <a:spLocks noGrp="1"/>
          </p:cNvSpPr>
          <p:nvPr>
            <p:ph type="title"/>
          </p:nvPr>
        </p:nvSpPr>
        <p:spPr>
          <a:xfrm>
            <a:off x="755576" y="476672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tr-TR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HİN 129</a:t>
            </a:r>
            <a:br>
              <a:rPr lang="tr-TR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tr-TR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HİNT KÜLTÜRÜNE GİRİŞ</a:t>
            </a:r>
            <a:endParaRPr lang="tr-TR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/>
              <a:t>Ancak kurbanların en besleyici kısmının kendisine ayrılmasını ister. Vedalar doğrultusunda tören yapanlar, yani Hint </a:t>
            </a:r>
            <a:r>
              <a:rPr lang="tr-TR" dirty="0" err="1"/>
              <a:t>Ārileri</a:t>
            </a:r>
            <a:r>
              <a:rPr lang="tr-TR" dirty="0"/>
              <a:t> ateşi bir dost, baba ve din adamı gibi görmeye çalışmışlardır. Ateşin içine attıkları kurban malzemelerinin yanarak yok olmasını ise; </a:t>
            </a:r>
            <a:r>
              <a:rPr lang="tr-TR" dirty="0" err="1"/>
              <a:t>Agni’nin</a:t>
            </a:r>
            <a:r>
              <a:rPr lang="tr-TR" dirty="0"/>
              <a:t> somut olarak kurbanın tüketimi olarak değerlendirmişledir. </a:t>
            </a:r>
            <a:endParaRPr lang="tr-TR" b="1" dirty="0"/>
          </a:p>
        </p:txBody>
      </p:sp>
      <p:sp>
        <p:nvSpPr>
          <p:cNvPr id="5" name="1 Başlık"/>
          <p:cNvSpPr txBox="1">
            <a:spLocks/>
          </p:cNvSpPr>
          <p:nvPr/>
        </p:nvSpPr>
        <p:spPr>
          <a:xfrm>
            <a:off x="611560" y="548680"/>
            <a:ext cx="7467600" cy="11430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800" b="0" i="0" u="none" strike="noStrike" kern="1200" cap="small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82626291"/>
      </p:ext>
    </p:extLst>
  </p:cSld>
  <p:clrMapOvr>
    <a:masterClrMapping/>
  </p:clrMapOvr>
  <p:transition>
    <p:wheel spokes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 Başlık"/>
          <p:cNvSpPr>
            <a:spLocks noGrp="1"/>
          </p:cNvSpPr>
          <p:nvPr>
            <p:ph type="title"/>
          </p:nvPr>
        </p:nvSpPr>
        <p:spPr>
          <a:xfrm>
            <a:off x="755576" y="476672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tr-TR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HİN 129</a:t>
            </a:r>
            <a:br>
              <a:rPr lang="tr-TR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tr-TR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HİNT KÜLTÜRÜNE GİRİŞ</a:t>
            </a:r>
            <a:endParaRPr lang="tr-TR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/>
              <a:t>Mitolojik ögelerle yoğrulmuş </a:t>
            </a:r>
            <a:r>
              <a:rPr lang="tr-TR" i="1" dirty="0" err="1"/>
              <a:t>Rigveda</a:t>
            </a:r>
            <a:r>
              <a:rPr lang="tr-TR" dirty="0"/>
              <a:t> ilahileri, içerisinde barındırdıkları daha birçok konu ile </a:t>
            </a:r>
            <a:r>
              <a:rPr lang="tr-TR" dirty="0" err="1"/>
              <a:t>Vedik</a:t>
            </a:r>
            <a:r>
              <a:rPr lang="tr-TR" dirty="0"/>
              <a:t> </a:t>
            </a:r>
            <a:r>
              <a:rPr lang="tr-TR" dirty="0" err="1"/>
              <a:t>Hintliler’in</a:t>
            </a:r>
            <a:r>
              <a:rPr lang="tr-TR" dirty="0"/>
              <a:t> yaşamına ayna tutar. </a:t>
            </a:r>
            <a:endParaRPr lang="tr-TR" b="1" dirty="0"/>
          </a:p>
        </p:txBody>
      </p:sp>
      <p:sp>
        <p:nvSpPr>
          <p:cNvPr id="5" name="1 Başlık"/>
          <p:cNvSpPr txBox="1">
            <a:spLocks/>
          </p:cNvSpPr>
          <p:nvPr/>
        </p:nvSpPr>
        <p:spPr>
          <a:xfrm>
            <a:off x="611560" y="548680"/>
            <a:ext cx="7467600" cy="11430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800" b="0" i="0" u="none" strike="noStrike" kern="1200" cap="small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09365141"/>
      </p:ext>
    </p:extLst>
  </p:cSld>
  <p:clrMapOvr>
    <a:masterClrMapping/>
  </p:clrMapOvr>
  <p:transition>
    <p:wheel spokes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 Başlık"/>
          <p:cNvSpPr>
            <a:spLocks noGrp="1"/>
          </p:cNvSpPr>
          <p:nvPr>
            <p:ph type="title"/>
          </p:nvPr>
        </p:nvSpPr>
        <p:spPr>
          <a:xfrm>
            <a:off x="755576" y="476672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tr-TR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HİN 129</a:t>
            </a:r>
            <a:br>
              <a:rPr lang="tr-TR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tr-TR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HİNT KÜLTÜRÜNE GİRİŞ</a:t>
            </a:r>
            <a:endParaRPr lang="tr-TR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/>
              <a:t>İlahilerde geçen yerleşim yerlerinin isimleri, nehirler, tarım ürünleri, hayvancılık faaliyetleri ile ilgili bilgiler sadece X, 90’da geçse de; Hint kast sisteminin izlerine dair ipuçları, </a:t>
            </a:r>
            <a:r>
              <a:rPr lang="tr-TR" dirty="0" err="1"/>
              <a:t>Vedik</a:t>
            </a:r>
            <a:r>
              <a:rPr lang="tr-TR" dirty="0"/>
              <a:t> dönem Hindistan tarihi açısından oldukça kıymetlidir. </a:t>
            </a:r>
            <a:endParaRPr lang="tr-TR" b="1" dirty="0"/>
          </a:p>
        </p:txBody>
      </p:sp>
      <p:sp>
        <p:nvSpPr>
          <p:cNvPr id="5" name="1 Başlık"/>
          <p:cNvSpPr txBox="1">
            <a:spLocks/>
          </p:cNvSpPr>
          <p:nvPr/>
        </p:nvSpPr>
        <p:spPr>
          <a:xfrm>
            <a:off x="611560" y="548680"/>
            <a:ext cx="7467600" cy="11430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800" b="0" i="0" u="none" strike="noStrike" kern="1200" cap="small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25400811"/>
      </p:ext>
    </p:extLst>
  </p:cSld>
  <p:clrMapOvr>
    <a:masterClrMapping/>
  </p:clrMapOvr>
  <p:transition>
    <p:wheel spokes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 Başlık"/>
          <p:cNvSpPr>
            <a:spLocks noGrp="1"/>
          </p:cNvSpPr>
          <p:nvPr>
            <p:ph type="title"/>
          </p:nvPr>
        </p:nvSpPr>
        <p:spPr>
          <a:xfrm>
            <a:off x="755576" y="476672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tr-TR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HİN 129</a:t>
            </a:r>
            <a:br>
              <a:rPr lang="tr-TR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tr-TR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HİNT KÜLTÜRÜNE GİRİŞ</a:t>
            </a:r>
            <a:endParaRPr lang="tr-TR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 err="1"/>
              <a:t>Max</a:t>
            </a:r>
            <a:r>
              <a:rPr lang="tr-TR" dirty="0"/>
              <a:t> </a:t>
            </a:r>
            <a:r>
              <a:rPr lang="tr-TR" dirty="0" err="1"/>
              <a:t>Müller</a:t>
            </a:r>
            <a:r>
              <a:rPr lang="tr-TR" dirty="0"/>
              <a:t>, </a:t>
            </a:r>
            <a:r>
              <a:rPr lang="tr-TR" i="1" dirty="0" err="1"/>
              <a:t>Rigveda’nın</a:t>
            </a:r>
            <a:r>
              <a:rPr lang="tr-TR" dirty="0"/>
              <a:t> Dünya Kültür Mirasına olan katkılarını şu sözlerle ifade eder: </a:t>
            </a:r>
            <a:r>
              <a:rPr lang="tr-TR" i="1" dirty="0" err="1"/>
              <a:t>Rigveda</a:t>
            </a:r>
            <a:r>
              <a:rPr lang="tr-TR" i="1" dirty="0"/>
              <a:t>,</a:t>
            </a:r>
            <a:r>
              <a:rPr lang="tr-TR" dirty="0"/>
              <a:t> Dünya Siyasi Tarihi açısından; diğer dillerle yazılmış olan hiçbir edebî eserin, asla yerini alamayacağı büyük bir boşluğu doldurmuştur.</a:t>
            </a:r>
          </a:p>
          <a:p>
            <a:endParaRPr lang="tr-TR" b="1" dirty="0"/>
          </a:p>
        </p:txBody>
      </p:sp>
      <p:sp>
        <p:nvSpPr>
          <p:cNvPr id="5" name="1 Başlık"/>
          <p:cNvSpPr txBox="1">
            <a:spLocks/>
          </p:cNvSpPr>
          <p:nvPr/>
        </p:nvSpPr>
        <p:spPr>
          <a:xfrm>
            <a:off x="611560" y="548680"/>
            <a:ext cx="7467600" cy="11430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800" b="0" i="0" u="none" strike="noStrike" kern="1200" cap="small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7872958"/>
      </p:ext>
    </p:extLst>
  </p:cSld>
  <p:clrMapOvr>
    <a:masterClrMapping/>
  </p:clrMapOvr>
  <p:transition>
    <p:wheel spokes="1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1007</TotalTime>
  <Words>496</Words>
  <Application>Microsoft Office PowerPoint</Application>
  <PresentationFormat>Ekran Gösterisi (4:3)</PresentationFormat>
  <Paragraphs>37</Paragraphs>
  <Slides>10</Slides>
  <Notes>10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6" baseType="lpstr">
      <vt:lpstr>Calibri</vt:lpstr>
      <vt:lpstr>Century Schoolbook</vt:lpstr>
      <vt:lpstr>Comic Sans MS</vt:lpstr>
      <vt:lpstr>Wingdings</vt:lpstr>
      <vt:lpstr>Wingdings 2</vt:lpstr>
      <vt:lpstr>Oriel</vt:lpstr>
      <vt:lpstr>                     HİN 129  HİNT KÜLTÜRÜNE GİRİŞ  6. hafta  Vedik Kültür I      </vt:lpstr>
      <vt:lpstr>HİN 129 HİNT KÜLTÜRÜNE GİRİŞ</vt:lpstr>
      <vt:lpstr>HİN 129 HİNT KÜLTÜRÜNE GİRİŞ</vt:lpstr>
      <vt:lpstr>HİN 129 HİNT KÜLTÜRÜNE GİRİŞ</vt:lpstr>
      <vt:lpstr>HİN 129 HİNT KÜLTÜRÜNE GİRİŞ</vt:lpstr>
      <vt:lpstr>HİN 129 HİNT KÜLTÜRÜNE GİRİŞ</vt:lpstr>
      <vt:lpstr>HİN 129 HİNT KÜLTÜRÜNE GİRİŞ</vt:lpstr>
      <vt:lpstr>HİN 129 HİNT KÜLTÜRÜNE GİRİŞ</vt:lpstr>
      <vt:lpstr>HİN 129 HİNT KÜLTÜRÜNE GİRİŞ</vt:lpstr>
      <vt:lpstr>HİN 129 HİNT KÜLTÜRÜNE GİRİŞ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II. GENÇ AKADEMİSYENLER SEMPOZYUMU   GAZİ ÜNİVERSİTESİ, 24-25 Kasım 20114</dc:title>
  <dc:creator>Arş. Gör. Y.KAYALI</dc:creator>
  <cp:lastModifiedBy>casper</cp:lastModifiedBy>
  <cp:revision>121</cp:revision>
  <dcterms:created xsi:type="dcterms:W3CDTF">2014-11-21T09:52:05Z</dcterms:created>
  <dcterms:modified xsi:type="dcterms:W3CDTF">2020-02-26T18:27:57Z</dcterms:modified>
</cp:coreProperties>
</file>