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300" r:id="rId3"/>
    <p:sldId id="312" r:id="rId4"/>
    <p:sldId id="301" r:id="rId5"/>
    <p:sldId id="303" r:id="rId6"/>
    <p:sldId id="307" r:id="rId7"/>
    <p:sldId id="27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1636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970AF-29E9-4D82-898E-1CFFF58C623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2B164-A7A7-45D9-B949-58BBBA17F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2B164-A7A7-45D9-B949-58BBBA17F4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83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2B164-A7A7-45D9-B949-58BBBA17F4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00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vücut</a:t>
            </a:r>
            <a:r>
              <a:rPr lang="en-US" dirty="0" smtClean="0"/>
              <a:t> </a:t>
            </a:r>
            <a:r>
              <a:rPr lang="en-US" dirty="0" err="1" smtClean="0"/>
              <a:t>ısısında</a:t>
            </a:r>
            <a:r>
              <a:rPr lang="en-US" dirty="0" smtClean="0"/>
              <a:t> </a:t>
            </a:r>
            <a:r>
              <a:rPr lang="en-US" dirty="0" err="1" smtClean="0"/>
              <a:t>artmaya</a:t>
            </a:r>
            <a:r>
              <a:rPr lang="en-US" dirty="0" smtClean="0"/>
              <a:t> </a:t>
            </a:r>
            <a:r>
              <a:rPr lang="en-US" dirty="0" err="1" smtClean="0"/>
              <a:t>yol</a:t>
            </a:r>
            <a:r>
              <a:rPr lang="en-US" dirty="0" smtClean="0"/>
              <a:t> </a:t>
            </a:r>
            <a:r>
              <a:rPr lang="en-US" dirty="0" err="1" smtClean="0"/>
              <a:t>açan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bezlerinin</a:t>
            </a:r>
            <a:r>
              <a:rPr lang="en-US" dirty="0" smtClean="0"/>
              <a:t> </a:t>
            </a:r>
            <a:r>
              <a:rPr lang="en-US" dirty="0" err="1" smtClean="0"/>
              <a:t>yokluğu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da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sıklıkla</a:t>
            </a:r>
            <a:r>
              <a:rPr lang="en-US" dirty="0" smtClean="0"/>
              <a:t> </a:t>
            </a:r>
            <a:r>
              <a:rPr lang="en-US" dirty="0" err="1" smtClean="0"/>
              <a:t>azalmasıdır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Diş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saçların</a:t>
            </a:r>
            <a:r>
              <a:rPr lang="en-US" dirty="0" smtClean="0"/>
              <a:t> </a:t>
            </a:r>
            <a:r>
              <a:rPr lang="en-US" dirty="0" err="1" smtClean="0"/>
              <a:t>tutulumu</a:t>
            </a:r>
            <a:r>
              <a:rPr lang="en-US" dirty="0" smtClean="0"/>
              <a:t> </a:t>
            </a:r>
            <a:r>
              <a:rPr lang="en-US" dirty="0" err="1" smtClean="0"/>
              <a:t>iki</a:t>
            </a:r>
            <a:r>
              <a:rPr lang="en-US" dirty="0" smtClean="0"/>
              <a:t> </a:t>
            </a:r>
            <a:r>
              <a:rPr lang="en-US" dirty="0" err="1" smtClean="0"/>
              <a:t>grupta</a:t>
            </a:r>
            <a:r>
              <a:rPr lang="en-US" dirty="0" smtClean="0"/>
              <a:t> da </a:t>
            </a:r>
            <a:r>
              <a:rPr lang="en-US" dirty="0" err="1" smtClean="0"/>
              <a:t>benzerdir</a:t>
            </a:r>
            <a:r>
              <a:rPr lang="en-US" dirty="0" smtClean="0"/>
              <a:t> </a:t>
            </a:r>
            <a:r>
              <a:rPr lang="en-US" dirty="0" err="1" smtClean="0"/>
              <a:t>fakat</a:t>
            </a:r>
            <a:r>
              <a:rPr lang="en-US" dirty="0" smtClean="0"/>
              <a:t> </a:t>
            </a:r>
            <a:r>
              <a:rPr lang="en-US" dirty="0" err="1" smtClean="0"/>
              <a:t>tırnak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bezlerinin</a:t>
            </a:r>
            <a:r>
              <a:rPr lang="en-US" dirty="0" smtClean="0"/>
              <a:t> </a:t>
            </a:r>
            <a:r>
              <a:rPr lang="en-US" dirty="0" err="1" smtClean="0"/>
              <a:t>kalıtsal</a:t>
            </a:r>
            <a:r>
              <a:rPr lang="en-US" dirty="0" smtClean="0"/>
              <a:t> </a:t>
            </a:r>
            <a:r>
              <a:rPr lang="en-US" dirty="0" err="1" smtClean="0"/>
              <a:t>tutulum</a:t>
            </a:r>
            <a:r>
              <a:rPr lang="en-US" dirty="0" smtClean="0"/>
              <a:t> </a:t>
            </a:r>
            <a:r>
              <a:rPr lang="en-US" dirty="0" err="1" smtClean="0"/>
              <a:t>modelleri</a:t>
            </a:r>
            <a:r>
              <a:rPr lang="en-US" dirty="0" smtClean="0"/>
              <a:t> </a:t>
            </a:r>
            <a:r>
              <a:rPr lang="en-US" dirty="0" err="1" smtClean="0"/>
              <a:t>farklıdır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err="1" smtClean="0"/>
              <a:t>HED’nin</a:t>
            </a:r>
            <a:r>
              <a:rPr lang="en-US" dirty="0" smtClean="0"/>
              <a:t>; "</a:t>
            </a:r>
            <a:r>
              <a:rPr lang="en-US" dirty="0" err="1" smtClean="0"/>
              <a:t>hipodonti</a:t>
            </a:r>
            <a:r>
              <a:rPr lang="en-US" dirty="0" smtClean="0"/>
              <a:t>, </a:t>
            </a:r>
            <a:r>
              <a:rPr lang="en-US" dirty="0" err="1" smtClean="0"/>
              <a:t>hipotrikozis</a:t>
            </a:r>
            <a:r>
              <a:rPr lang="en-US" dirty="0" smtClean="0"/>
              <a:t>, </a:t>
            </a:r>
            <a:r>
              <a:rPr lang="en-US" dirty="0" err="1" smtClean="0"/>
              <a:t>hipohidrozis</a:t>
            </a:r>
            <a:r>
              <a:rPr lang="en-US" dirty="0" smtClean="0"/>
              <a:t>" </a:t>
            </a:r>
            <a:r>
              <a:rPr lang="en-US" dirty="0" err="1" smtClean="0"/>
              <a:t>olmak</a:t>
            </a:r>
            <a:r>
              <a:rPr lang="en-US" dirty="0" smtClean="0"/>
              <a:t> </a:t>
            </a:r>
            <a:r>
              <a:rPr lang="en-US" dirty="0" err="1" smtClean="0"/>
              <a:t>üzere</a:t>
            </a:r>
            <a:r>
              <a:rPr lang="en-US" dirty="0" smtClean="0"/>
              <a:t>, 3 </a:t>
            </a:r>
            <a:r>
              <a:rPr lang="en-US" dirty="0" err="1" smtClean="0"/>
              <a:t>esas</a:t>
            </a:r>
            <a:r>
              <a:rPr lang="en-US" dirty="0" smtClean="0"/>
              <a:t> </a:t>
            </a:r>
            <a:r>
              <a:rPr lang="en-US" dirty="0" err="1" smtClean="0"/>
              <a:t>bulgusu</a:t>
            </a:r>
            <a:r>
              <a:rPr lang="en-US" dirty="0" smtClean="0"/>
              <a:t> </a:t>
            </a:r>
            <a:r>
              <a:rPr lang="en-US" dirty="0" err="1" smtClean="0"/>
              <a:t>vardır</a:t>
            </a:r>
            <a:r>
              <a:rPr lang="en-US" dirty="0" smtClean="0"/>
              <a:t> (2,3</a:t>
            </a:r>
            <a:endParaRPr lang="tr-TR" dirty="0" smtClean="0"/>
          </a:p>
          <a:p>
            <a:r>
              <a:rPr lang="en-US" dirty="0" err="1" smtClean="0"/>
              <a:t>Hipohidrozis</a:t>
            </a:r>
            <a:r>
              <a:rPr lang="en-US" dirty="0" smtClean="0"/>
              <a:t>;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seviyelerde</a:t>
            </a:r>
            <a:r>
              <a:rPr lang="en-US" dirty="0" smtClean="0"/>
              <a:t> </a:t>
            </a:r>
            <a:r>
              <a:rPr lang="en-US" dirty="0" err="1" smtClean="0"/>
              <a:t>meydana</a:t>
            </a:r>
            <a:r>
              <a:rPr lang="en-US" dirty="0" smtClean="0"/>
              <a:t> </a:t>
            </a:r>
            <a:r>
              <a:rPr lang="en-US" dirty="0" err="1" smtClean="0"/>
              <a:t>gelir</a:t>
            </a:r>
            <a:r>
              <a:rPr lang="en-US" dirty="0" smtClean="0"/>
              <a:t>,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bezlerinin</a:t>
            </a:r>
            <a:r>
              <a:rPr lang="en-US" dirty="0" smtClean="0"/>
              <a:t> </a:t>
            </a:r>
            <a:r>
              <a:rPr lang="en-US" dirty="0" err="1" smtClean="0"/>
              <a:t>displazisine</a:t>
            </a:r>
            <a:r>
              <a:rPr lang="en-US" dirty="0" smtClean="0"/>
              <a:t>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, </a:t>
            </a:r>
            <a:r>
              <a:rPr lang="en-US" dirty="0" err="1" smtClean="0"/>
              <a:t>bebeklik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çocukluk</a:t>
            </a:r>
            <a:r>
              <a:rPr lang="en-US" dirty="0" smtClean="0"/>
              <a:t> </a:t>
            </a:r>
            <a:r>
              <a:rPr lang="en-US" dirty="0" err="1" smtClean="0"/>
              <a:t>dönemlerinde</a:t>
            </a:r>
            <a:r>
              <a:rPr lang="en-US" dirty="0" smtClean="0"/>
              <a:t>, </a:t>
            </a:r>
            <a:r>
              <a:rPr lang="en-US" dirty="0" err="1" smtClean="0"/>
              <a:t>belirgin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ateş</a:t>
            </a:r>
            <a:r>
              <a:rPr lang="en-US" dirty="0" smtClean="0"/>
              <a:t> </a:t>
            </a:r>
            <a:r>
              <a:rPr lang="en-US" dirty="0" err="1" smtClean="0"/>
              <a:t>nöbetleri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karakte</a:t>
            </a:r>
            <a:r>
              <a:rPr lang="en-US" dirty="0" smtClean="0"/>
              <a:t>- </a:t>
            </a:r>
            <a:r>
              <a:rPr lang="en-US" dirty="0" err="1" smtClean="0"/>
              <a:t>rizedir</a:t>
            </a:r>
            <a:r>
              <a:rPr lang="en-US" dirty="0" smtClean="0"/>
              <a:t> (1-3)</a:t>
            </a:r>
            <a:endParaRPr lang="tr-T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Hipotrikozis: </a:t>
            </a:r>
            <a:r>
              <a:rPr lang="en-US" dirty="0" err="1" smtClean="0"/>
              <a:t>İnce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seyrek</a:t>
            </a:r>
            <a:r>
              <a:rPr lang="en-US" dirty="0" smtClean="0"/>
              <a:t> </a:t>
            </a:r>
            <a:r>
              <a:rPr lang="en-US" dirty="0" err="1" smtClean="0"/>
              <a:t>saçlar</a:t>
            </a:r>
            <a:r>
              <a:rPr lang="en-US" dirty="0" smtClean="0"/>
              <a:t>, </a:t>
            </a:r>
            <a:r>
              <a:rPr lang="en-US" dirty="0" err="1" smtClean="0"/>
              <a:t>kaşların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kirpiklerin</a:t>
            </a:r>
            <a:r>
              <a:rPr lang="en-US" dirty="0" smtClean="0"/>
              <a:t> </a:t>
            </a:r>
            <a:r>
              <a:rPr lang="en-US" dirty="0" err="1" smtClean="0"/>
              <a:t>yokluğu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belirgindir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2B164-A7A7-45D9-B949-58BBBA17F4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80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Ektodermal</a:t>
            </a:r>
            <a:r>
              <a:rPr lang="en-US" dirty="0" smtClean="0"/>
              <a:t> </a:t>
            </a:r>
            <a:r>
              <a:rPr lang="en-US" dirty="0" err="1" smtClean="0"/>
              <a:t>displazi</a:t>
            </a:r>
            <a:r>
              <a:rPr lang="en-US" dirty="0" smtClean="0"/>
              <a:t> </a:t>
            </a:r>
            <a:r>
              <a:rPr lang="en-US" dirty="0" err="1" smtClean="0"/>
              <a:t>hakkında</a:t>
            </a:r>
            <a:r>
              <a:rPr lang="en-US" dirty="0" smtClean="0"/>
              <a:t> </a:t>
            </a:r>
            <a:r>
              <a:rPr lang="en-US" dirty="0" err="1" smtClean="0"/>
              <a:t>yeteri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bilgi</a:t>
            </a:r>
            <a:r>
              <a:rPr lang="en-US" dirty="0" smtClean="0"/>
              <a:t> </a:t>
            </a:r>
            <a:r>
              <a:rPr lang="en-US" dirty="0" err="1" smtClean="0"/>
              <a:t>sahibi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hekim</a:t>
            </a:r>
            <a:r>
              <a:rPr lang="en-US" dirty="0" smtClean="0"/>
              <a:t> </a:t>
            </a:r>
            <a:r>
              <a:rPr lang="en-US" dirty="0" err="1" smtClean="0"/>
              <a:t>ayırıcı</a:t>
            </a:r>
            <a:r>
              <a:rPr lang="en-US" dirty="0" smtClean="0"/>
              <a:t> </a:t>
            </a:r>
            <a:r>
              <a:rPr lang="en-US" dirty="0" err="1" smtClean="0"/>
              <a:t>tanıda</a:t>
            </a:r>
            <a:r>
              <a:rPr lang="en-US" dirty="0" smtClean="0"/>
              <a:t> ED’ </a:t>
            </a:r>
            <a:r>
              <a:rPr lang="en-US" dirty="0" err="1" smtClean="0"/>
              <a:t>yi</a:t>
            </a:r>
            <a:r>
              <a:rPr lang="en-US" dirty="0" smtClean="0"/>
              <a:t> </a:t>
            </a:r>
            <a:r>
              <a:rPr lang="en-US" dirty="0" err="1" smtClean="0"/>
              <a:t>göz</a:t>
            </a:r>
            <a:r>
              <a:rPr lang="en-US" dirty="0" smtClean="0"/>
              <a:t> </a:t>
            </a:r>
            <a:r>
              <a:rPr lang="en-US" dirty="0" err="1" smtClean="0"/>
              <a:t>önünde</a:t>
            </a:r>
            <a:r>
              <a:rPr lang="en-US" dirty="0" smtClean="0"/>
              <a:t> </a:t>
            </a:r>
            <a:r>
              <a:rPr lang="en-US" dirty="0" err="1" smtClean="0"/>
              <a:t>bulundurarak</a:t>
            </a:r>
            <a:r>
              <a:rPr lang="en-US" dirty="0" smtClean="0"/>
              <a:t> </a:t>
            </a:r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teşhis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gerekli</a:t>
            </a:r>
            <a:r>
              <a:rPr lang="en-US" dirty="0" smtClean="0"/>
              <a:t> </a:t>
            </a:r>
            <a:r>
              <a:rPr lang="en-US" dirty="0" err="1" smtClean="0"/>
              <a:t>önemler</a:t>
            </a:r>
            <a:r>
              <a:rPr lang="en-US" dirty="0" smtClean="0"/>
              <a:t> </a:t>
            </a:r>
            <a:r>
              <a:rPr lang="en-US" dirty="0" err="1" smtClean="0"/>
              <a:t>sayesinde</a:t>
            </a:r>
            <a:r>
              <a:rPr lang="en-US" dirty="0" smtClean="0"/>
              <a:t> </a:t>
            </a:r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 smtClean="0"/>
              <a:t>semptomların</a:t>
            </a:r>
            <a:r>
              <a:rPr lang="en-US" dirty="0" smtClean="0"/>
              <a:t> </a:t>
            </a:r>
            <a:r>
              <a:rPr lang="en-US" dirty="0" err="1" smtClean="0"/>
              <a:t>hafifletilmesi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</a:t>
            </a:r>
            <a:r>
              <a:rPr lang="en-US" dirty="0" err="1" smtClean="0"/>
              <a:t>medikal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dental </a:t>
            </a:r>
            <a:r>
              <a:rPr lang="en-US" dirty="0" err="1" smtClean="0"/>
              <a:t>uygulamalar</a:t>
            </a:r>
            <a:r>
              <a:rPr lang="en-US" dirty="0" smtClean="0"/>
              <a:t> </a:t>
            </a:r>
            <a:r>
              <a:rPr lang="en-US" dirty="0" err="1" smtClean="0"/>
              <a:t>hakkında</a:t>
            </a:r>
            <a:r>
              <a:rPr lang="en-US" dirty="0" smtClean="0"/>
              <a:t> </a:t>
            </a:r>
            <a:r>
              <a:rPr lang="en-US" dirty="0" err="1" smtClean="0"/>
              <a:t>rehberlik</a:t>
            </a:r>
            <a:r>
              <a:rPr lang="en-US" dirty="0" smtClean="0"/>
              <a:t> </a:t>
            </a:r>
            <a:r>
              <a:rPr lang="en-US" dirty="0" err="1" smtClean="0"/>
              <a:t>yapabilecektir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Dişsel</a:t>
            </a:r>
            <a:r>
              <a:rPr lang="en-US" dirty="0" smtClean="0"/>
              <a:t> </a:t>
            </a:r>
            <a:r>
              <a:rPr lang="en-US" dirty="0" err="1" smtClean="0"/>
              <a:t>anomalilerin</a:t>
            </a:r>
            <a:r>
              <a:rPr lang="en-US" dirty="0" smtClean="0"/>
              <a:t> de </a:t>
            </a:r>
            <a:r>
              <a:rPr lang="en-US" dirty="0" err="1" smtClean="0"/>
              <a:t>eşlik</a:t>
            </a:r>
            <a:r>
              <a:rPr lang="en-US" dirty="0" smtClean="0"/>
              <a:t> </a:t>
            </a:r>
            <a:r>
              <a:rPr lang="en-US" dirty="0" err="1" smtClean="0"/>
              <a:t>ettiği</a:t>
            </a:r>
            <a:r>
              <a:rPr lang="en-US" dirty="0" smtClean="0"/>
              <a:t> </a:t>
            </a:r>
            <a:r>
              <a:rPr lang="en-US" dirty="0" err="1" smtClean="0"/>
              <a:t>kranifasiyal</a:t>
            </a:r>
            <a:r>
              <a:rPr lang="en-US" dirty="0" smtClean="0"/>
              <a:t> </a:t>
            </a:r>
            <a:r>
              <a:rPr lang="en-US" dirty="0" err="1" smtClean="0"/>
              <a:t>yapıları</a:t>
            </a:r>
            <a:r>
              <a:rPr lang="en-US" dirty="0" smtClean="0"/>
              <a:t> </a:t>
            </a:r>
            <a:r>
              <a:rPr lang="en-US" dirty="0" err="1" smtClean="0"/>
              <a:t>etkileyen</a:t>
            </a:r>
            <a:r>
              <a:rPr lang="en-US" dirty="0" smtClean="0"/>
              <a:t> </a:t>
            </a:r>
            <a:r>
              <a:rPr lang="en-US" dirty="0" err="1" smtClean="0"/>
              <a:t>birçok</a:t>
            </a:r>
            <a:r>
              <a:rPr lang="en-US" dirty="0" smtClean="0"/>
              <a:t> </a:t>
            </a:r>
            <a:r>
              <a:rPr lang="en-US" dirty="0" err="1" smtClean="0"/>
              <a:t>rahatsızlık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ED’ </a:t>
            </a:r>
            <a:r>
              <a:rPr lang="en-US" dirty="0" err="1" smtClean="0"/>
              <a:t>nin</a:t>
            </a:r>
            <a:r>
              <a:rPr lang="en-US" dirty="0" smtClean="0"/>
              <a:t> de </a:t>
            </a:r>
            <a:r>
              <a:rPr lang="en-US" dirty="0" err="1" smtClean="0"/>
              <a:t>diş</a:t>
            </a:r>
            <a:r>
              <a:rPr lang="en-US" dirty="0" smtClean="0"/>
              <a:t> </a:t>
            </a:r>
            <a:r>
              <a:rPr lang="en-US" dirty="0" err="1" smtClean="0"/>
              <a:t>hekimliği</a:t>
            </a:r>
            <a:r>
              <a:rPr lang="en-US" dirty="0" smtClean="0"/>
              <a:t> </a:t>
            </a:r>
            <a:r>
              <a:rPr lang="en-US" dirty="0" err="1" smtClean="0"/>
              <a:t>kliniğinde</a:t>
            </a:r>
            <a:r>
              <a:rPr lang="en-US" dirty="0" smtClean="0"/>
              <a:t> </a:t>
            </a:r>
            <a:r>
              <a:rPr lang="en-US" dirty="0" err="1" smtClean="0"/>
              <a:t>karşımıza</a:t>
            </a:r>
            <a:r>
              <a:rPr lang="en-US" dirty="0" smtClean="0"/>
              <a:t> </a:t>
            </a:r>
            <a:r>
              <a:rPr lang="en-US" dirty="0" err="1" smtClean="0"/>
              <a:t>çıkan</a:t>
            </a:r>
            <a:r>
              <a:rPr lang="en-US" dirty="0" smtClean="0"/>
              <a:t> </a:t>
            </a:r>
            <a:r>
              <a:rPr lang="en-US" dirty="0" err="1" smtClean="0"/>
              <a:t>belirti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semptomları</a:t>
            </a:r>
            <a:r>
              <a:rPr lang="en-US" dirty="0" smtClean="0"/>
              <a:t> </a:t>
            </a:r>
            <a:r>
              <a:rPr lang="en-US" dirty="0" err="1" smtClean="0"/>
              <a:t>klinisyenlere</a:t>
            </a:r>
            <a:r>
              <a:rPr lang="en-US" dirty="0" smtClean="0"/>
              <a:t> </a:t>
            </a:r>
            <a:r>
              <a:rPr lang="en-US" dirty="0" err="1" smtClean="0"/>
              <a:t>tanı</a:t>
            </a:r>
            <a:r>
              <a:rPr lang="en-US" dirty="0" smtClean="0"/>
              <a:t> </a:t>
            </a:r>
            <a:r>
              <a:rPr lang="en-US" dirty="0" err="1" smtClean="0"/>
              <a:t>sağlamada</a:t>
            </a:r>
            <a:r>
              <a:rPr lang="en-US" dirty="0" smtClean="0"/>
              <a:t> </a:t>
            </a:r>
            <a:r>
              <a:rPr lang="en-US" dirty="0" err="1" smtClean="0"/>
              <a:t>yardımcı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belirtilmiştir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2B164-A7A7-45D9-B949-58BBBA17F4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6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Süt ve daimi diş eksikliklerine bağlı çiğneme fonksiyonundaki kayıp bireylerin beslenmesini dolayısıyla büyüme ve gelişimleri üzerinde olumsuz etki oluşturmaktadır. Ayrıca </a:t>
            </a:r>
            <a:r>
              <a:rPr lang="tr-TR" dirty="0" err="1" smtClean="0"/>
              <a:t>fonasyon</a:t>
            </a:r>
            <a:r>
              <a:rPr lang="tr-TR" dirty="0" smtClean="0"/>
              <a:t> ve dış görünüşün etkilenmesi de sosyal yaşantıyı olumsuz etkilemektedir.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Bu dönemde çocuklar hızlı büyüme oranları sergilemektedir. Dikey ve ön arka yöndeki problemler daha belirgin hale gelmektedir. </a:t>
            </a:r>
            <a:r>
              <a:rPr lang="tr-TR" dirty="0" err="1" smtClean="0"/>
              <a:t>Mandibula</a:t>
            </a:r>
            <a:r>
              <a:rPr lang="tr-TR" dirty="0" smtClean="0"/>
              <a:t> genellikle ileri pozisyona ulaşmaya ve çeneler arası uyuşmazlık oluşmaya başlar. </a:t>
            </a:r>
            <a:r>
              <a:rPr lang="tr-TR" dirty="0" err="1" smtClean="0"/>
              <a:t>Klinisyenler</a:t>
            </a:r>
            <a:r>
              <a:rPr lang="tr-TR" dirty="0" smtClean="0"/>
              <a:t> tedavi yaklaşımında erken yaştaki büyüme- gelişme ataklarından faydalanma fırsatı kaçırılmamalıdır </a:t>
            </a:r>
          </a:p>
          <a:p>
            <a:r>
              <a:rPr lang="tr-TR" dirty="0" smtClean="0"/>
              <a:t>TEMPORA MANDİBULER EKLEM FONKSİYONU</a:t>
            </a:r>
          </a:p>
          <a:p>
            <a:r>
              <a:rPr lang="en-US" dirty="0" smtClean="0"/>
              <a:t>HED patients should be carried out when the patient is 2 to 3 years old [12</a:t>
            </a:r>
            <a:endParaRPr lang="tr-TR" dirty="0" smtClean="0"/>
          </a:p>
          <a:p>
            <a:r>
              <a:rPr lang="en-US" dirty="0" smtClean="0"/>
              <a:t>removable denture, including complete denture (CD), removable partial denture (RPD) and overlay denture, were selected as a chief method.</a:t>
            </a:r>
            <a:endParaRPr lang="tr-TR" dirty="0" smtClean="0"/>
          </a:p>
          <a:p>
            <a:r>
              <a:rPr lang="en-US" dirty="0" smtClean="0"/>
              <a:t>Whilst the salivary secretory levels decrease, the risk of caries may increase after the denture use.</a:t>
            </a:r>
            <a:endParaRPr lang="tr-TR" dirty="0" smtClean="0"/>
          </a:p>
          <a:p>
            <a:r>
              <a:rPr lang="en-US" dirty="0" smtClean="0"/>
              <a:t> Thus, fluoride therapy was much important to protect the remaining teeth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2B164-A7A7-45D9-B949-58BBBA17F4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52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Ektodermal</a:t>
            </a:r>
            <a:r>
              <a:rPr lang="en-US" dirty="0" smtClean="0"/>
              <a:t> </a:t>
            </a:r>
            <a:r>
              <a:rPr lang="en-US" dirty="0" err="1" smtClean="0"/>
              <a:t>displazi</a:t>
            </a:r>
            <a:r>
              <a:rPr lang="en-US" dirty="0" smtClean="0"/>
              <a:t> </a:t>
            </a:r>
            <a:r>
              <a:rPr lang="en-US" dirty="0" err="1" smtClean="0"/>
              <a:t>hastalarında</a:t>
            </a:r>
            <a:r>
              <a:rPr lang="en-US" dirty="0" smtClean="0"/>
              <a:t> </a:t>
            </a:r>
            <a:r>
              <a:rPr lang="en-US" dirty="0" err="1" smtClean="0"/>
              <a:t>diş</a:t>
            </a:r>
            <a:r>
              <a:rPr lang="en-US" dirty="0" smtClean="0"/>
              <a:t> </a:t>
            </a:r>
            <a:r>
              <a:rPr lang="en-US" dirty="0" err="1" smtClean="0"/>
              <a:t>tedavileri</a:t>
            </a:r>
            <a:r>
              <a:rPr lang="en-US" dirty="0" smtClean="0"/>
              <a:t>, </a:t>
            </a:r>
            <a:r>
              <a:rPr lang="en-US" dirty="0" err="1" smtClean="0"/>
              <a:t>kraniofasiyal</a:t>
            </a:r>
            <a:r>
              <a:rPr lang="en-US" dirty="0" smtClean="0"/>
              <a:t> </a:t>
            </a:r>
            <a:r>
              <a:rPr lang="en-US" dirty="0" err="1" smtClean="0"/>
              <a:t>büyüme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gelişim</a:t>
            </a:r>
            <a:r>
              <a:rPr lang="en-US" dirty="0" smtClean="0"/>
              <a:t> </a:t>
            </a:r>
            <a:r>
              <a:rPr lang="en-US" dirty="0" err="1" smtClean="0"/>
              <a:t>döneminde</a:t>
            </a:r>
            <a:r>
              <a:rPr lang="en-US" dirty="0" smtClean="0"/>
              <a:t> </a:t>
            </a:r>
            <a:r>
              <a:rPr lang="en-US" dirty="0" err="1" smtClean="0"/>
              <a:t>vertikal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sagital</a:t>
            </a:r>
            <a:r>
              <a:rPr lang="en-US" dirty="0" smtClean="0"/>
              <a:t> </a:t>
            </a:r>
            <a:r>
              <a:rPr lang="en-US" dirty="0" err="1" smtClean="0"/>
              <a:t>iskeletsel</a:t>
            </a:r>
            <a:r>
              <a:rPr lang="en-US" dirty="0" smtClean="0"/>
              <a:t> </a:t>
            </a:r>
            <a:r>
              <a:rPr lang="en-US" dirty="0" err="1" smtClean="0"/>
              <a:t>ilişkilerin</a:t>
            </a:r>
            <a:r>
              <a:rPr lang="en-US" dirty="0" smtClean="0"/>
              <a:t> </a:t>
            </a:r>
            <a:r>
              <a:rPr lang="en-US" dirty="0" err="1" smtClean="0"/>
              <a:t>kurulması</a:t>
            </a:r>
            <a:r>
              <a:rPr lang="en-US" dirty="0" smtClean="0"/>
              <a:t>, </a:t>
            </a:r>
            <a:r>
              <a:rPr lang="en-US" dirty="0" err="1" smtClean="0"/>
              <a:t>estetik</a:t>
            </a:r>
            <a:r>
              <a:rPr lang="en-US" dirty="0" smtClean="0"/>
              <a:t>, </a:t>
            </a:r>
            <a:r>
              <a:rPr lang="en-US" dirty="0" err="1" smtClean="0"/>
              <a:t>konuşma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çiğneme</a:t>
            </a:r>
            <a:r>
              <a:rPr lang="en-US" dirty="0" smtClean="0"/>
              <a:t> </a:t>
            </a:r>
            <a:r>
              <a:rPr lang="en-US" dirty="0" err="1" smtClean="0"/>
              <a:t>yeterliliğinin</a:t>
            </a:r>
            <a:r>
              <a:rPr lang="en-US" dirty="0" smtClean="0"/>
              <a:t> </a:t>
            </a:r>
            <a:r>
              <a:rPr lang="en-US" dirty="0" err="1" smtClean="0"/>
              <a:t>sağlanması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önemlidir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Ancak</a:t>
            </a:r>
            <a:r>
              <a:rPr lang="en-US" dirty="0" smtClean="0"/>
              <a:t> </a:t>
            </a:r>
            <a:r>
              <a:rPr lang="en-US" dirty="0" err="1" smtClean="0"/>
              <a:t>hareketli</a:t>
            </a:r>
            <a:r>
              <a:rPr lang="en-US" dirty="0" smtClean="0"/>
              <a:t> </a:t>
            </a:r>
            <a:r>
              <a:rPr lang="en-US" dirty="0" err="1" smtClean="0"/>
              <a:t>parsiyel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tam </a:t>
            </a:r>
            <a:r>
              <a:rPr lang="en-US" dirty="0" err="1" smtClean="0"/>
              <a:t>protezler</a:t>
            </a:r>
            <a:r>
              <a:rPr lang="en-US" dirty="0" smtClean="0"/>
              <a:t> </a:t>
            </a:r>
            <a:r>
              <a:rPr lang="en-US" dirty="0" err="1" smtClean="0"/>
              <a:t>düzenli</a:t>
            </a:r>
            <a:r>
              <a:rPr lang="en-US" dirty="0" smtClean="0"/>
              <a:t> </a:t>
            </a:r>
            <a:r>
              <a:rPr lang="en-US" dirty="0" err="1" smtClean="0"/>
              <a:t>kontroller</a:t>
            </a:r>
            <a:r>
              <a:rPr lang="en-US" dirty="0" smtClean="0"/>
              <a:t> </a:t>
            </a:r>
            <a:r>
              <a:rPr lang="en-US" dirty="0" err="1" smtClean="0"/>
              <a:t>gerektirir</a:t>
            </a:r>
            <a:r>
              <a:rPr lang="en-US" dirty="0" smtClean="0"/>
              <a:t>. </a:t>
            </a:r>
            <a:r>
              <a:rPr lang="en-US" dirty="0" err="1" smtClean="0"/>
              <a:t>Büyümeye</a:t>
            </a:r>
            <a:r>
              <a:rPr lang="en-US" dirty="0" smtClean="0"/>
              <a:t>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dikey</a:t>
            </a:r>
            <a:r>
              <a:rPr lang="en-US" dirty="0" smtClean="0"/>
              <a:t> </a:t>
            </a:r>
            <a:r>
              <a:rPr lang="en-US" dirty="0" err="1" smtClean="0"/>
              <a:t>boyutta</a:t>
            </a:r>
            <a:r>
              <a:rPr lang="en-US" dirty="0" smtClean="0"/>
              <a:t> </a:t>
            </a:r>
            <a:r>
              <a:rPr lang="en-US" dirty="0" err="1" smtClean="0"/>
              <a:t>azalma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anormal</a:t>
            </a:r>
            <a:r>
              <a:rPr lang="en-US" dirty="0" smtClean="0"/>
              <a:t> alt </a:t>
            </a:r>
            <a:r>
              <a:rPr lang="en-US" dirty="0" err="1" smtClean="0"/>
              <a:t>çene</a:t>
            </a:r>
            <a:r>
              <a:rPr lang="en-US" dirty="0" smtClean="0"/>
              <a:t> </a:t>
            </a:r>
            <a:r>
              <a:rPr lang="en-US" dirty="0" err="1" smtClean="0"/>
              <a:t>postürü</a:t>
            </a:r>
            <a:r>
              <a:rPr lang="en-US" dirty="0" smtClean="0"/>
              <a:t> </a:t>
            </a:r>
            <a:r>
              <a:rPr lang="en-US" dirty="0" err="1" smtClean="0"/>
              <a:t>tespit</a:t>
            </a:r>
            <a:r>
              <a:rPr lang="en-US" dirty="0" smtClean="0"/>
              <a:t> </a:t>
            </a:r>
            <a:r>
              <a:rPr lang="en-US" dirty="0" err="1" smtClean="0"/>
              <a:t>edildiğinde</a:t>
            </a:r>
            <a:r>
              <a:rPr lang="en-US" dirty="0" smtClean="0"/>
              <a:t> </a:t>
            </a:r>
            <a:r>
              <a:rPr lang="en-US" dirty="0" err="1" smtClean="0"/>
              <a:t>protezin</a:t>
            </a:r>
            <a:r>
              <a:rPr lang="en-US" dirty="0" smtClean="0"/>
              <a:t> </a:t>
            </a:r>
            <a:r>
              <a:rPr lang="en-US" dirty="0" err="1" smtClean="0"/>
              <a:t>yenilenmesi</a:t>
            </a:r>
            <a:r>
              <a:rPr lang="en-US" dirty="0" smtClean="0"/>
              <a:t> gereklidir.14 </a:t>
            </a:r>
            <a:r>
              <a:rPr lang="en-US" dirty="0" err="1" smtClean="0"/>
              <a:t>Protezlerde</a:t>
            </a:r>
            <a:r>
              <a:rPr lang="en-US" dirty="0" smtClean="0"/>
              <a:t> </a:t>
            </a:r>
            <a:r>
              <a:rPr lang="en-US" dirty="0" err="1" smtClean="0"/>
              <a:t>tutuculuk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stabilitenin</a:t>
            </a:r>
            <a:r>
              <a:rPr lang="en-US" dirty="0" smtClean="0"/>
              <a:t> </a:t>
            </a:r>
            <a:r>
              <a:rPr lang="en-US" dirty="0" err="1" smtClean="0"/>
              <a:t>sağlanması</a:t>
            </a:r>
            <a:r>
              <a:rPr lang="en-US" dirty="0" smtClean="0"/>
              <a:t> </a:t>
            </a:r>
            <a:r>
              <a:rPr lang="en-US" dirty="0" err="1" smtClean="0"/>
              <a:t>zordur</a:t>
            </a:r>
            <a:r>
              <a:rPr lang="en-US" dirty="0" smtClean="0"/>
              <a:t>. </a:t>
            </a:r>
            <a:r>
              <a:rPr lang="en-US" dirty="0" err="1" smtClean="0"/>
              <a:t>Ektodermal</a:t>
            </a:r>
            <a:r>
              <a:rPr lang="en-US" dirty="0" smtClean="0"/>
              <a:t> </a:t>
            </a:r>
            <a:r>
              <a:rPr lang="en-US" dirty="0" err="1" smtClean="0"/>
              <a:t>displazili</a:t>
            </a:r>
            <a:r>
              <a:rPr lang="en-US" dirty="0" smtClean="0"/>
              <a:t> </a:t>
            </a:r>
            <a:r>
              <a:rPr lang="en-US" dirty="0" err="1" smtClean="0"/>
              <a:t>hastalarda</a:t>
            </a:r>
            <a:r>
              <a:rPr lang="en-US" dirty="0" smtClean="0"/>
              <a:t> </a:t>
            </a:r>
            <a:r>
              <a:rPr lang="en-US" dirty="0" err="1" smtClean="0"/>
              <a:t>kuru</a:t>
            </a:r>
            <a:r>
              <a:rPr lang="en-US" dirty="0" smtClean="0"/>
              <a:t> </a:t>
            </a:r>
            <a:r>
              <a:rPr lang="en-US" dirty="0" err="1" smtClean="0"/>
              <a:t>ağız</a:t>
            </a:r>
            <a:r>
              <a:rPr lang="en-US" dirty="0" smtClean="0"/>
              <a:t> </a:t>
            </a:r>
            <a:r>
              <a:rPr lang="en-US" dirty="0" err="1" smtClean="0"/>
              <a:t>mukozası</a:t>
            </a:r>
            <a:r>
              <a:rPr lang="en-US" dirty="0" smtClean="0"/>
              <a:t>,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gelişmiş</a:t>
            </a:r>
            <a:r>
              <a:rPr lang="en-US" dirty="0" smtClean="0"/>
              <a:t> </a:t>
            </a:r>
            <a:r>
              <a:rPr lang="en-US" dirty="0" err="1" smtClean="0"/>
              <a:t>maksiller</a:t>
            </a:r>
            <a:r>
              <a:rPr lang="en-US" dirty="0" smtClean="0"/>
              <a:t> </a:t>
            </a:r>
            <a:r>
              <a:rPr lang="en-US" dirty="0" err="1" smtClean="0"/>
              <a:t>tüber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alveol</a:t>
            </a:r>
            <a:r>
              <a:rPr lang="en-US" dirty="0" smtClean="0"/>
              <a:t> </a:t>
            </a:r>
            <a:r>
              <a:rPr lang="en-US" dirty="0" err="1" smtClean="0"/>
              <a:t>sırtları</a:t>
            </a:r>
            <a:r>
              <a:rPr lang="en-US" dirty="0" smtClean="0"/>
              <a:t> </a:t>
            </a:r>
            <a:r>
              <a:rPr lang="en-US" dirty="0" err="1" smtClean="0"/>
              <a:t>protezde</a:t>
            </a:r>
            <a:r>
              <a:rPr lang="en-US" dirty="0" smtClean="0"/>
              <a:t> </a:t>
            </a:r>
            <a:r>
              <a:rPr lang="en-US" dirty="0" err="1" smtClean="0"/>
              <a:t>tutuculuk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stabilitenin</a:t>
            </a:r>
            <a:r>
              <a:rPr lang="en-US" dirty="0" smtClean="0"/>
              <a:t> </a:t>
            </a:r>
            <a:r>
              <a:rPr lang="en-US" dirty="0" err="1" smtClean="0"/>
              <a:t>sağlanmasını</a:t>
            </a:r>
            <a:r>
              <a:rPr lang="en-US" dirty="0" smtClean="0"/>
              <a:t> </a:t>
            </a:r>
            <a:r>
              <a:rPr lang="en-US" dirty="0" err="1" smtClean="0"/>
              <a:t>zorlaştıran</a:t>
            </a:r>
            <a:r>
              <a:rPr lang="en-US" dirty="0" smtClean="0"/>
              <a:t> faktörlerdir.15 Bu </a:t>
            </a:r>
            <a:r>
              <a:rPr lang="en-US" dirty="0" err="1" smtClean="0"/>
              <a:t>hastalarda</a:t>
            </a:r>
            <a:r>
              <a:rPr lang="en-US" dirty="0" smtClean="0"/>
              <a:t> </a:t>
            </a:r>
            <a:r>
              <a:rPr lang="en-US" dirty="0" err="1" smtClean="0"/>
              <a:t>protez</a:t>
            </a:r>
            <a:r>
              <a:rPr lang="en-US" dirty="0" smtClean="0"/>
              <a:t> </a:t>
            </a:r>
            <a:r>
              <a:rPr lang="en-US" dirty="0" err="1" smtClean="0"/>
              <a:t>yapımı</a:t>
            </a:r>
            <a:r>
              <a:rPr lang="en-US" dirty="0" smtClean="0"/>
              <a:t> </a:t>
            </a:r>
            <a:r>
              <a:rPr lang="en-US" dirty="0" err="1" smtClean="0"/>
              <a:t>sırasında</a:t>
            </a:r>
            <a:r>
              <a:rPr lang="en-US" dirty="0" smtClean="0"/>
              <a:t> </a:t>
            </a:r>
            <a:r>
              <a:rPr lang="en-US" dirty="0" err="1" smtClean="0"/>
              <a:t>protez</a:t>
            </a:r>
            <a:r>
              <a:rPr lang="en-US" dirty="0" smtClean="0"/>
              <a:t> </a:t>
            </a:r>
            <a:r>
              <a:rPr lang="en-US" dirty="0" err="1" smtClean="0"/>
              <a:t>kaidesini</a:t>
            </a:r>
            <a:r>
              <a:rPr lang="en-US" dirty="0" smtClean="0"/>
              <a:t> </a:t>
            </a:r>
            <a:r>
              <a:rPr lang="en-US" dirty="0" err="1" smtClean="0"/>
              <a:t>mümkün</a:t>
            </a:r>
            <a:r>
              <a:rPr lang="en-US" dirty="0" smtClean="0"/>
              <a:t> </a:t>
            </a:r>
            <a:r>
              <a:rPr lang="en-US" dirty="0" err="1" smtClean="0"/>
              <a:t>olduğunca</a:t>
            </a:r>
            <a:r>
              <a:rPr lang="en-US" dirty="0" smtClean="0"/>
              <a:t> </a:t>
            </a:r>
            <a:r>
              <a:rPr lang="en-US" dirty="0" err="1" smtClean="0"/>
              <a:t>uzatarak</a:t>
            </a:r>
            <a:r>
              <a:rPr lang="en-US" dirty="0" smtClean="0"/>
              <a:t> </a:t>
            </a:r>
            <a:r>
              <a:rPr lang="en-US" dirty="0" err="1" smtClean="0"/>
              <a:t>okluzal</a:t>
            </a:r>
            <a:r>
              <a:rPr lang="en-US" dirty="0" smtClean="0"/>
              <a:t> </a:t>
            </a:r>
            <a:r>
              <a:rPr lang="en-US" dirty="0" err="1" smtClean="0"/>
              <a:t>yükleri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geniş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alana</a:t>
            </a:r>
            <a:r>
              <a:rPr lang="en-US" dirty="0" smtClean="0"/>
              <a:t> </a:t>
            </a:r>
            <a:r>
              <a:rPr lang="en-US" dirty="0" err="1" smtClean="0"/>
              <a:t>dağıtmaya</a:t>
            </a:r>
            <a:r>
              <a:rPr lang="en-US" dirty="0" smtClean="0"/>
              <a:t> </a:t>
            </a:r>
            <a:r>
              <a:rPr lang="en-US" dirty="0" err="1" smtClean="0"/>
              <a:t>dikkat</a:t>
            </a:r>
            <a:r>
              <a:rPr lang="en-US" dirty="0" smtClean="0"/>
              <a:t> </a:t>
            </a:r>
            <a:r>
              <a:rPr lang="en-US" dirty="0" err="1" smtClean="0"/>
              <a:t>edilmelidir</a:t>
            </a:r>
            <a:r>
              <a:rPr lang="en-US" dirty="0" smtClean="0"/>
              <a:t>. </a:t>
            </a:r>
            <a:r>
              <a:rPr lang="en-US" dirty="0" err="1" smtClean="0"/>
              <a:t>Atipik</a:t>
            </a:r>
            <a:r>
              <a:rPr lang="en-US" dirty="0" smtClean="0"/>
              <a:t> </a:t>
            </a:r>
            <a:r>
              <a:rPr lang="en-US" dirty="0" err="1" smtClean="0"/>
              <a:t>konik</a:t>
            </a:r>
            <a:r>
              <a:rPr lang="en-US" dirty="0" smtClean="0"/>
              <a:t> </a:t>
            </a:r>
            <a:r>
              <a:rPr lang="en-US" dirty="0" err="1" smtClean="0"/>
              <a:t>kesici</a:t>
            </a:r>
            <a:r>
              <a:rPr lang="en-US" dirty="0" smtClean="0"/>
              <a:t> </a:t>
            </a:r>
            <a:r>
              <a:rPr lang="en-US" dirty="0" err="1" smtClean="0"/>
              <a:t>dişler</a:t>
            </a:r>
            <a:r>
              <a:rPr lang="en-US" dirty="0" smtClean="0"/>
              <a:t> </a:t>
            </a:r>
            <a:r>
              <a:rPr lang="en-US" dirty="0" err="1" smtClean="0"/>
              <a:t>hareketli</a:t>
            </a:r>
            <a:r>
              <a:rPr lang="en-US" dirty="0" smtClean="0"/>
              <a:t> </a:t>
            </a:r>
            <a:r>
              <a:rPr lang="en-US" dirty="0" err="1" smtClean="0"/>
              <a:t>parsiyel</a:t>
            </a:r>
            <a:r>
              <a:rPr lang="en-US" dirty="0" smtClean="0"/>
              <a:t> </a:t>
            </a:r>
            <a:r>
              <a:rPr lang="en-US" dirty="0" err="1" smtClean="0"/>
              <a:t>protezin</a:t>
            </a:r>
            <a:r>
              <a:rPr lang="en-US" dirty="0" smtClean="0"/>
              <a:t> </a:t>
            </a:r>
            <a:r>
              <a:rPr lang="en-US" dirty="0" err="1" smtClean="0"/>
              <a:t>stabilizasyonu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olmasa</a:t>
            </a:r>
            <a:r>
              <a:rPr lang="en-US" dirty="0" smtClean="0"/>
              <a:t> da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dişler</a:t>
            </a:r>
            <a:r>
              <a:rPr lang="en-US" dirty="0" smtClean="0"/>
              <a:t> overdenture </a:t>
            </a:r>
            <a:r>
              <a:rPr lang="en-US" dirty="0" err="1" smtClean="0"/>
              <a:t>protezler</a:t>
            </a:r>
            <a:r>
              <a:rPr lang="en-US" dirty="0" smtClean="0"/>
              <a:t> </a:t>
            </a:r>
            <a:r>
              <a:rPr lang="en-US" dirty="0" err="1" smtClean="0"/>
              <a:t>altında</a:t>
            </a:r>
            <a:r>
              <a:rPr lang="en-US" dirty="0" smtClean="0"/>
              <a:t> abutment (</a:t>
            </a:r>
            <a:r>
              <a:rPr lang="en-US" dirty="0" err="1" smtClean="0"/>
              <a:t>destek</a:t>
            </a:r>
            <a:r>
              <a:rPr lang="en-US" dirty="0" smtClean="0"/>
              <a:t>) </a:t>
            </a:r>
            <a:r>
              <a:rPr lang="en-US" dirty="0" err="1" smtClean="0"/>
              <a:t>olarak</a:t>
            </a:r>
            <a:r>
              <a:rPr lang="en-US" dirty="0" smtClean="0"/>
              <a:t> kullanılabilirler.16 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2B164-A7A7-45D9-B949-58BBBA17F4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3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7D7285A-82D8-455C-9FF1-95FA2C906A59}" type="datetimeFigureOut">
              <a:rPr lang="tr-TR" smtClean="0"/>
              <a:t>29.06.2020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696DA03-347F-4CC6-88FD-418E3DD574F3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6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285A-82D8-455C-9FF1-95FA2C906A59}" type="datetimeFigureOut">
              <a:rPr lang="tr-TR" smtClean="0"/>
              <a:t>29.06.2020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DA03-347F-4CC6-88FD-418E3DD574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84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285A-82D8-455C-9FF1-95FA2C906A59}" type="datetimeFigureOut">
              <a:rPr lang="tr-TR" smtClean="0"/>
              <a:t>29.06.2020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DA03-347F-4CC6-88FD-418E3DD574F3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170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285A-82D8-455C-9FF1-95FA2C906A59}" type="datetimeFigureOut">
              <a:rPr lang="tr-TR" smtClean="0"/>
              <a:t>29.06.2020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DA03-347F-4CC6-88FD-418E3DD574F3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142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285A-82D8-455C-9FF1-95FA2C906A59}" type="datetimeFigureOut">
              <a:rPr lang="tr-TR" smtClean="0"/>
              <a:t>29.06.2020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DA03-347F-4CC6-88FD-418E3DD574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7557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285A-82D8-455C-9FF1-95FA2C906A59}" type="datetimeFigureOut">
              <a:rPr lang="tr-TR" smtClean="0"/>
              <a:t>29.06.2020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DA03-347F-4CC6-88FD-418E3DD574F3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685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285A-82D8-455C-9FF1-95FA2C906A59}" type="datetimeFigureOut">
              <a:rPr lang="tr-TR" smtClean="0"/>
              <a:t>29.06.2020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DA03-347F-4CC6-88FD-418E3DD574F3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183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285A-82D8-455C-9FF1-95FA2C906A59}" type="datetimeFigureOut">
              <a:rPr lang="tr-TR" smtClean="0"/>
              <a:t>29.06.2020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DA03-347F-4CC6-88FD-418E3DD574F3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9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285A-82D8-455C-9FF1-95FA2C906A59}" type="datetimeFigureOut">
              <a:rPr lang="tr-TR" smtClean="0"/>
              <a:t>29.06.2020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DA03-347F-4CC6-88FD-418E3DD574F3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109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285A-82D8-455C-9FF1-95FA2C906A59}" type="datetimeFigureOut">
              <a:rPr lang="tr-TR" smtClean="0"/>
              <a:t>29.06.2020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DA03-347F-4CC6-88FD-418E3DD574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484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285A-82D8-455C-9FF1-95FA2C906A59}" type="datetimeFigureOut">
              <a:rPr lang="tr-TR" smtClean="0"/>
              <a:t>29.06.2020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DA03-347F-4CC6-88FD-418E3DD574F3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70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285A-82D8-455C-9FF1-95FA2C906A59}" type="datetimeFigureOut">
              <a:rPr lang="tr-TR" smtClean="0"/>
              <a:t>29.06.2020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DA03-347F-4CC6-88FD-418E3DD574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213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285A-82D8-455C-9FF1-95FA2C906A59}" type="datetimeFigureOut">
              <a:rPr lang="tr-TR" smtClean="0"/>
              <a:t>29.06.2020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DA03-347F-4CC6-88FD-418E3DD574F3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83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285A-82D8-455C-9FF1-95FA2C906A59}" type="datetimeFigureOut">
              <a:rPr lang="tr-TR" smtClean="0"/>
              <a:t>29.06.2020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DA03-347F-4CC6-88FD-418E3DD574F3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47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285A-82D8-455C-9FF1-95FA2C906A59}" type="datetimeFigureOut">
              <a:rPr lang="tr-TR" smtClean="0"/>
              <a:t>29.06.2020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DA03-347F-4CC6-88FD-418E3DD574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797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285A-82D8-455C-9FF1-95FA2C906A59}" type="datetimeFigureOut">
              <a:rPr lang="tr-TR" smtClean="0"/>
              <a:t>29.06.2020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DA03-347F-4CC6-88FD-418E3DD574F3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04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285A-82D8-455C-9FF1-95FA2C906A59}" type="datetimeFigureOut">
              <a:rPr lang="tr-TR" smtClean="0"/>
              <a:t>29.06.2020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DA03-347F-4CC6-88FD-418E3DD574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343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D7285A-82D8-455C-9FF1-95FA2C906A59}" type="datetimeFigureOut">
              <a:rPr lang="tr-TR" smtClean="0"/>
              <a:t>29.06.2020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96DA03-347F-4CC6-88FD-418E3DD574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68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EKTODERMAL DİSPLAZİ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Doç. Dr. Sema Murat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59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Tanımı 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470826"/>
            <a:ext cx="9601196" cy="3405042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Ektodermal</a:t>
            </a:r>
            <a:r>
              <a:rPr lang="en-US" dirty="0" smtClean="0"/>
              <a:t> </a:t>
            </a:r>
            <a:r>
              <a:rPr lang="en-US" dirty="0" err="1" smtClean="0"/>
              <a:t>displazi</a:t>
            </a:r>
            <a:r>
              <a:rPr lang="en-US" dirty="0" smtClean="0"/>
              <a:t> (ED) </a:t>
            </a:r>
            <a:r>
              <a:rPr lang="en-US" dirty="0" err="1" smtClean="0"/>
              <a:t>ektodermden</a:t>
            </a:r>
            <a:r>
              <a:rPr lang="en-US" dirty="0" smtClean="0"/>
              <a:t> </a:t>
            </a:r>
            <a:r>
              <a:rPr lang="en-US" dirty="0" err="1" smtClean="0"/>
              <a:t>gelişen</a:t>
            </a:r>
            <a:r>
              <a:rPr lang="en-US" dirty="0" smtClean="0"/>
              <a:t> </a:t>
            </a:r>
            <a:r>
              <a:rPr lang="en-US" dirty="0" err="1" smtClean="0"/>
              <a:t>yapıların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ikisinin</a:t>
            </a:r>
            <a:r>
              <a:rPr lang="en-US" dirty="0" smtClean="0"/>
              <a:t> </a:t>
            </a:r>
            <a:r>
              <a:rPr lang="en-US" dirty="0" err="1" smtClean="0"/>
              <a:t>anormal</a:t>
            </a:r>
            <a:r>
              <a:rPr lang="en-US" dirty="0" smtClean="0"/>
              <a:t> </a:t>
            </a:r>
            <a:r>
              <a:rPr lang="en-US" dirty="0" err="1" smtClean="0"/>
              <a:t>gelişimi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karakterize</a:t>
            </a:r>
            <a:r>
              <a:rPr lang="en-US" dirty="0" smtClean="0"/>
              <a:t> </a:t>
            </a:r>
            <a:r>
              <a:rPr lang="en-US" dirty="0" err="1" smtClean="0"/>
              <a:t>geniş</a:t>
            </a:r>
            <a:r>
              <a:rPr lang="en-US" dirty="0" smtClean="0"/>
              <a:t>, </a:t>
            </a:r>
            <a:r>
              <a:rPr lang="en-US" dirty="0" err="1" smtClean="0"/>
              <a:t>kompleks</a:t>
            </a:r>
            <a:r>
              <a:rPr lang="en-US" dirty="0" smtClean="0"/>
              <a:t>, </a:t>
            </a:r>
            <a:r>
              <a:rPr lang="en-US" dirty="0" err="1" smtClean="0"/>
              <a:t>konjenital</a:t>
            </a:r>
            <a:r>
              <a:rPr lang="en-US" dirty="0" smtClean="0"/>
              <a:t>, nadir </a:t>
            </a:r>
            <a:r>
              <a:rPr lang="en-US" dirty="0" err="1" smtClean="0"/>
              <a:t>görülen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düzensizliktir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en-US" dirty="0"/>
              <a:t>ED' ye </a:t>
            </a:r>
            <a:r>
              <a:rPr lang="en-US" dirty="0" err="1"/>
              <a:t>sebep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idiopatik</a:t>
            </a:r>
            <a:r>
              <a:rPr lang="en-US" dirty="0"/>
              <a:t> </a:t>
            </a:r>
            <a:r>
              <a:rPr lang="en-US" dirty="0" err="1"/>
              <a:t>faktörlerin</a:t>
            </a:r>
            <a:r>
              <a:rPr lang="en-US" dirty="0"/>
              <a:t> </a:t>
            </a:r>
            <a:r>
              <a:rPr lang="en-US" dirty="0" err="1"/>
              <a:t>elimine</a:t>
            </a:r>
            <a:r>
              <a:rPr lang="en-US" dirty="0"/>
              <a:t> </a:t>
            </a:r>
            <a:r>
              <a:rPr lang="en-US" dirty="0" err="1"/>
              <a:t>edilememesinden</a:t>
            </a:r>
            <a:r>
              <a:rPr lang="en-US" dirty="0"/>
              <a:t> </a:t>
            </a:r>
            <a:r>
              <a:rPr lang="en-US" dirty="0" err="1"/>
              <a:t>dolayı</a:t>
            </a:r>
            <a:r>
              <a:rPr lang="en-US" dirty="0"/>
              <a:t> </a:t>
            </a:r>
            <a:r>
              <a:rPr lang="en-US" dirty="0" err="1"/>
              <a:t>etiyolojisi</a:t>
            </a:r>
            <a:r>
              <a:rPr lang="en-US" dirty="0"/>
              <a:t> tam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bilinmemektedir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 smtClean="0"/>
              <a:t>ED’ ye </a:t>
            </a:r>
            <a:r>
              <a:rPr lang="en-US" dirty="0" err="1" smtClean="0"/>
              <a:t>mutasyona</a:t>
            </a:r>
            <a:r>
              <a:rPr lang="en-US" dirty="0" smtClean="0"/>
              <a:t> </a:t>
            </a:r>
            <a:r>
              <a:rPr lang="en-US" dirty="0" err="1" smtClean="0"/>
              <a:t>uğramış</a:t>
            </a:r>
            <a:r>
              <a:rPr lang="en-US" dirty="0" smtClean="0"/>
              <a:t> </a:t>
            </a:r>
            <a:r>
              <a:rPr lang="en-US" dirty="0" err="1" smtClean="0"/>
              <a:t>genler</a:t>
            </a:r>
            <a:r>
              <a:rPr lang="tr-TR" dirty="0" smtClean="0"/>
              <a:t>in</a:t>
            </a:r>
            <a:r>
              <a:rPr lang="en-US" dirty="0" smtClean="0"/>
              <a:t> </a:t>
            </a:r>
            <a:r>
              <a:rPr lang="en-US" dirty="0" err="1" smtClean="0"/>
              <a:t>sebep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düşünülmektedir</a:t>
            </a:r>
            <a:r>
              <a:rPr lang="en-US" dirty="0" smtClean="0"/>
              <a:t>. Bu </a:t>
            </a:r>
            <a:r>
              <a:rPr lang="en-US" dirty="0" err="1" smtClean="0"/>
              <a:t>genler</a:t>
            </a:r>
            <a:r>
              <a:rPr lang="tr-TR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otozomal</a:t>
            </a:r>
            <a:r>
              <a:rPr lang="en-US" dirty="0" smtClean="0"/>
              <a:t> </a:t>
            </a:r>
            <a:r>
              <a:rPr lang="en-US" dirty="0" err="1" smtClean="0"/>
              <a:t>dominat</a:t>
            </a:r>
            <a:r>
              <a:rPr lang="en-US" dirty="0" smtClean="0"/>
              <a:t>, </a:t>
            </a:r>
            <a:r>
              <a:rPr lang="en-US" dirty="0" err="1" smtClean="0"/>
              <a:t>otozomal</a:t>
            </a:r>
            <a:r>
              <a:rPr lang="en-US" dirty="0" smtClean="0"/>
              <a:t> </a:t>
            </a:r>
            <a:r>
              <a:rPr lang="en-US" dirty="0" err="1" smtClean="0"/>
              <a:t>resesif</a:t>
            </a:r>
            <a:r>
              <a:rPr lang="en-US" dirty="0" smtClean="0"/>
              <a:t>, X’ e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dominat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X’ e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resesif</a:t>
            </a:r>
            <a:r>
              <a:rPr lang="en-US" dirty="0" smtClean="0"/>
              <a:t> </a:t>
            </a:r>
            <a:r>
              <a:rPr lang="en-US" dirty="0" err="1" smtClean="0"/>
              <a:t>geçişle</a:t>
            </a:r>
            <a:r>
              <a:rPr lang="en-US" dirty="0" smtClean="0"/>
              <a:t> de </a:t>
            </a:r>
            <a:r>
              <a:rPr lang="en-US" dirty="0" err="1" smtClean="0"/>
              <a:t>aktarılabilmektedir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en-US" dirty="0" err="1" smtClean="0"/>
              <a:t>Etkilenmiş</a:t>
            </a:r>
            <a:r>
              <a:rPr lang="en-US" dirty="0" smtClean="0"/>
              <a:t> </a:t>
            </a:r>
            <a:r>
              <a:rPr lang="en-US" dirty="0" err="1" smtClean="0"/>
              <a:t>hastaların</a:t>
            </a:r>
            <a:r>
              <a:rPr lang="en-US" dirty="0" smtClean="0"/>
              <a:t> %90’ı </a:t>
            </a:r>
            <a:r>
              <a:rPr lang="en-US" dirty="0" err="1" smtClean="0"/>
              <a:t>erkektir</a:t>
            </a:r>
            <a:r>
              <a:rPr lang="en-US" dirty="0" smtClean="0"/>
              <a:t> </a:t>
            </a:r>
            <a:endParaRPr lang="tr-TR" dirty="0" smtClean="0"/>
          </a:p>
          <a:p>
            <a:r>
              <a:rPr lang="tr-TR" dirty="0" smtClean="0"/>
              <a:t>1</a:t>
            </a:r>
            <a:r>
              <a:rPr lang="tr-TR" dirty="0"/>
              <a:t>/ 100.000 </a:t>
            </a:r>
            <a:r>
              <a:rPr lang="tr-TR" dirty="0" err="1"/>
              <a:t>insidans</a:t>
            </a:r>
            <a:r>
              <a:rPr lang="tr-TR" dirty="0"/>
              <a:t> </a:t>
            </a:r>
            <a:r>
              <a:rPr lang="tr-TR" dirty="0" smtClean="0"/>
              <a:t>oranı vardır. </a:t>
            </a: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2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tr-TR" dirty="0"/>
              <a:t>E</a:t>
            </a:r>
            <a:r>
              <a:rPr lang="en-US" dirty="0" err="1" smtClean="0"/>
              <a:t>ktodermal</a:t>
            </a:r>
            <a:r>
              <a:rPr lang="en-US" dirty="0" smtClean="0"/>
              <a:t> </a:t>
            </a:r>
            <a:r>
              <a:rPr lang="en-US" dirty="0" err="1"/>
              <a:t>displazi</a:t>
            </a:r>
            <a:r>
              <a:rPr lang="en-US" dirty="0"/>
              <a:t> </a:t>
            </a:r>
            <a:r>
              <a:rPr lang="en-US" dirty="0" err="1"/>
              <a:t>yaygın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bezlerinin</a:t>
            </a:r>
            <a:r>
              <a:rPr lang="en-US" dirty="0"/>
              <a:t> </a:t>
            </a:r>
            <a:r>
              <a:rPr lang="en-US" dirty="0" err="1"/>
              <a:t>etkilenmesine</a:t>
            </a:r>
            <a:r>
              <a:rPr lang="en-US" dirty="0"/>
              <a:t> </a:t>
            </a:r>
            <a:r>
              <a:rPr lang="en-US" dirty="0" err="1" smtClean="0"/>
              <a:t>göre</a:t>
            </a:r>
            <a:r>
              <a:rPr lang="tr-TR" dirty="0" smtClean="0"/>
              <a:t>;</a:t>
            </a:r>
          </a:p>
          <a:p>
            <a:r>
              <a:rPr lang="tr-TR" dirty="0" smtClean="0"/>
              <a:t>H</a:t>
            </a:r>
            <a:r>
              <a:rPr lang="en-US" dirty="0" err="1" smtClean="0"/>
              <a:t>ipohidrotik</a:t>
            </a:r>
            <a:r>
              <a:rPr lang="en-US" dirty="0" smtClean="0"/>
              <a:t>/</a:t>
            </a:r>
            <a:r>
              <a:rPr lang="en-US" dirty="0" err="1" smtClean="0"/>
              <a:t>anhidrotik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hidrotik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ana</a:t>
            </a:r>
            <a:r>
              <a:rPr lang="en-US" dirty="0"/>
              <a:t> </a:t>
            </a:r>
            <a:r>
              <a:rPr lang="en-US" dirty="0" err="1"/>
              <a:t>grupta</a:t>
            </a:r>
            <a:r>
              <a:rPr lang="en-US" dirty="0"/>
              <a:t> </a:t>
            </a:r>
            <a:r>
              <a:rPr lang="en-US" dirty="0" err="1"/>
              <a:t>sınıflandırılmaktadır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Hipohidrotik</a:t>
            </a:r>
            <a:r>
              <a:rPr lang="en-US" dirty="0" smtClean="0"/>
              <a:t> </a:t>
            </a:r>
            <a:r>
              <a:rPr lang="en-US" dirty="0"/>
              <a:t>tip (Christ-Siemens-Touraine </a:t>
            </a:r>
            <a:r>
              <a:rPr lang="en-US" dirty="0" err="1"/>
              <a:t>Sendromu</a:t>
            </a:r>
            <a:r>
              <a:rPr lang="en-US" dirty="0"/>
              <a:t>)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bezleri</a:t>
            </a:r>
            <a:r>
              <a:rPr lang="en-US" dirty="0"/>
              <a:t> </a:t>
            </a:r>
            <a:r>
              <a:rPr lang="en-US" dirty="0" err="1"/>
              <a:t>sayısının</a:t>
            </a:r>
            <a:r>
              <a:rPr lang="en-US" dirty="0"/>
              <a:t> </a:t>
            </a:r>
            <a:r>
              <a:rPr lang="en-US" dirty="0" err="1"/>
              <a:t>azalmasıyla</a:t>
            </a:r>
            <a:r>
              <a:rPr lang="en-US" dirty="0"/>
              <a:t>, </a:t>
            </a:r>
            <a:r>
              <a:rPr lang="en-US" dirty="0" err="1"/>
              <a:t>anhidrotik</a:t>
            </a:r>
            <a:r>
              <a:rPr lang="en-US" dirty="0"/>
              <a:t> tip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bezlerinin</a:t>
            </a:r>
            <a:r>
              <a:rPr lang="en-US" dirty="0"/>
              <a:t> </a:t>
            </a:r>
            <a:r>
              <a:rPr lang="en-US" dirty="0" err="1"/>
              <a:t>yokluğu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karekterizedir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Hidrotik</a:t>
            </a:r>
            <a:r>
              <a:rPr lang="en-US" dirty="0" smtClean="0"/>
              <a:t> </a:t>
            </a:r>
            <a:r>
              <a:rPr lang="en-US" dirty="0" err="1"/>
              <a:t>tipte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/>
              <a:t>Cloustone</a:t>
            </a:r>
            <a:r>
              <a:rPr lang="en-US" dirty="0"/>
              <a:t> </a:t>
            </a:r>
            <a:r>
              <a:rPr lang="en-US" dirty="0" err="1"/>
              <a:t>sendromu</a:t>
            </a:r>
            <a:r>
              <a:rPr lang="en-US" dirty="0"/>
              <a:t>, </a:t>
            </a:r>
            <a:r>
              <a:rPr lang="en-US" dirty="0" err="1"/>
              <a:t>diş</a:t>
            </a:r>
            <a:r>
              <a:rPr lang="en-US" dirty="0"/>
              <a:t>- </a:t>
            </a:r>
            <a:r>
              <a:rPr lang="en-US" dirty="0" err="1"/>
              <a:t>tırnak</a:t>
            </a:r>
            <a:r>
              <a:rPr lang="en-US" dirty="0"/>
              <a:t> </a:t>
            </a:r>
            <a:r>
              <a:rPr lang="en-US" dirty="0" err="1"/>
              <a:t>sendromu</a:t>
            </a:r>
            <a:r>
              <a:rPr lang="en-US" dirty="0"/>
              <a:t>, </a:t>
            </a:r>
            <a:r>
              <a:rPr lang="en-US" dirty="0" err="1"/>
              <a:t>Witkop</a:t>
            </a:r>
            <a:r>
              <a:rPr lang="en-US" dirty="0"/>
              <a:t> </a:t>
            </a:r>
            <a:r>
              <a:rPr lang="en-US" dirty="0" err="1" smtClean="0"/>
              <a:t>Sendromu</a:t>
            </a:r>
            <a:r>
              <a:rPr lang="en-US" dirty="0" smtClean="0"/>
              <a:t>)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bezleri</a:t>
            </a:r>
            <a:r>
              <a:rPr lang="en-US" dirty="0"/>
              <a:t> </a:t>
            </a:r>
            <a:r>
              <a:rPr lang="en-US" dirty="0" err="1" smtClean="0"/>
              <a:t>normaldir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688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Klinik Bulguları: 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Salgı</a:t>
            </a:r>
            <a:r>
              <a:rPr lang="en-US" dirty="0"/>
              <a:t> </a:t>
            </a:r>
            <a:r>
              <a:rPr lang="en-US" dirty="0" err="1"/>
              <a:t>bezlerinde</a:t>
            </a:r>
            <a:r>
              <a:rPr lang="en-US" dirty="0"/>
              <a:t> </a:t>
            </a:r>
            <a:r>
              <a:rPr lang="en-US" dirty="0" err="1"/>
              <a:t>hipohidrozis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anhidrozis</a:t>
            </a:r>
            <a:r>
              <a:rPr lang="en-US" dirty="0"/>
              <a:t>, </a:t>
            </a:r>
            <a:endParaRPr lang="tr-TR" dirty="0" smtClean="0"/>
          </a:p>
          <a:p>
            <a:r>
              <a:rPr lang="tr-TR" dirty="0" err="1"/>
              <a:t>S</a:t>
            </a:r>
            <a:r>
              <a:rPr lang="en-US" dirty="0" err="1" smtClean="0"/>
              <a:t>açlarda</a:t>
            </a:r>
            <a:r>
              <a:rPr lang="en-US" dirty="0" smtClean="0"/>
              <a:t> </a:t>
            </a:r>
            <a:r>
              <a:rPr lang="en-US" dirty="0" err="1"/>
              <a:t>trikoz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hipotrikoz</a:t>
            </a:r>
            <a:r>
              <a:rPr lang="en-US" dirty="0"/>
              <a:t>, </a:t>
            </a:r>
            <a:endParaRPr lang="tr-TR" dirty="0" smtClean="0"/>
          </a:p>
          <a:p>
            <a:r>
              <a:rPr lang="tr-TR" dirty="0" err="1"/>
              <a:t>S</a:t>
            </a:r>
            <a:r>
              <a:rPr lang="en-US" dirty="0" err="1" smtClean="0"/>
              <a:t>üt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daimi</a:t>
            </a:r>
            <a:r>
              <a:rPr lang="en-US" dirty="0"/>
              <a:t> </a:t>
            </a:r>
            <a:r>
              <a:rPr lang="en-US" dirty="0" err="1"/>
              <a:t>dişlerde</a:t>
            </a:r>
            <a:r>
              <a:rPr lang="en-US" dirty="0"/>
              <a:t> </a:t>
            </a:r>
            <a:r>
              <a:rPr lang="en-US" dirty="0" err="1"/>
              <a:t>şekil</a:t>
            </a:r>
            <a:r>
              <a:rPr lang="en-US" dirty="0"/>
              <a:t> </a:t>
            </a:r>
            <a:r>
              <a:rPr lang="en-US" dirty="0" err="1" smtClean="0"/>
              <a:t>bozukluğu</a:t>
            </a:r>
            <a:r>
              <a:rPr lang="tr-TR" dirty="0" smtClean="0"/>
              <a:t> </a:t>
            </a:r>
            <a:r>
              <a:rPr lang="en-US" dirty="0"/>
              <a:t>(</a:t>
            </a:r>
            <a:r>
              <a:rPr lang="en-US" dirty="0" err="1"/>
              <a:t>konik</a:t>
            </a:r>
            <a:r>
              <a:rPr lang="en-US" dirty="0"/>
              <a:t> </a:t>
            </a:r>
            <a:r>
              <a:rPr lang="en-US" dirty="0" err="1"/>
              <a:t>formda</a:t>
            </a:r>
            <a:r>
              <a:rPr lang="en-US" dirty="0"/>
              <a:t> </a:t>
            </a:r>
            <a:r>
              <a:rPr lang="en-US" dirty="0" err="1"/>
              <a:t>kesici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kanin</a:t>
            </a:r>
            <a:r>
              <a:rPr lang="en-US" dirty="0"/>
              <a:t> </a:t>
            </a:r>
            <a:r>
              <a:rPr lang="en-US" dirty="0" err="1"/>
              <a:t>dişleri</a:t>
            </a:r>
            <a:r>
              <a:rPr lang="en-US" dirty="0"/>
              <a:t>, </a:t>
            </a:r>
            <a:r>
              <a:rPr lang="en-US" dirty="0" err="1"/>
              <a:t>atipik</a:t>
            </a:r>
            <a:r>
              <a:rPr lang="en-US" dirty="0"/>
              <a:t> </a:t>
            </a:r>
            <a:r>
              <a:rPr lang="en-US" dirty="0" err="1"/>
              <a:t>molarlar</a:t>
            </a:r>
            <a:r>
              <a:rPr lang="en-US" dirty="0"/>
              <a:t>) </a:t>
            </a:r>
            <a:r>
              <a:rPr lang="en-US" dirty="0" smtClean="0"/>
              <a:t>, </a:t>
            </a:r>
            <a:endParaRPr lang="tr-TR" dirty="0" smtClean="0"/>
          </a:p>
          <a:p>
            <a:r>
              <a:rPr lang="tr-TR" dirty="0" err="1" smtClean="0"/>
              <a:t>S</a:t>
            </a:r>
            <a:r>
              <a:rPr lang="en-US" dirty="0" err="1" smtClean="0"/>
              <a:t>ayı</a:t>
            </a:r>
            <a:r>
              <a:rPr lang="en-US" dirty="0" smtClean="0"/>
              <a:t> </a:t>
            </a:r>
            <a:r>
              <a:rPr lang="en-US" dirty="0" err="1" smtClean="0"/>
              <a:t>anomalileri</a:t>
            </a:r>
            <a:r>
              <a:rPr lang="tr-TR" dirty="0" smtClean="0"/>
              <a:t> (O</a:t>
            </a:r>
            <a:r>
              <a:rPr lang="en-US" dirty="0" err="1" smtClean="0"/>
              <a:t>ligodonti</a:t>
            </a:r>
            <a:r>
              <a:rPr lang="en-US" dirty="0"/>
              <a:t>, </a:t>
            </a:r>
            <a:r>
              <a:rPr lang="en-US" dirty="0" err="1"/>
              <a:t>hipodonti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 smtClean="0"/>
              <a:t>anadonti</a:t>
            </a:r>
            <a:r>
              <a:rPr lang="tr-TR" dirty="0" smtClean="0"/>
              <a:t>)</a:t>
            </a:r>
            <a:r>
              <a:rPr lang="en-US" dirty="0" smtClean="0"/>
              <a:t> </a:t>
            </a:r>
            <a:endParaRPr lang="tr-TR" dirty="0" smtClean="0"/>
          </a:p>
          <a:p>
            <a:r>
              <a:rPr lang="tr-TR" dirty="0" err="1"/>
              <a:t>D</a:t>
            </a:r>
            <a:r>
              <a:rPr lang="en-US" dirty="0" err="1" smtClean="0"/>
              <a:t>işsiz</a:t>
            </a:r>
            <a:r>
              <a:rPr lang="en-US" dirty="0" smtClean="0"/>
              <a:t> </a:t>
            </a:r>
            <a:r>
              <a:rPr lang="en-US" dirty="0" err="1"/>
              <a:t>bölgelerde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gelişmiş</a:t>
            </a:r>
            <a:r>
              <a:rPr lang="en-US" dirty="0"/>
              <a:t> </a:t>
            </a:r>
            <a:r>
              <a:rPr lang="en-US" dirty="0" err="1"/>
              <a:t>alveol</a:t>
            </a:r>
            <a:r>
              <a:rPr lang="en-US" dirty="0"/>
              <a:t> </a:t>
            </a:r>
            <a:r>
              <a:rPr lang="en-US" dirty="0" err="1"/>
              <a:t>kret</a:t>
            </a:r>
            <a:r>
              <a:rPr lang="en-US" dirty="0"/>
              <a:t>, </a:t>
            </a:r>
            <a:endParaRPr lang="tr-TR" dirty="0" smtClean="0"/>
          </a:p>
          <a:p>
            <a:r>
              <a:rPr lang="tr-TR" dirty="0" err="1"/>
              <a:t>D</a:t>
            </a:r>
            <a:r>
              <a:rPr lang="en-US" dirty="0" err="1" smtClean="0"/>
              <a:t>işlerde</a:t>
            </a:r>
            <a:r>
              <a:rPr lang="en-US" dirty="0" smtClean="0"/>
              <a:t> </a:t>
            </a:r>
            <a:r>
              <a:rPr lang="en-US" dirty="0" err="1"/>
              <a:t>sürme</a:t>
            </a:r>
            <a:r>
              <a:rPr lang="en-US" dirty="0"/>
              <a:t> </a:t>
            </a:r>
            <a:r>
              <a:rPr lang="en-US" dirty="0" err="1"/>
              <a:t>gecikmesi</a:t>
            </a:r>
            <a:r>
              <a:rPr lang="en-US" dirty="0"/>
              <a:t> </a:t>
            </a:r>
            <a:endParaRPr lang="tr-TR" dirty="0"/>
          </a:p>
          <a:p>
            <a:r>
              <a:rPr lang="tr-TR" dirty="0"/>
              <a:t>T</a:t>
            </a:r>
            <a:r>
              <a:rPr lang="en-US" dirty="0" err="1" smtClean="0"/>
              <a:t>ırnak</a:t>
            </a:r>
            <a:r>
              <a:rPr lang="en-US" dirty="0" smtClean="0"/>
              <a:t> </a:t>
            </a:r>
            <a:r>
              <a:rPr lang="en-US" dirty="0" err="1"/>
              <a:t>distrofileri</a:t>
            </a:r>
            <a:r>
              <a:rPr lang="en-US" dirty="0"/>
              <a:t> </a:t>
            </a:r>
            <a:r>
              <a:rPr lang="en-US" dirty="0" err="1"/>
              <a:t>sık</a:t>
            </a:r>
            <a:r>
              <a:rPr lang="en-US" dirty="0"/>
              <a:t> </a:t>
            </a:r>
            <a:r>
              <a:rPr lang="en-US" dirty="0" err="1"/>
              <a:t>rastlanan</a:t>
            </a:r>
            <a:r>
              <a:rPr lang="en-US" dirty="0"/>
              <a:t> </a:t>
            </a:r>
            <a:r>
              <a:rPr lang="en-US" dirty="0" err="1"/>
              <a:t>klinik</a:t>
            </a:r>
            <a:r>
              <a:rPr lang="en-US" dirty="0"/>
              <a:t> </a:t>
            </a:r>
            <a:r>
              <a:rPr lang="en-US" dirty="0" err="1"/>
              <a:t>bulgularıdır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6804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Meme </a:t>
            </a:r>
            <a:r>
              <a:rPr lang="en-US" dirty="0" err="1"/>
              <a:t>gelişiminde</a:t>
            </a:r>
            <a:r>
              <a:rPr lang="en-US" dirty="0"/>
              <a:t> </a:t>
            </a:r>
            <a:r>
              <a:rPr lang="en-US" dirty="0" err="1"/>
              <a:t>anomalilikler</a:t>
            </a:r>
            <a:r>
              <a:rPr lang="en-US" dirty="0"/>
              <a:t> (</a:t>
            </a:r>
            <a:r>
              <a:rPr lang="en-US" dirty="0" err="1"/>
              <a:t>amastia</a:t>
            </a:r>
            <a:r>
              <a:rPr lang="en-US" dirty="0"/>
              <a:t>, </a:t>
            </a:r>
            <a:r>
              <a:rPr lang="en-US" dirty="0" err="1"/>
              <a:t>athelia</a:t>
            </a:r>
            <a:r>
              <a:rPr lang="en-US" dirty="0"/>
              <a:t>, bez </a:t>
            </a:r>
            <a:r>
              <a:rPr lang="en-US" dirty="0" err="1"/>
              <a:t>anomalileri</a:t>
            </a:r>
            <a:r>
              <a:rPr lang="en-US" dirty="0"/>
              <a:t> vb</a:t>
            </a:r>
            <a:r>
              <a:rPr lang="en-US" dirty="0" smtClean="0"/>
              <a:t>.)</a:t>
            </a:r>
            <a:endParaRPr lang="tr-TR" dirty="0" smtClean="0"/>
          </a:p>
          <a:p>
            <a:r>
              <a:rPr lang="en-US" dirty="0" err="1" smtClean="0"/>
              <a:t>Görme-işitme</a:t>
            </a:r>
            <a:r>
              <a:rPr lang="en-US" dirty="0" smtClean="0"/>
              <a:t> </a:t>
            </a:r>
            <a:r>
              <a:rPr lang="en-US" dirty="0" err="1"/>
              <a:t>kaybı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 smtClean="0"/>
              <a:t>bozukluğu</a:t>
            </a:r>
            <a:endParaRPr lang="tr-TR" dirty="0" smtClean="0"/>
          </a:p>
          <a:p>
            <a:r>
              <a:rPr lang="en-US" dirty="0" err="1" smtClean="0"/>
              <a:t>Solunum</a:t>
            </a:r>
            <a:r>
              <a:rPr lang="en-US" dirty="0" smtClean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 smtClean="0"/>
              <a:t>problemler</a:t>
            </a:r>
            <a:r>
              <a:rPr lang="en-US" dirty="0" smtClean="0"/>
              <a:t> </a:t>
            </a:r>
            <a:endParaRPr lang="tr-TR" dirty="0" smtClean="0"/>
          </a:p>
          <a:p>
            <a:r>
              <a:rPr lang="en-US" dirty="0" err="1" smtClean="0"/>
              <a:t>Cildin</a:t>
            </a:r>
            <a:r>
              <a:rPr lang="en-US" dirty="0" smtClean="0"/>
              <a:t> </a:t>
            </a:r>
            <a:r>
              <a:rPr lang="en-US" dirty="0" err="1"/>
              <a:t>kuru</a:t>
            </a:r>
            <a:r>
              <a:rPr lang="en-US" dirty="0"/>
              <a:t> </a:t>
            </a:r>
            <a:r>
              <a:rPr lang="en-US" dirty="0" err="1" smtClean="0"/>
              <a:t>olması</a:t>
            </a:r>
            <a:endParaRPr lang="tr-TR" dirty="0" smtClean="0"/>
          </a:p>
          <a:p>
            <a:r>
              <a:rPr lang="en-US" dirty="0" err="1" smtClean="0"/>
              <a:t>Cildin</a:t>
            </a:r>
            <a:r>
              <a:rPr lang="en-US" dirty="0" smtClean="0"/>
              <a:t> </a:t>
            </a:r>
            <a:r>
              <a:rPr lang="en-US" dirty="0" err="1"/>
              <a:t>düzensiz</a:t>
            </a:r>
            <a:r>
              <a:rPr lang="en-US" dirty="0"/>
              <a:t> </a:t>
            </a:r>
            <a:r>
              <a:rPr lang="en-US" dirty="0" err="1" smtClean="0"/>
              <a:t>pigmentasyonu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98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Protetik</a:t>
            </a:r>
            <a:r>
              <a:rPr lang="tr-TR" dirty="0" smtClean="0"/>
              <a:t> Tedavi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4900" y="2556932"/>
            <a:ext cx="9791697" cy="3318936"/>
          </a:xfrm>
        </p:spPr>
        <p:txBody>
          <a:bodyPr/>
          <a:lstStyle/>
          <a:p>
            <a:r>
              <a:rPr lang="tr-TR" dirty="0"/>
              <a:t>Ektodermal </a:t>
            </a:r>
            <a:r>
              <a:rPr lang="tr-TR" dirty="0" err="1"/>
              <a:t>displazi</a:t>
            </a:r>
            <a:r>
              <a:rPr lang="tr-TR" dirty="0"/>
              <a:t> vakaları diş eksikliği, yetersiz alveol </a:t>
            </a:r>
            <a:r>
              <a:rPr lang="tr-TR" dirty="0" err="1"/>
              <a:t>kret</a:t>
            </a:r>
            <a:r>
              <a:rPr lang="tr-TR" dirty="0"/>
              <a:t> gelişimi ve bireylerin tedavi gereksinimlerinin çok erken yaşta </a:t>
            </a:r>
            <a:r>
              <a:rPr lang="tr-TR" dirty="0" smtClean="0"/>
              <a:t>(2-3 yaş) başlaması </a:t>
            </a:r>
            <a:r>
              <a:rPr lang="tr-TR" dirty="0"/>
              <a:t>sebebiyle </a:t>
            </a:r>
            <a:r>
              <a:rPr lang="tr-TR" dirty="0" err="1"/>
              <a:t>protetik</a:t>
            </a:r>
            <a:r>
              <a:rPr lang="tr-TR" dirty="0"/>
              <a:t> tedavi açısından zor vakalardır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 err="1"/>
              <a:t>Pedodontist</a:t>
            </a:r>
            <a:r>
              <a:rPr lang="tr-TR" dirty="0"/>
              <a:t>, ortodontist, </a:t>
            </a:r>
            <a:r>
              <a:rPr lang="tr-TR" dirty="0" err="1"/>
              <a:t>protetik</a:t>
            </a:r>
            <a:r>
              <a:rPr lang="tr-TR" dirty="0"/>
              <a:t> diş tedavisi uzmanı ve ağız diş çene cerrahının da dahil olduğu </a:t>
            </a:r>
            <a:r>
              <a:rPr lang="tr-TR" dirty="0" err="1"/>
              <a:t>multidisipliner</a:t>
            </a:r>
            <a:r>
              <a:rPr lang="tr-TR" dirty="0"/>
              <a:t> yaklaşım </a:t>
            </a:r>
            <a:r>
              <a:rPr lang="tr-TR" dirty="0" smtClean="0"/>
              <a:t>önerilir.</a:t>
            </a:r>
          </a:p>
          <a:p>
            <a:r>
              <a:rPr lang="tr-TR" dirty="0"/>
              <a:t>Ektodermal </a:t>
            </a:r>
            <a:r>
              <a:rPr lang="tr-TR" dirty="0" err="1"/>
              <a:t>displazi</a:t>
            </a:r>
            <a:r>
              <a:rPr lang="tr-TR" dirty="0"/>
              <a:t> vakalarının kliniğe genellikle 4-5 yaş arası başvurduğu bildirilmiştir.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14794" y="1604907"/>
            <a:ext cx="35391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Diş </a:t>
            </a:r>
            <a:r>
              <a:rPr lang="tr-TR" dirty="0"/>
              <a:t>tedavisinin temel </a:t>
            </a:r>
            <a:r>
              <a:rPr lang="tr-TR" dirty="0" smtClean="0"/>
              <a:t>amacı,</a:t>
            </a:r>
          </a:p>
          <a:p>
            <a:r>
              <a:rPr lang="tr-TR" dirty="0" smtClean="0"/>
              <a:t>Eksik </a:t>
            </a:r>
            <a:r>
              <a:rPr lang="tr-TR" dirty="0"/>
              <a:t>dişleri restore etmek, </a:t>
            </a:r>
            <a:endParaRPr lang="tr-TR" dirty="0" smtClean="0"/>
          </a:p>
          <a:p>
            <a:r>
              <a:rPr lang="tr-TR" dirty="0"/>
              <a:t>N</a:t>
            </a:r>
            <a:r>
              <a:rPr lang="tr-TR" dirty="0" smtClean="0"/>
              <a:t>ormal </a:t>
            </a:r>
            <a:r>
              <a:rPr lang="tr-TR" dirty="0"/>
              <a:t>dikey boyutu oluşturmak, </a:t>
            </a:r>
            <a:r>
              <a:rPr lang="tr-TR" dirty="0" smtClean="0"/>
              <a:t>Çenelerin </a:t>
            </a:r>
            <a:r>
              <a:rPr lang="tr-TR" dirty="0"/>
              <a:t>gelişimine yardımcı olmak, Y</a:t>
            </a:r>
            <a:r>
              <a:rPr lang="tr-TR" dirty="0" smtClean="0"/>
              <a:t>üz </a:t>
            </a:r>
            <a:r>
              <a:rPr lang="tr-TR" dirty="0"/>
              <a:t>yumuşak dokularına destek </a:t>
            </a:r>
            <a:r>
              <a:rPr lang="tr-TR" dirty="0" smtClean="0"/>
              <a:t>sağlamak</a:t>
            </a:r>
            <a:endParaRPr lang="tr-TR" dirty="0"/>
          </a:p>
          <a:p>
            <a:r>
              <a:rPr lang="tr-TR" dirty="0" smtClean="0"/>
              <a:t>Alveol </a:t>
            </a:r>
            <a:r>
              <a:rPr lang="tr-TR" dirty="0"/>
              <a:t>kemiğin gelişimini çiğneme kuvvetleri yardımıyla </a:t>
            </a:r>
            <a:r>
              <a:rPr lang="tr-TR" dirty="0" err="1"/>
              <a:t>stimüle</a:t>
            </a:r>
            <a:r>
              <a:rPr lang="tr-TR" dirty="0"/>
              <a:t> </a:t>
            </a:r>
            <a:r>
              <a:rPr lang="tr-TR" dirty="0" smtClean="0"/>
              <a:t>etmek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5635557" y="160490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Yapılacak tedavi </a:t>
            </a:r>
            <a:r>
              <a:rPr lang="tr-TR" dirty="0" smtClean="0"/>
              <a:t>seçeneğine karar verirken;</a:t>
            </a:r>
          </a:p>
          <a:p>
            <a:r>
              <a:rPr lang="tr-TR" dirty="0" smtClean="0"/>
              <a:t>Bireyin </a:t>
            </a:r>
            <a:r>
              <a:rPr lang="tr-TR" dirty="0"/>
              <a:t>yaşına, </a:t>
            </a:r>
            <a:endParaRPr lang="tr-TR" dirty="0" smtClean="0"/>
          </a:p>
          <a:p>
            <a:r>
              <a:rPr lang="tr-TR" dirty="0"/>
              <a:t>D</a:t>
            </a:r>
            <a:r>
              <a:rPr lang="tr-TR" dirty="0" smtClean="0"/>
              <a:t>iş </a:t>
            </a:r>
            <a:r>
              <a:rPr lang="tr-TR" dirty="0"/>
              <a:t>eksikliğinin sayısına ve çenelerdeki yerine, buna bağlı gelişen </a:t>
            </a:r>
            <a:r>
              <a:rPr lang="tr-TR" dirty="0" err="1"/>
              <a:t>malokluzyon</a:t>
            </a:r>
            <a:r>
              <a:rPr lang="tr-TR" dirty="0"/>
              <a:t> gibi problemlerine, </a:t>
            </a:r>
            <a:endParaRPr lang="tr-TR" dirty="0" smtClean="0"/>
          </a:p>
          <a:p>
            <a:r>
              <a:rPr lang="tr-TR" dirty="0"/>
              <a:t>B</a:t>
            </a:r>
            <a:r>
              <a:rPr lang="tr-TR" dirty="0" smtClean="0"/>
              <a:t>ireyin </a:t>
            </a:r>
            <a:r>
              <a:rPr lang="tr-TR" dirty="0" err="1"/>
              <a:t>sosyo</a:t>
            </a:r>
            <a:r>
              <a:rPr lang="tr-TR" dirty="0"/>
              <a:t>-ekonomik durumuna</a:t>
            </a:r>
            <a:r>
              <a:rPr lang="tr-TR" dirty="0" smtClean="0"/>
              <a:t>,</a:t>
            </a:r>
          </a:p>
          <a:p>
            <a:r>
              <a:rPr lang="tr-TR" dirty="0" smtClean="0"/>
              <a:t>Ağız </a:t>
            </a:r>
            <a:r>
              <a:rPr lang="tr-TR" dirty="0"/>
              <a:t>hijyenine dikkat </a:t>
            </a:r>
            <a:r>
              <a:rPr lang="tr-TR" dirty="0" smtClean="0"/>
              <a:t>edilmelidir.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1716" y="4582126"/>
            <a:ext cx="9434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Bu parametreler </a:t>
            </a:r>
            <a:r>
              <a:rPr lang="tr-TR" dirty="0" err="1"/>
              <a:t>multidisipliner</a:t>
            </a:r>
            <a:r>
              <a:rPr lang="tr-TR" dirty="0"/>
              <a:t> yaklaşımla değerlendirilerek sabit, hareketli, tam veya </a:t>
            </a:r>
            <a:r>
              <a:rPr lang="tr-TR" dirty="0" err="1"/>
              <a:t>implant</a:t>
            </a:r>
            <a:r>
              <a:rPr lang="tr-TR" dirty="0"/>
              <a:t> destekli protezlerle tedavinin mümkün olduğu belirtilmiştir. </a:t>
            </a:r>
          </a:p>
        </p:txBody>
      </p:sp>
    </p:spTree>
    <p:extLst>
      <p:ext uri="{BB962C8B-B14F-4D97-AF65-F5344CB8AC3E}">
        <p14:creationId xmlns:p14="http://schemas.microsoft.com/office/powerpoint/2010/main" val="107435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3417</TotalTime>
  <Words>843</Words>
  <Application>Microsoft Office PowerPoint</Application>
  <PresentationFormat>Geniş ekran</PresentationFormat>
  <Paragraphs>62</Paragraphs>
  <Slides>7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Organik</vt:lpstr>
      <vt:lpstr>EKTODERMAL DİSPLAZİ</vt:lpstr>
      <vt:lpstr>Tanımı </vt:lpstr>
      <vt:lpstr>PowerPoint Sunusu</vt:lpstr>
      <vt:lpstr>Klinik Bulguları: </vt:lpstr>
      <vt:lpstr>PowerPoint Sunusu</vt:lpstr>
      <vt:lpstr>Protetik Tedavi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smmrt</dc:creator>
  <cp:lastModifiedBy>smmrt</cp:lastModifiedBy>
  <cp:revision>72</cp:revision>
  <dcterms:created xsi:type="dcterms:W3CDTF">2020-03-18T11:04:02Z</dcterms:created>
  <dcterms:modified xsi:type="dcterms:W3CDTF">2020-06-29T20:48:21Z</dcterms:modified>
</cp:coreProperties>
</file>