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76" r:id="rId3"/>
    <p:sldId id="271" r:id="rId4"/>
    <p:sldId id="275" r:id="rId5"/>
    <p:sldId id="272" r:id="rId6"/>
    <p:sldId id="274" r:id="rId7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 smtClean="0"/>
              <a:t>Asıl alt başlık stilini düzenlemek için tıklayın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İki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"/>
          </a:p>
        </p:txBody>
      </p:sp>
      <p:grpSp>
        <p:nvGrpSpPr>
          <p:cNvPr id="9" name="Gr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 smtClean="0"/>
              <a:t>Resim eklemek için simgeyi tıklatın</a:t>
            </a:r>
            <a:endParaRPr dirty="0"/>
          </a:p>
        </p:txBody>
      </p:sp>
      <p:sp>
        <p:nvSpPr>
          <p:cNvPr id="39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grpSp>
        <p:nvGrpSpPr>
          <p:cNvPr id="22" name="Gr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 smtClean="0"/>
              <a:t>Resim eklemek için simgeyi tıklatın</a:t>
            </a:r>
            <a:endParaRPr dirty="0"/>
          </a:p>
        </p:txBody>
      </p:sp>
      <p:sp>
        <p:nvSpPr>
          <p:cNvPr id="40" name="Metin Yer Tutucusu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 lang="tr"/>
          </a:p>
        </p:txBody>
      </p:sp>
      <p:grpSp>
        <p:nvGrpSpPr>
          <p:cNvPr id="52" name="Gr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 smtClean="0"/>
              <a:t>Resim eklemek için simgeyi tıklatın</a:t>
            </a:r>
            <a:endParaRPr dirty="0"/>
          </a:p>
        </p:txBody>
      </p:sp>
      <p:sp>
        <p:nvSpPr>
          <p:cNvPr id="81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grpSp>
        <p:nvGrpSpPr>
          <p:cNvPr id="84" name="Gr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 smtClean="0"/>
              <a:t>Resim eklemek için simgeyi tıklatın</a:t>
            </a:r>
            <a:endParaRPr dirty="0"/>
          </a:p>
        </p:txBody>
      </p:sp>
      <p:sp>
        <p:nvSpPr>
          <p:cNvPr id="82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grpSp>
        <p:nvGrpSpPr>
          <p:cNvPr id="97" name="Gr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 smtClean="0"/>
              <a:t>Resim eklemek için simgeyi tıklatın</a:t>
            </a:r>
            <a:endParaRPr dirty="0"/>
          </a:p>
        </p:txBody>
      </p:sp>
      <p:sp>
        <p:nvSpPr>
          <p:cNvPr id="83" name="Metin Yer Tutucusu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"/>
          </a:p>
        </p:txBody>
      </p:sp>
      <p:grpSp>
        <p:nvGrpSpPr>
          <p:cNvPr id="84" name="Gr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 smtClean="0"/>
              <a:t>Resim eklemek için simgeyi tıklatın</a:t>
            </a:r>
            <a:endParaRPr dirty="0"/>
          </a:p>
        </p:txBody>
      </p:sp>
      <p:grpSp>
        <p:nvGrpSpPr>
          <p:cNvPr id="98" name="Gr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 smtClean="0"/>
              <a:t>Resim eklemek için simgeyi tıklatın</a:t>
            </a:r>
            <a:endParaRPr dirty="0"/>
          </a:p>
        </p:txBody>
      </p:sp>
      <p:grpSp>
        <p:nvGrpSpPr>
          <p:cNvPr id="112" name="Gr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 smtClean="0"/>
              <a:t>Resim eklemek için simgeyi tıklatın</a:t>
            </a:r>
            <a:endParaRPr dirty="0"/>
          </a:p>
        </p:txBody>
      </p:sp>
      <p:sp>
        <p:nvSpPr>
          <p:cNvPr id="126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 smtClean="0"/>
              <a:t>Asıl başlık stili için tıklatın</a:t>
            </a:r>
            <a:endParaRPr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 smtClean="0"/>
              <a:t>Asıl başlık stili için tıklatın</a:t>
            </a:r>
            <a:endParaRPr dirty="0"/>
          </a:p>
        </p:txBody>
      </p:sp>
      <p:grpSp>
        <p:nvGrpSpPr>
          <p:cNvPr id="8" name="Gr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Serbest 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Serbest Biçi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Serbest Biçi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Serbest Biçi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Serbest Biçi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 smtClean="0"/>
              <a:t>Resim eklemek için simgeyi tıklatın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 smtClean="0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tr-TR" smtClean="0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tr-TR" smtClean="0"/>
              <a:t>Asıl metin stillerini düzenle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"/>
              <a:t>Asıl metin stillerini düzenle</a:t>
            </a:r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smtClean="0"/>
              <a:t>24.08.2016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tr" dirty="0" smtClean="0"/>
              <a:t>Introduction to Food Analysis</a:t>
            </a:r>
            <a:endParaRPr lang="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1604554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tr" dirty="0" smtClean="0"/>
              <a:t>Assoc Prof. ÖZGE ŞAKIYAN DEMİRKOL</a:t>
            </a:r>
          </a:p>
          <a:p>
            <a:pPr algn="r" rtl="0"/>
            <a:endParaRPr lang="tr" sz="1200" dirty="0" smtClean="0"/>
          </a:p>
          <a:p>
            <a:pPr algn="r" rtl="0"/>
            <a:endParaRPr lang="tr" sz="1200" dirty="0"/>
          </a:p>
          <a:p>
            <a:pPr algn="r" rtl="0"/>
            <a:endParaRPr lang="tr" sz="1200" dirty="0" smtClean="0"/>
          </a:p>
          <a:p>
            <a:pPr algn="r" rtl="0"/>
            <a:endParaRPr lang="tr" sz="1200" dirty="0"/>
          </a:p>
          <a:p>
            <a:pPr algn="r" rtl="0"/>
            <a:endParaRPr lang="tr" sz="1200" dirty="0" smtClean="0"/>
          </a:p>
          <a:p>
            <a:pPr algn="r" rtl="0"/>
            <a:endParaRPr lang="tr" sz="1200" dirty="0"/>
          </a:p>
          <a:p>
            <a:pPr algn="r" rtl="0"/>
            <a:r>
              <a:rPr lang="tr" sz="1200" dirty="0" smtClean="0"/>
              <a:t>22</a:t>
            </a:r>
            <a:r>
              <a:rPr lang="tr" sz="1200" dirty="0" smtClean="0"/>
              <a:t>.02.2021</a:t>
            </a:r>
            <a:endParaRPr lang="tr" sz="1200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Nesne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3897431"/>
              </p:ext>
            </p:extLst>
          </p:nvPr>
        </p:nvGraphicFramePr>
        <p:xfrm>
          <a:off x="2778035" y="-60960"/>
          <a:ext cx="6217920" cy="7480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Acrobat Document" r:id="rId3" imgW="4533433" imgH="6415597" progId="AcroExch.Document.DC">
                  <p:embed/>
                </p:oleObj>
              </mc:Choice>
              <mc:Fallback>
                <p:oleObj name="Acrobat Document" r:id="rId3" imgW="4533433" imgH="641559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78035" y="-60960"/>
                        <a:ext cx="6217920" cy="74807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245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şlık 12"/>
          <p:cNvSpPr>
            <a:spLocks noGrp="1"/>
          </p:cNvSpPr>
          <p:nvPr>
            <p:ph type="title"/>
          </p:nvPr>
        </p:nvSpPr>
        <p:spPr>
          <a:xfrm>
            <a:off x="1065212" y="287383"/>
            <a:ext cx="10058402" cy="1219200"/>
          </a:xfrm>
        </p:spPr>
        <p:txBody>
          <a:bodyPr rtlCol="0"/>
          <a:lstStyle/>
          <a:p>
            <a:pPr rtl="0"/>
            <a:r>
              <a:rPr lang="tr-TR" dirty="0" err="1" smtClean="0"/>
              <a:t>Why</a:t>
            </a:r>
            <a:r>
              <a:rPr lang="tr-TR" dirty="0" smtClean="0"/>
              <a:t> do 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need</a:t>
            </a:r>
            <a:r>
              <a:rPr lang="tr-TR" dirty="0" smtClean="0"/>
              <a:t>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?</a:t>
            </a:r>
            <a:endParaRPr dirty="0"/>
          </a:p>
        </p:txBody>
      </p:sp>
      <p:sp>
        <p:nvSpPr>
          <p:cNvPr id="14" name="İçerik Yer Tutucusu 13"/>
          <p:cNvSpPr>
            <a:spLocks noGrp="1"/>
          </p:cNvSpPr>
          <p:nvPr>
            <p:ph idx="1"/>
          </p:nvPr>
        </p:nvSpPr>
        <p:spPr>
          <a:xfrm>
            <a:off x="647202" y="1713683"/>
            <a:ext cx="10058400" cy="1565366"/>
          </a:xfrm>
        </p:spPr>
        <p:txBody>
          <a:bodyPr rtlCol="0">
            <a:normAutofit/>
          </a:bodyPr>
          <a:lstStyle/>
          <a:p>
            <a:r>
              <a:rPr lang="en-US" dirty="0"/>
              <a:t>Investigations in food science and technology, </a:t>
            </a:r>
            <a:r>
              <a:rPr lang="en-US" dirty="0" smtClean="0"/>
              <a:t>whether</a:t>
            </a:r>
            <a:r>
              <a:rPr lang="tr-TR" dirty="0" smtClean="0"/>
              <a:t> </a:t>
            </a:r>
            <a:r>
              <a:rPr lang="en-US" dirty="0" smtClean="0"/>
              <a:t>by </a:t>
            </a:r>
            <a:r>
              <a:rPr lang="en-US" dirty="0"/>
              <a:t>the food industry, governmental agencies, or </a:t>
            </a:r>
            <a:r>
              <a:rPr lang="en-US" dirty="0" smtClean="0"/>
              <a:t>universities,</a:t>
            </a:r>
            <a:r>
              <a:rPr lang="tr-TR" dirty="0" smtClean="0"/>
              <a:t> o</a:t>
            </a:r>
            <a:r>
              <a:rPr lang="en-US" dirty="0" err="1" smtClean="0"/>
              <a:t>ften</a:t>
            </a:r>
            <a:r>
              <a:rPr lang="en-US" dirty="0" smtClean="0"/>
              <a:t> </a:t>
            </a:r>
            <a:r>
              <a:rPr lang="en-US" dirty="0"/>
              <a:t>require determination of food </a:t>
            </a:r>
            <a:r>
              <a:rPr lang="en-US" dirty="0" smtClean="0"/>
              <a:t>composition</a:t>
            </a:r>
            <a:r>
              <a:rPr lang="tr-TR" dirty="0" smtClean="0"/>
              <a:t> </a:t>
            </a:r>
            <a:r>
              <a:rPr lang="en-US" dirty="0" smtClean="0"/>
              <a:t>and </a:t>
            </a:r>
            <a:r>
              <a:rPr lang="en-US" dirty="0"/>
              <a:t>characteristics</a:t>
            </a:r>
            <a:r>
              <a:rPr lang="en-US" dirty="0" smtClean="0"/>
              <a:t>.</a:t>
            </a:r>
            <a:endParaRPr lang="tr-TR" dirty="0" smtClean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3486150"/>
            <a:ext cx="5372100" cy="3371850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583475" y="3734813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All food products</a:t>
            </a:r>
            <a:r>
              <a:rPr lang="tr-TR" sz="2400" dirty="0"/>
              <a:t> </a:t>
            </a:r>
            <a:r>
              <a:rPr lang="en-US" sz="2400" dirty="0"/>
              <a:t>require analysis of various characteristics (i.e., chemical</a:t>
            </a:r>
            <a:r>
              <a:rPr lang="tr-TR" sz="2400" dirty="0"/>
              <a:t> </a:t>
            </a:r>
            <a:r>
              <a:rPr lang="en-US" sz="2400" dirty="0"/>
              <a:t>composition, microbial content, physical properties,</a:t>
            </a:r>
            <a:r>
              <a:rPr lang="tr-TR" sz="2400" dirty="0"/>
              <a:t> </a:t>
            </a:r>
            <a:r>
              <a:rPr lang="en-US" sz="2400" dirty="0"/>
              <a:t>sensory properties) as part of a quality management</a:t>
            </a:r>
            <a:r>
              <a:rPr lang="tr-TR" sz="2400" dirty="0"/>
              <a:t> </a:t>
            </a:r>
            <a:r>
              <a:rPr lang="en-US" sz="2400" dirty="0"/>
              <a:t>program, from raw ingredients, through processing, to</a:t>
            </a:r>
            <a:r>
              <a:rPr lang="tr-TR" sz="2400" dirty="0"/>
              <a:t> </a:t>
            </a:r>
            <a:r>
              <a:rPr lang="en-US" sz="2400" dirty="0"/>
              <a:t>the final product.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65217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1114697" y="1323703"/>
            <a:ext cx="951846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tr-TR" sz="2800" dirty="0" smtClean="0"/>
          </a:p>
          <a:p>
            <a:pPr marL="285750" indent="-285750">
              <a:buFont typeface="Segoe Print" panose="02000600000000000000" pitchFamily="2" charset="0"/>
              <a:buChar char="☺"/>
            </a:pP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nature</a:t>
            </a:r>
            <a:r>
              <a:rPr lang="tr-TR" sz="2800" dirty="0" smtClean="0"/>
              <a:t> of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sample</a:t>
            </a:r>
            <a:endParaRPr lang="tr-TR" sz="2800" dirty="0" smtClean="0"/>
          </a:p>
          <a:p>
            <a:pPr marL="285750" indent="-285750">
              <a:buFont typeface="Segoe Print" panose="02000600000000000000" pitchFamily="2" charset="0"/>
              <a:buChar char="☺"/>
            </a:pP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specific</a:t>
            </a:r>
            <a:r>
              <a:rPr lang="tr-TR" sz="2800" dirty="0" smtClean="0"/>
              <a:t> </a:t>
            </a:r>
            <a:r>
              <a:rPr lang="tr-TR" sz="2800" dirty="0" err="1" smtClean="0"/>
              <a:t>reason</a:t>
            </a:r>
            <a:r>
              <a:rPr lang="tr-TR" sz="2800" dirty="0" smtClean="0"/>
              <a:t> </a:t>
            </a:r>
            <a:r>
              <a:rPr lang="tr-TR" sz="2800" dirty="0" err="1" smtClean="0"/>
              <a:t>for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analysis</a:t>
            </a:r>
            <a:endParaRPr lang="tr-TR" sz="2800" dirty="0" smtClean="0"/>
          </a:p>
          <a:p>
            <a:pPr marL="285750" indent="-285750">
              <a:buFont typeface="Segoe Print" panose="02000600000000000000" pitchFamily="2" charset="0"/>
              <a:buChar char="☺"/>
            </a:pPr>
            <a:r>
              <a:rPr lang="tr-TR" sz="2800" dirty="0" err="1" smtClean="0"/>
              <a:t>Speed</a:t>
            </a:r>
            <a:endParaRPr lang="tr-TR" sz="2800" dirty="0" smtClean="0"/>
          </a:p>
          <a:p>
            <a:pPr marL="285750" indent="-285750">
              <a:buFont typeface="Segoe Print" panose="02000600000000000000" pitchFamily="2" charset="0"/>
              <a:buChar char="☺"/>
            </a:pPr>
            <a:r>
              <a:rPr lang="tr-TR" sz="2800" dirty="0" smtClean="0"/>
              <a:t>Precision</a:t>
            </a:r>
          </a:p>
          <a:p>
            <a:pPr marL="285750" indent="-285750">
              <a:buFont typeface="Segoe Print" panose="02000600000000000000" pitchFamily="2" charset="0"/>
              <a:buChar char="☺"/>
            </a:pPr>
            <a:r>
              <a:rPr lang="tr-TR" sz="2800" dirty="0" err="1" smtClean="0"/>
              <a:t>Accuracy</a:t>
            </a:r>
            <a:endParaRPr lang="tr-TR" sz="2800" dirty="0" smtClean="0"/>
          </a:p>
          <a:p>
            <a:pPr marL="285750" indent="-285750">
              <a:buFont typeface="Segoe Print" panose="02000600000000000000" pitchFamily="2" charset="0"/>
              <a:buChar char="☺"/>
            </a:pPr>
            <a:r>
              <a:rPr lang="tr-TR" sz="2800" dirty="0" err="1" smtClean="0"/>
              <a:t>Robustness</a:t>
            </a:r>
            <a:endParaRPr lang="tr-TR" sz="2800" dirty="0" smtClean="0"/>
          </a:p>
          <a:p>
            <a:pPr marL="285750" indent="-285750">
              <a:buFont typeface="Segoe Print" panose="02000600000000000000" pitchFamily="2" charset="0"/>
              <a:buChar char="☺"/>
            </a:pPr>
            <a:r>
              <a:rPr lang="tr-TR" sz="2800" dirty="0" err="1" smtClean="0"/>
              <a:t>Specificity</a:t>
            </a:r>
            <a:endParaRPr lang="tr-TR" sz="2800" dirty="0" smtClean="0"/>
          </a:p>
          <a:p>
            <a:pPr marL="285750" indent="-285750">
              <a:buFont typeface="Segoe Print" panose="02000600000000000000" pitchFamily="2" charset="0"/>
              <a:buChar char="☺"/>
            </a:pPr>
            <a:r>
              <a:rPr lang="tr-TR" sz="2800" dirty="0" err="1" smtClean="0"/>
              <a:t>Sensitivity</a:t>
            </a:r>
            <a:endParaRPr lang="tr-TR" sz="2800" dirty="0" smtClean="0"/>
          </a:p>
          <a:p>
            <a:endParaRPr lang="tr-TR" sz="2800" dirty="0"/>
          </a:p>
        </p:txBody>
      </p:sp>
      <p:sp>
        <p:nvSpPr>
          <p:cNvPr id="6" name="Başlık 12"/>
          <p:cNvSpPr>
            <a:spLocks noGrp="1"/>
          </p:cNvSpPr>
          <p:nvPr>
            <p:ph type="title"/>
          </p:nvPr>
        </p:nvSpPr>
        <p:spPr>
          <a:xfrm>
            <a:off x="1065212" y="287383"/>
            <a:ext cx="10058402" cy="1219200"/>
          </a:xfrm>
        </p:spPr>
        <p:txBody>
          <a:bodyPr rtlCol="0"/>
          <a:lstStyle/>
          <a:p>
            <a:pPr rtl="0"/>
            <a:r>
              <a:rPr lang="tr-TR" dirty="0" smtClean="0"/>
              <a:t>How do 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decide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proper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 </a:t>
            </a:r>
            <a:r>
              <a:rPr lang="tr-TR" dirty="0" err="1" smtClean="0"/>
              <a:t>method</a:t>
            </a:r>
            <a:r>
              <a:rPr lang="tr-TR" dirty="0" smtClean="0"/>
              <a:t>?</a:t>
            </a:r>
            <a:endParaRPr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137" y="2872369"/>
            <a:ext cx="4643029" cy="306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7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What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steps</a:t>
            </a:r>
            <a:r>
              <a:rPr lang="tr-TR" dirty="0" smtClean="0"/>
              <a:t> of a </a:t>
            </a:r>
            <a:r>
              <a:rPr lang="tr-TR" dirty="0" err="1" smtClean="0"/>
              <a:t>typical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err="1" smtClean="0"/>
              <a:t>Selecting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preparing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sample</a:t>
            </a:r>
            <a:endParaRPr lang="tr-TR" dirty="0" smtClean="0"/>
          </a:p>
          <a:p>
            <a:r>
              <a:rPr lang="tr-TR" dirty="0" err="1" smtClean="0"/>
              <a:t>Performing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assay</a:t>
            </a:r>
            <a:endParaRPr lang="tr-TR" dirty="0" smtClean="0"/>
          </a:p>
          <a:p>
            <a:r>
              <a:rPr lang="tr-TR" dirty="0" err="1" smtClean="0"/>
              <a:t>Calculating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interpretting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results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505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" r="1313"/>
          <a:stretch>
            <a:fillRect/>
          </a:stretch>
        </p:blipFill>
        <p:spPr/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127131" y="3860321"/>
            <a:ext cx="3840480" cy="406879"/>
          </a:xfrm>
        </p:spPr>
        <p:txBody>
          <a:bodyPr>
            <a:noAutofit/>
          </a:bodyPr>
          <a:lstStyle/>
          <a:p>
            <a:r>
              <a:rPr lang="tr-TR" sz="2000" dirty="0" err="1" smtClean="0"/>
              <a:t>Thanks</a:t>
            </a:r>
            <a:r>
              <a:rPr lang="tr-TR" sz="2000" dirty="0" smtClean="0"/>
              <a:t>!!!!</a:t>
            </a:r>
          </a:p>
          <a:p>
            <a:endParaRPr lang="tr-TR" sz="2000" dirty="0"/>
          </a:p>
          <a:p>
            <a:r>
              <a:rPr lang="tr-TR" sz="2000" dirty="0" smtClean="0"/>
              <a:t>osakiyan@ankara.edu.tr</a:t>
            </a:r>
          </a:p>
        </p:txBody>
      </p:sp>
    </p:spTree>
    <p:extLst>
      <p:ext uri="{BB962C8B-B14F-4D97-AF65-F5344CB8AC3E}">
        <p14:creationId xmlns:p14="http://schemas.microsoft.com/office/powerpoint/2010/main" val="26525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oğa Çizimi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Doğa sunumu, resimli manzara tasarımı (geniş ekran)</Template>
  <TotalTime>1688</TotalTime>
  <Words>141</Words>
  <Application>Microsoft Office PowerPoint</Application>
  <PresentationFormat>Geniş ekran</PresentationFormat>
  <Paragraphs>31</Paragraphs>
  <Slides>6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Segoe Print</vt:lpstr>
      <vt:lpstr>Doğa Çizimi 16x9</vt:lpstr>
      <vt:lpstr>Acrobat Document</vt:lpstr>
      <vt:lpstr>Introduction to Food Analysis</vt:lpstr>
      <vt:lpstr>PowerPoint Sunusu</vt:lpstr>
      <vt:lpstr>Why do we need food analysis?</vt:lpstr>
      <vt:lpstr>How do we decide the proper analysis method?</vt:lpstr>
      <vt:lpstr>What are the steps of a typical analysis?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TASARIM SÜRECİ</dc:title>
  <dc:creator>Dell</dc:creator>
  <cp:lastModifiedBy>Ozge Sakiyan Demirkol</cp:lastModifiedBy>
  <cp:revision>28</cp:revision>
  <dcterms:created xsi:type="dcterms:W3CDTF">2020-12-24T16:23:35Z</dcterms:created>
  <dcterms:modified xsi:type="dcterms:W3CDTF">2021-02-17T11:39:17Z</dcterms:modified>
</cp:coreProperties>
</file>