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B4C829E-5440-4763-8874-C03F00ACA4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DA8529E-4DB4-426F-A34A-B343FF549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9B96510-0E6A-431F-97A9-F64C04AC2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CD15AF0-1A6E-4CF3-B7C9-2F8B3C733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6F905CD-994E-478D-9421-1F309B794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2844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FEF44F3-A3D4-454F-81B1-0C1B8634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DEA4C7-0C66-437A-8614-4D8B1D38A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C1D20EC-14D9-4AC4-AD77-076DCACD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B362F6-8EDD-412C-8CBD-1D25FCC0B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A54DE5D-408B-42B8-B154-187430A84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48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03D6BB7-7122-4AF0-9EDF-3F8079989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2C68DDD-A032-49AF-AAD1-C1B491051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D4FE6A8-D42F-4E8B-90F2-4D224267A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307C90D-A563-4100-9986-3E0A9903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76B9A98-6109-4F32-8F0E-CC42A6E0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33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75602C0-439D-4CA1-B446-31F0D526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EA484C-CB88-4D47-8749-6A1E3DA6F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AD05F409-0D72-4224-9AD8-300D0035B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D97FA2D-808E-435C-BE09-B3E918FD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6831E85-A77A-4991-9143-329894D6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665E511-B58A-4F63-A011-938E1A5E0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4354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9C3BA1C-9B59-4E69-828C-E57F8A68E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6EA6A5E-5A9A-4A25-9CA5-70D9117BC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3CE4F19-FF64-465D-AC61-058CEE0B1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2E7F581-3D50-4369-BC1B-9B4FB8FA64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1C5905A1-AA68-4CF0-9729-8C95DD81E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E39819D-D07D-4AB2-B1C7-3D261248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0BC860D-D077-4DBA-A2E2-77AF9649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0A55291-7A91-4767-BD5F-AEBAA03D0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2113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4D07B2E-5E92-441C-B387-5916AC88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B935AE0-55F3-4396-86B9-0CEF156AC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6840D0D-824A-48A8-8286-B279BDED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7AF1A0F-3E64-44E5-8987-C19133855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16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590CFE5A-FE06-44A0-96DE-43B01281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682DDDD-83C4-4BB4-B289-ABA0D4D8A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10A8273-3EDD-4DB6-99D5-FB6024A2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506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A90C97D-A470-47EE-9CDF-871CC1E53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A791AA-E111-4383-83AF-5F444EC28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1994A33-A94F-40B6-848B-ECE7FEA74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FDED3DE-CD9F-48B8-A38F-97F9D5D2E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7816822-E0F9-44C8-8F6E-E4FBCD34F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25FEFEA-28A3-47F9-ACC5-D1F9B8F3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0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B027F7D-2158-48BD-966C-54FB02F57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A364BDE-103B-403E-9818-FF4B5ACC6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2BC72A3-DBD7-4996-8A23-170B0A1E5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7A7D4BE-24E7-4564-83BD-804093D7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5E01127-2882-4C33-8921-8EDE8C5F8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923D3C-B1CC-4FA6-93FF-A087554BE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319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E64817D-6641-4C47-97E0-AB08A2460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BD2AF47-3581-4B49-8B96-1279EC8C2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D6D25B2-3232-4C60-803D-E698DC762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711BED8-E569-455D-BCC4-7DD674B12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4FAFA4D-536A-4017-ADF8-3F1274FA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40199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7B3ED736-E135-4B3E-BD10-4D6B88565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7975FED-F6C6-4AB8-A527-65C86F4E4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CAC1ECE-B24C-4F0A-8533-4C313E6F4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247B30F-53F3-4BFD-B698-F30E3C34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A7607F-40DC-48C5-9232-DD1E1A77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867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D16F730-E133-4481-9540-0CFEBBAF8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9DFDAE8-D246-4CC2-8B3A-248FC3F41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FB00C56-1358-461B-BA94-B000F9999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87373-21B7-4EF3-934D-A06C9AD664EF}" type="datetimeFigureOut">
              <a:rPr lang="tr-TR" smtClean="0"/>
              <a:t>19.10.2023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A1BBB5A-73ED-4D7B-9816-4B5BF4BE8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0A09022-9A5D-434B-A52A-0A5BA4740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07F7F-0788-4980-8C8C-1487AB2AA5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91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542440" y="0"/>
            <a:ext cx="10668000" cy="2387600"/>
          </a:xfrm>
        </p:spPr>
        <p:txBody>
          <a:bodyPr>
            <a:normAutofit/>
          </a:bodyPr>
          <a:lstStyle/>
          <a:p>
            <a:r>
              <a:rPr lang="tr-TR" sz="3600" dirty="0"/>
              <a:t>ZTO440 PROJE HAZIRLAMA VE DEĞERLENDİRME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542440" y="3451104"/>
            <a:ext cx="11220773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r-TR" sz="3000" dirty="0"/>
              <a:t>Doç. Dr. Selen Deviren Saygın</a:t>
            </a:r>
          </a:p>
          <a:p>
            <a:pPr algn="ctr"/>
            <a:r>
              <a:rPr lang="tr-TR" sz="3000" dirty="0"/>
              <a:t>Ankara Üniversitesi</a:t>
            </a:r>
          </a:p>
          <a:p>
            <a:pPr algn="ctr"/>
            <a:r>
              <a:rPr lang="tr-TR" sz="3000" dirty="0"/>
              <a:t> Ziraat Fakültesi</a:t>
            </a:r>
          </a:p>
          <a:p>
            <a:pPr algn="ctr"/>
            <a:r>
              <a:rPr lang="tr-TR" sz="3000" dirty="0"/>
              <a:t> Toprak Bilimi ve Bitki Besleme Bölümü</a:t>
            </a:r>
          </a:p>
          <a:p>
            <a:pPr algn="ctr"/>
            <a:endParaRPr lang="tr-TR" sz="3000" dirty="0"/>
          </a:p>
          <a:p>
            <a:pPr algn="ctr"/>
            <a:endParaRPr lang="tr-TR" sz="3000" dirty="0"/>
          </a:p>
        </p:txBody>
      </p:sp>
      <p:sp>
        <p:nvSpPr>
          <p:cNvPr id="4" name="3 Dikdörtgen"/>
          <p:cNvSpPr/>
          <p:nvPr/>
        </p:nvSpPr>
        <p:spPr>
          <a:xfrm>
            <a:off x="3202984" y="527559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400" dirty="0"/>
              <a:t>Ankara</a:t>
            </a:r>
          </a:p>
          <a:p>
            <a:pPr algn="ctr"/>
            <a:r>
              <a:rPr lang="tr-TR" sz="24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319560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HAFTALIK DERS AKIŞI</a:t>
            </a: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762000" y="1752601"/>
            <a:ext cx="10629254" cy="4803182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Proje hazırlamaya giriş, temel yönetim ilkeleri 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n-lt"/>
                <a:ea typeface="+mn-ea"/>
                <a:cs typeface="+mn-cs"/>
              </a:rPr>
              <a:t>2. Sorun analizi, problem temelli yaklaşımın benimsenmesi</a:t>
            </a:r>
          </a:p>
          <a:p>
            <a:pPr marL="420624" lvl="0" indent="-384048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Hedef analizi, uygun yöntem seçimi </a:t>
            </a:r>
            <a:r>
              <a:rPr lang="tr-TR" sz="3000" dirty="0"/>
              <a:t>(Strateji analizi)</a:t>
            </a: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tr-TR" sz="3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Paydaş analizi, proje ekibinin yetkinlikleri ve görev dağılımları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 Maliyet analizi, yapılabilirlik</a:t>
            </a:r>
            <a:endParaRPr kumimoji="0" lang="tr-TR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6. Mantıksal çerçevenin oluşturulması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7. Ara sınav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8. Örnek proje taslakları ile projelendirme (Örnek tema: İklim değişikliği ile mücadele)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9. GZTF analizi ile örnek proje değerlendirme 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10. Örnek proje taslakları ile projelendirme (Örnek tema: Sürdürülebilir tarım sistemlerinin yaygınlaştırılması)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11. GZTF analizi ile örnek proje değerlendirme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 Örnek proje taslakları ile projelendirme (Örnek tema: Doğal kaynakların korunması)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13. GZTF analizi ile örnek proje değerlendirme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tr-TR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14. Genel değerlendirme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tr-T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582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1">
            <a:extLst>
              <a:ext uri="{FF2B5EF4-FFF2-40B4-BE49-F238E27FC236}">
                <a16:creationId xmlns:a16="http://schemas.microsoft.com/office/drawing/2014/main" id="{FA401970-9C51-4F9C-A3CB-2A2B66D2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Sorun analizi 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5D36F06-FB1C-4BBC-B588-1EA988F3AB59}"/>
              </a:ext>
            </a:extLst>
          </p:cNvPr>
          <p:cNvSpPr/>
          <p:nvPr/>
        </p:nvSpPr>
        <p:spPr>
          <a:xfrm>
            <a:off x="358140" y="1607675"/>
            <a:ext cx="66522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3000" dirty="0">
                <a:solidFill>
                  <a:srgbClr val="202124"/>
                </a:solidFill>
                <a:latin typeface="inherit"/>
              </a:rPr>
              <a:t>Sorun analizi, gerçek dünya problemlerini ve kullanıcının ihtiyaçlarını anlama ve bu ihtiyaçları karşılamak için çözümler önerme sürecidir.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 sz="3000" dirty="0">
              <a:solidFill>
                <a:srgbClr val="202124"/>
              </a:solidFill>
              <a:latin typeface="inheri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3000" dirty="0">
                <a:solidFill>
                  <a:srgbClr val="202124"/>
                </a:solidFill>
                <a:latin typeface="inherit"/>
              </a:rPr>
              <a:t>Problem analizinin amacı, bir çözüm geliştirmeden önce çözülmekte olan problemin daha iyi anlaşılmasını sağlamaktır.</a:t>
            </a:r>
            <a:r>
              <a:rPr kumimoji="0" lang="tr-TR" altLang="tr-TR" sz="3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tr-TR" altLang="tr-TR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 descr="The 5 Steps In Problem Analysis | BusinessAnalystMentor.com">
            <a:extLst>
              <a:ext uri="{FF2B5EF4-FFF2-40B4-BE49-F238E27FC236}">
                <a16:creationId xmlns:a16="http://schemas.microsoft.com/office/drawing/2014/main" id="{A0F1CECE-2FC2-4E84-9C26-13BC73AA0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040239"/>
            <a:ext cx="5044440" cy="504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C9DA7FF7-C08C-4EF2-AB28-EBC7EAEB088C}"/>
              </a:ext>
            </a:extLst>
          </p:cNvPr>
          <p:cNvSpPr txBox="1"/>
          <p:nvPr/>
        </p:nvSpPr>
        <p:spPr>
          <a:xfrm>
            <a:off x="9049472" y="2621280"/>
            <a:ext cx="1258678" cy="46166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Belirtiler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9A86CAB-68F5-43DA-A14D-F841311480C0}"/>
              </a:ext>
            </a:extLst>
          </p:cNvPr>
          <p:cNvSpPr/>
          <p:nvPr/>
        </p:nvSpPr>
        <p:spPr>
          <a:xfrm>
            <a:off x="6743812" y="6308209"/>
            <a:ext cx="5280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https://businessanalystmentor.com/problem-analysis/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6A7F6D1-B77C-4942-B87D-D4372AE7677C}"/>
              </a:ext>
            </a:extLst>
          </p:cNvPr>
          <p:cNvSpPr txBox="1"/>
          <p:nvPr/>
        </p:nvSpPr>
        <p:spPr>
          <a:xfrm>
            <a:off x="9213991" y="3500502"/>
            <a:ext cx="92964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Sorun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6A1652FD-08AC-4671-866B-B63FE88EE2C3}"/>
              </a:ext>
            </a:extLst>
          </p:cNvPr>
          <p:cNvSpPr txBox="1"/>
          <p:nvPr/>
        </p:nvSpPr>
        <p:spPr>
          <a:xfrm>
            <a:off x="8869680" y="4513575"/>
            <a:ext cx="152991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Nedenler</a:t>
            </a:r>
          </a:p>
        </p:txBody>
      </p:sp>
    </p:spTree>
    <p:extLst>
      <p:ext uri="{BB962C8B-B14F-4D97-AF65-F5344CB8AC3E}">
        <p14:creationId xmlns:p14="http://schemas.microsoft.com/office/powerpoint/2010/main" val="281216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B14CFAC-2A73-465A-8939-368077F0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Sorun analizi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4D6DC4-8851-4F83-B9F6-34B50E6AB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02680" cy="4351338"/>
          </a:xfrm>
        </p:spPr>
        <p:txBody>
          <a:bodyPr>
            <a:normAutofit/>
          </a:bodyPr>
          <a:lstStyle/>
          <a:p>
            <a:r>
              <a:rPr lang="tr-TR" dirty="0"/>
              <a:t>Sorunlar için neden-sonuç ilişkisinin kurulması</a:t>
            </a:r>
          </a:p>
          <a:p>
            <a:r>
              <a:rPr lang="tr-TR" dirty="0"/>
              <a:t> Bu aşamada araştırmacı proje hazırlanmasına neden olan sorunu iyi bir şekilde ortaya koymalıdır.</a:t>
            </a:r>
          </a:p>
        </p:txBody>
      </p:sp>
      <p:pic>
        <p:nvPicPr>
          <p:cNvPr id="2050" name="Picture 2" descr="Traffic Light, Problem, Analysis, Solution, Red, Green">
            <a:extLst>
              <a:ext uri="{FF2B5EF4-FFF2-40B4-BE49-F238E27FC236}">
                <a16:creationId xmlns:a16="http://schemas.microsoft.com/office/drawing/2014/main" id="{E8A1237F-6E1E-4AA0-9F99-0706F41B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562" y="1027906"/>
            <a:ext cx="4806837" cy="311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B25051CB-67B0-4E42-B7D4-A9C53D0F32E3}"/>
              </a:ext>
            </a:extLst>
          </p:cNvPr>
          <p:cNvSpPr/>
          <p:nvPr/>
        </p:nvSpPr>
        <p:spPr>
          <a:xfrm>
            <a:off x="891539" y="4657636"/>
            <a:ext cx="111480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dirty="0"/>
              <a:t>Araştırmacı, </a:t>
            </a:r>
            <a:r>
              <a:rPr lang="tr-TR" sz="3000" dirty="0">
                <a:solidFill>
                  <a:srgbClr val="FF0000"/>
                </a:solidFill>
                <a:highlight>
                  <a:srgbClr val="FFFF00"/>
                </a:highlight>
              </a:rPr>
              <a:t>“Gerçekleştirmeyi planladığı çalışmadan elde edeceği faydalar çalışmada sarf edilecek emek ve gerekli maddi yatırımları karşılayacak düzeyde </a:t>
            </a:r>
            <a:r>
              <a:rPr lang="tr-TR" sz="3000" dirty="0" err="1">
                <a:solidFill>
                  <a:srgbClr val="FF0000"/>
                </a:solidFill>
                <a:highlight>
                  <a:srgbClr val="FFFF00"/>
                </a:highlight>
              </a:rPr>
              <a:t>midir?”</a:t>
            </a:r>
            <a:r>
              <a:rPr lang="tr-TR" sz="3000" dirty="0" err="1"/>
              <a:t>in</a:t>
            </a:r>
            <a:r>
              <a:rPr lang="tr-TR" sz="3000" dirty="0"/>
              <a:t> cevabına bu aşamada karar vermektedir.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70A5397-7005-4150-A9B3-88BB20DD19C0}"/>
              </a:ext>
            </a:extLst>
          </p:cNvPr>
          <p:cNvSpPr/>
          <p:nvPr/>
        </p:nvSpPr>
        <p:spPr>
          <a:xfrm>
            <a:off x="4648200" y="6232059"/>
            <a:ext cx="739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https://pixabay.com/illustrations/traffic-light-problem-analysis-466950/</a:t>
            </a:r>
          </a:p>
        </p:txBody>
      </p:sp>
    </p:spTree>
    <p:extLst>
      <p:ext uri="{BB962C8B-B14F-4D97-AF65-F5344CB8AC3E}">
        <p14:creationId xmlns:p14="http://schemas.microsoft.com/office/powerpoint/2010/main" val="2124003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0625A3C-DFA6-4211-8063-3CCA13DF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highlight>
                  <a:srgbClr val="FFFF00"/>
                </a:highlight>
              </a:rPr>
              <a:t>Soru-Cevap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0B8414-EF11-4338-9FAC-91C435708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4000" dirty="0"/>
              <a:t>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Proje neden yapılır? 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1"/>
                </a:solidFill>
              </a:rPr>
              <a:t>Proje genelde tanımlanmış/belirli bir sorunu çözmek amacıyla gerçekleştirilir. </a:t>
            </a:r>
          </a:p>
          <a:p>
            <a:pPr marL="0" indent="0">
              <a:buNone/>
            </a:pPr>
            <a:r>
              <a:rPr lang="tr-TR" sz="4000" dirty="0"/>
              <a:t>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Sorun analizinin amacı nedir? 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1"/>
                </a:solidFill>
              </a:rPr>
              <a:t>Sorunların açığa çıkartılması, sorunlara neden olan durumların ortaya konulmasını, kısaca «neden-sonuç» ilişkisinin kurulmasını ve «kök sorunların» net bir şekilde ortaya konuşmasını amaçlar.</a:t>
            </a:r>
          </a:p>
          <a:p>
            <a:pPr marL="0" indent="0">
              <a:buNone/>
            </a:pPr>
            <a:r>
              <a:rPr lang="tr-TR" sz="4000" dirty="0"/>
              <a:t>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Sorun analizinde kullanılan bir yaklaşım/araç var mıdır?</a:t>
            </a:r>
          </a:p>
          <a:p>
            <a:pPr marL="0" indent="0">
              <a:buNone/>
            </a:pPr>
            <a:r>
              <a:rPr lang="tr-TR" dirty="0">
                <a:solidFill>
                  <a:schemeClr val="accent1"/>
                </a:solidFill>
              </a:rPr>
              <a:t>«SORUN AĞACI» bu amaca hizmet eden temel bir araçtır.</a:t>
            </a:r>
          </a:p>
        </p:txBody>
      </p:sp>
    </p:spTree>
    <p:extLst>
      <p:ext uri="{BB962C8B-B14F-4D97-AF65-F5344CB8AC3E}">
        <p14:creationId xmlns:p14="http://schemas.microsoft.com/office/powerpoint/2010/main" val="1282818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1B322E4-D9CE-4825-8C44-2CCC0CD3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1"/>
                </a:solidFill>
              </a:rPr>
              <a:t>Sorun ağacının hazırlanması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74F73E-722F-4492-A18C-D2D7D2E2B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2568"/>
            <a:ext cx="11551920" cy="5167312"/>
          </a:xfrm>
        </p:spPr>
        <p:txBody>
          <a:bodyPr>
            <a:normAutofit fontScale="92500" lnSpcReduction="10000"/>
          </a:bodyPr>
          <a:lstStyle/>
          <a:p>
            <a:r>
              <a:rPr lang="tr-TR" dirty="0">
                <a:highlight>
                  <a:srgbClr val="FFFF00"/>
                </a:highlight>
              </a:rPr>
              <a:t>Sorun Ağacı yapısı çeşitli avantajlar sağlar: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tr-TR" dirty="0"/>
              <a:t> Sorun yönetilebilir ve tanımlanabilir parçalara bölünebilir.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tr-TR" dirty="0"/>
              <a:t> Bu, faktörlerin daha açık bir şekilde </a:t>
            </a:r>
            <a:r>
              <a:rPr lang="tr-TR" dirty="0" err="1"/>
              <a:t>önceliklendirilmesini</a:t>
            </a:r>
            <a:r>
              <a:rPr lang="tr-TR" dirty="0"/>
              <a:t> sağlar ve hedeflere odaklanılmasına yardımcı olur.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tr-TR" dirty="0"/>
              <a:t>Sorunu ve genellikle birbiriyle bağlantılı ve bazen de çelişkili nedenleri daha iyi anlar. 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tr-TR" dirty="0"/>
              <a:t>Bu genellikle kazan-kazan çözümleri bulmanın ilk adımıdır.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tr-TR" dirty="0"/>
              <a:t>Merkezi meseleleri ve argümanları tanımlar ve her aşamada faktörlerin ve süreçlerin ne olduğunu belirlemede yardımcı olabilir.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tr-TR" dirty="0"/>
              <a:t>Mevcut sorunlar - belirgin, gelecekteki veya geçmiş konulardan ziyade - ele alınmakta ve tanımlanmaktadır.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tr-TR" dirty="0"/>
              <a:t>Analiz süreci genellikle ortak bir anlayış, amaç ve eylem duygusu oluşturmaya yardımcı olur.</a:t>
            </a:r>
          </a:p>
        </p:txBody>
      </p:sp>
    </p:spTree>
    <p:extLst>
      <p:ext uri="{BB962C8B-B14F-4D97-AF65-F5344CB8AC3E}">
        <p14:creationId xmlns:p14="http://schemas.microsoft.com/office/powerpoint/2010/main" val="184005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123850E-E6A7-46D6-B440-6FC1A3178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accent1"/>
                </a:solidFill>
              </a:rPr>
              <a:t>Adım adım </a:t>
            </a:r>
            <a:r>
              <a:rPr lang="tr-TR" dirty="0">
                <a:solidFill>
                  <a:schemeClr val="accent1"/>
                </a:solidFill>
                <a:highlight>
                  <a:srgbClr val="FFFF00"/>
                </a:highlight>
              </a:rPr>
              <a:t>«Sorun Ağacının» </a:t>
            </a:r>
            <a:r>
              <a:rPr lang="tr-TR" dirty="0">
                <a:solidFill>
                  <a:schemeClr val="accent1"/>
                </a:solidFill>
              </a:rPr>
              <a:t>oluşturulması</a:t>
            </a:r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6B373B42-B951-4723-A9DA-5B38380B31B4}"/>
              </a:ext>
            </a:extLst>
          </p:cNvPr>
          <p:cNvSpPr/>
          <p:nvPr/>
        </p:nvSpPr>
        <p:spPr>
          <a:xfrm>
            <a:off x="419100" y="1386364"/>
            <a:ext cx="11353800" cy="4085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Paydaşların önceliği olan sorunlar için beyin fırtınasının yapılması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Ana sorunun seçimi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Bu sorunla ilintili sorunların aranması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Neden-sonuç ekseninde alt sorunların tanımlanması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Ana sorununa doğrudan etki eden sorunlar aşağı kısma yerleştirilir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Ana sorunun doğrudan etkisi olan sorunlar yukarı kısma yerleştirilir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Birden fazla alt sorun varsa bunlar içinde aynı hiyerarşi izlenir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2800" dirty="0"/>
              <a:t>İki ya da daha fazla nedeninin birleşerek bir sonuç doğurması durumunda aynı düzeyde değerlendirilir. 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76971B9F-3234-4C2A-A5A8-BA324D0E6E9B}"/>
              </a:ext>
            </a:extLst>
          </p:cNvPr>
          <p:cNvSpPr/>
          <p:nvPr/>
        </p:nvSpPr>
        <p:spPr>
          <a:xfrm>
            <a:off x="76200" y="5352871"/>
            <a:ext cx="12039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000" b="1" dirty="0"/>
              <a:t>!!!</a:t>
            </a:r>
            <a:r>
              <a:rPr lang="tr-TR" sz="3000" b="1" dirty="0">
                <a:highlight>
                  <a:srgbClr val="FFFF00"/>
                </a:highlight>
              </a:rPr>
              <a:t>Sorun ağacı, karşılaşılan olumsuz durumun özetini şematik olarak ortaya koyar. Projede mantıksal çerçevenin oluşturulmasında ilk aşamadır, ve hedeflenen projenin başarı ile doğrudan ilişkilidir.</a:t>
            </a:r>
          </a:p>
        </p:txBody>
      </p:sp>
    </p:spTree>
    <p:extLst>
      <p:ext uri="{BB962C8B-B14F-4D97-AF65-F5344CB8AC3E}">
        <p14:creationId xmlns:p14="http://schemas.microsoft.com/office/powerpoint/2010/main" val="1848233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AC82FC0-3F4F-4D07-B79F-29B9852474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26" t="30880" r="9124" b="9313"/>
          <a:stretch/>
        </p:blipFill>
        <p:spPr>
          <a:xfrm>
            <a:off x="1371600" y="377309"/>
            <a:ext cx="10119360" cy="610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99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D20B814D-F631-47CA-B3FB-AE87DEC52D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84" t="32613" r="4292" b="8869"/>
          <a:stretch/>
        </p:blipFill>
        <p:spPr>
          <a:xfrm>
            <a:off x="457200" y="457200"/>
            <a:ext cx="11394992" cy="573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C7D553C-CBEB-4749-9404-6A3EFF9C6A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50" t="30657" r="8750" b="6646"/>
          <a:stretch/>
        </p:blipFill>
        <p:spPr>
          <a:xfrm>
            <a:off x="845820" y="533399"/>
            <a:ext cx="10500360" cy="606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00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B81D68C-6AC9-4F45-8D66-77EF73D77D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50" t="81090" r="4750" b="13761"/>
          <a:stretch/>
        </p:blipFill>
        <p:spPr>
          <a:xfrm>
            <a:off x="609600" y="6294120"/>
            <a:ext cx="11034378" cy="48768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A2FC57A-85E5-43AC-B97A-CA786B6E76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731"/>
          <a:stretch/>
        </p:blipFill>
        <p:spPr>
          <a:xfrm>
            <a:off x="337625" y="91336"/>
            <a:ext cx="10761784" cy="620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84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9290CF-85FC-4F3E-9612-2B4BA3451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402" y="130193"/>
            <a:ext cx="11107220" cy="1325563"/>
          </a:xfrm>
        </p:spPr>
        <p:txBody>
          <a:bodyPr/>
          <a:lstStyle/>
          <a:p>
            <a:r>
              <a:rPr lang="tr-TR" b="1" dirty="0"/>
              <a:t>Uygulama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3EA265-3DFB-4A65-8C38-3AA98C1B3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508" y="1455756"/>
            <a:ext cx="11562708" cy="5181350"/>
          </a:xfrm>
        </p:spPr>
        <p:txBody>
          <a:bodyPr>
            <a:normAutofit/>
          </a:bodyPr>
          <a:lstStyle/>
          <a:p>
            <a:r>
              <a:rPr lang="tr-TR" dirty="0"/>
              <a:t>Aşağıda size verilen etkilerden/sonuçlardan en az bir tanesi için ayrıntılı bir sorun analizi gerçekleştirerek, sorun ağacı yaklaşımına göre </a:t>
            </a:r>
            <a:r>
              <a:rPr lang="tr-TR" dirty="0" err="1"/>
              <a:t>şematize</a:t>
            </a:r>
            <a:r>
              <a:rPr lang="tr-TR" dirty="0"/>
              <a:t> ediniz.</a:t>
            </a:r>
          </a:p>
          <a:p>
            <a:r>
              <a:rPr lang="tr-TR" dirty="0"/>
              <a:t>1.Toprak tuzluluğu</a:t>
            </a:r>
          </a:p>
          <a:p>
            <a:r>
              <a:rPr lang="tr-TR" dirty="0"/>
              <a:t>2. Artan su ve/veya rüzgar erozyon duyarlılıkları</a:t>
            </a:r>
          </a:p>
          <a:p>
            <a:r>
              <a:rPr lang="tr-TR" dirty="0"/>
              <a:t>3. Tarımsal kuraklık</a:t>
            </a:r>
          </a:p>
          <a:p>
            <a:r>
              <a:rPr lang="tr-TR" dirty="0"/>
              <a:t>4. </a:t>
            </a:r>
            <a:r>
              <a:rPr lang="tr-TR" dirty="0" err="1"/>
              <a:t>Müsilaj</a:t>
            </a:r>
            <a:r>
              <a:rPr lang="tr-TR" dirty="0"/>
              <a:t> oluşumu</a:t>
            </a:r>
          </a:p>
          <a:p>
            <a:r>
              <a:rPr lang="tr-TR" dirty="0"/>
              <a:t>5. Besin dengesizliği</a:t>
            </a:r>
          </a:p>
          <a:p>
            <a:r>
              <a:rPr lang="tr-TR" i="1" dirty="0"/>
              <a:t>Not: Benim daha iyi bir sorunum var diyorsanız, şayet «Toprak ve Bitki Besleme Anabilim Dalı» konuları içerisinde olmak şartı ile onu da değerlendirebilirsiniz.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6593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625</Words>
  <Application>Microsoft Office PowerPoint</Application>
  <PresentationFormat>Geniş ekran</PresentationFormat>
  <Paragraphs>69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inherit</vt:lpstr>
      <vt:lpstr>Wingdings</vt:lpstr>
      <vt:lpstr>Wingdings 2</vt:lpstr>
      <vt:lpstr>Office Teması</vt:lpstr>
      <vt:lpstr>ZTO440 PROJE HAZIRLAMA VE DEĞERLENDİRME</vt:lpstr>
      <vt:lpstr>HAFTALIK DERS AKIŞI</vt:lpstr>
      <vt:lpstr>Sorun analizi </vt:lpstr>
      <vt:lpstr>Sorun analizi </vt:lpstr>
      <vt:lpstr>Soru-Cevap</vt:lpstr>
      <vt:lpstr>Sorun ağacının hazırlanması</vt:lpstr>
      <vt:lpstr>Adım adım «Sorun Ağacının» oluşturulması</vt:lpstr>
      <vt:lpstr>PowerPoint Sunusu</vt:lpstr>
      <vt:lpstr>PowerPoint Sunusu</vt:lpstr>
      <vt:lpstr>PowerPoint Sunusu</vt:lpstr>
      <vt:lpstr>PowerPoint Sunusu</vt:lpstr>
      <vt:lpstr>Uygulama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ZTO440 PROJE HAZIRLAMA VE DEĞERLENDİRME</dc:title>
  <dc:creator>Selen</dc:creator>
  <cp:lastModifiedBy>user</cp:lastModifiedBy>
  <cp:revision>18</cp:revision>
  <dcterms:created xsi:type="dcterms:W3CDTF">2022-03-01T07:35:34Z</dcterms:created>
  <dcterms:modified xsi:type="dcterms:W3CDTF">2023-10-19T06:34:31Z</dcterms:modified>
</cp:coreProperties>
</file>