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7" r:id="rId2"/>
    <p:sldId id="277" r:id="rId3"/>
    <p:sldId id="279" r:id="rId4"/>
    <p:sldId id="280" r:id="rId5"/>
    <p:sldId id="278" r:id="rId6"/>
    <p:sldId id="281" r:id="rId7"/>
    <p:sldId id="282" r:id="rId8"/>
    <p:sldId id="283" r:id="rId9"/>
    <p:sldId id="284" r:id="rId10"/>
    <p:sldId id="274" r:id="rId11"/>
  </p:sldIdLst>
  <p:sldSz cx="12192000" cy="6858000"/>
  <p:notesSz cx="6858000" cy="9144000"/>
  <p:defaultTextStyle>
    <a:defPPr rtl="0"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F5AB1C69-6EDB-4FF4-983F-18BD219EF32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5" autoAdjust="0"/>
    <p:restoredTop sz="94660"/>
  </p:normalViewPr>
  <p:slideViewPr>
    <p:cSldViewPr snapToGrid="0">
      <p:cViewPr varScale="1">
        <p:scale>
          <a:sx n="83" d="100"/>
          <a:sy n="83" d="100"/>
        </p:scale>
        <p:origin x="686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2784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özge sakiyan" userId="b6bebe72cd1ac83e" providerId="LiveId" clId="{DFDBFAC8-727F-0440-8512-B7C46BDCE9F9}"/>
    <pc:docChg chg="modSld">
      <pc:chgData name="özge sakiyan" userId="b6bebe72cd1ac83e" providerId="LiveId" clId="{DFDBFAC8-727F-0440-8512-B7C46BDCE9F9}" dt="2021-02-26T11:22:17.192" v="10" actId="20577"/>
      <pc:docMkLst>
        <pc:docMk/>
      </pc:docMkLst>
      <pc:sldChg chg="modSp">
        <pc:chgData name="özge sakiyan" userId="b6bebe72cd1ac83e" providerId="LiveId" clId="{DFDBFAC8-727F-0440-8512-B7C46BDCE9F9}" dt="2021-02-26T11:22:17.192" v="10" actId="20577"/>
        <pc:sldMkLst>
          <pc:docMk/>
          <pc:sldMk cId="4218681406" sldId="282"/>
        </pc:sldMkLst>
        <pc:spChg chg="mod">
          <ac:chgData name="özge sakiyan" userId="b6bebe72cd1ac83e" providerId="LiveId" clId="{DFDBFAC8-727F-0440-8512-B7C46BDCE9F9}" dt="2021-02-26T11:22:17.192" v="10" actId="20577"/>
          <ac:spMkLst>
            <pc:docMk/>
            <pc:sldMk cId="4218681406" sldId="282"/>
            <ac:spMk id="3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3" name="Tarih Yer Tutucusu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r>
              <a:rPr lang="en-US"/>
              <a:t>24.08.2016</a:t>
            </a:r>
            <a:endParaRPr/>
          </a:p>
        </p:txBody>
      </p:sp>
      <p:sp>
        <p:nvSpPr>
          <p:cNvPr id="4" name="Alt Bilgi Yer Tutucusu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fld id="{57E03411-58E2-43FD-AE1D-AD77DFF8CB20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81910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3" name="Tarih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r>
              <a:rPr lang="en-US"/>
              <a:t>24.08.2016</a:t>
            </a:r>
            <a:endParaRPr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t>Asıl metin stillerini düzenlemek için tıklayın</a:t>
            </a:r>
          </a:p>
          <a:p>
            <a:pPr lvl="1" rtl="0"/>
            <a:r>
              <a:t>İkinci düzey</a:t>
            </a:r>
          </a:p>
          <a:p>
            <a:pPr lvl="2" rtl="0"/>
            <a:r>
              <a:t>Üçüncü düzey</a:t>
            </a:r>
          </a:p>
          <a:p>
            <a:pPr lvl="3" rtl="0"/>
            <a:r>
              <a:t>Dördüncü düzey</a:t>
            </a:r>
          </a:p>
          <a:p>
            <a:pPr lvl="4" rtl="0"/>
            <a:r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fld id="{C8DC57A8-AE18-4654-B6AF-04B3577165BE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813978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C8DC57A8-AE18-4654-B6AF-04B3577165BE}" type="slidenum">
              <a:rPr lang="tr-TR" smtClean="0"/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747973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4265611" y="1752600"/>
            <a:ext cx="6858002" cy="1828800"/>
          </a:xfrm>
        </p:spPr>
        <p:txBody>
          <a:bodyPr rtlCol="0" anchor="b">
            <a:normAutofit/>
          </a:bodyPr>
          <a:lstStyle>
            <a:lvl1pPr algn="l" rtl="0">
              <a:defRPr sz="5400"/>
            </a:lvl1pPr>
          </a:lstStyle>
          <a:p>
            <a:pPr rtl="0"/>
            <a:r>
              <a:rPr lang="tr-TR"/>
              <a:t>Asıl başlık stili için tıklatın</a:t>
            </a:r>
            <a:endParaRPr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4265610" y="3733800"/>
            <a:ext cx="6858002" cy="914400"/>
          </a:xfrm>
        </p:spPr>
        <p:txBody>
          <a:bodyPr rtlCol="0"/>
          <a:lstStyle>
            <a:lvl1pPr marL="0" indent="0" algn="l" rtl="0">
              <a:spcBef>
                <a:spcPts val="0"/>
              </a:spcBef>
              <a:buNone/>
              <a:defRPr sz="2400"/>
            </a:lvl1pPr>
            <a:lvl2pPr marL="457200" indent="0" algn="ctr" rtl="0">
              <a:buNone/>
              <a:defRPr sz="2000"/>
            </a:lvl2pPr>
            <a:lvl3pPr marL="914400" indent="0" algn="ctr" rtl="0">
              <a:buNone/>
              <a:defRPr sz="1800"/>
            </a:lvl3pPr>
            <a:lvl4pPr marL="1371600" indent="0" algn="ctr" rtl="0">
              <a:buNone/>
              <a:defRPr sz="1600"/>
            </a:lvl4pPr>
            <a:lvl5pPr marL="1828800" indent="0" algn="ctr" rtl="0">
              <a:buNone/>
              <a:defRPr sz="1600"/>
            </a:lvl5pPr>
            <a:lvl6pPr marL="2286000" indent="0" algn="ctr" rtl="0">
              <a:buNone/>
              <a:defRPr sz="1600"/>
            </a:lvl6pPr>
            <a:lvl7pPr marL="2743200" indent="0" algn="ctr" rtl="0">
              <a:buNone/>
              <a:defRPr sz="1600"/>
            </a:lvl7pPr>
            <a:lvl8pPr marL="3200400" indent="0" algn="ctr" rtl="0">
              <a:buNone/>
              <a:defRPr sz="1600"/>
            </a:lvl8pPr>
            <a:lvl9pPr marL="3657600" indent="0" algn="ctr" rtl="0">
              <a:buNone/>
              <a:defRPr sz="1600"/>
            </a:lvl9pPr>
          </a:lstStyle>
          <a:p>
            <a:pPr rtl="0"/>
            <a:r>
              <a:rPr lang="tr-TR"/>
              <a:t>Asıl alt başlık stilini düzenlemek için tıklayın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981203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/>
              <a:t>Asıl başlık stili için tıklatın</a:t>
            </a:r>
            <a:endParaRPr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tr-TR"/>
              <a:t>Asıl metin stillerini düzenle</a:t>
            </a:r>
          </a:p>
          <a:p>
            <a:pPr lvl="1" rtl="0"/>
            <a:r>
              <a:rPr lang="tr-TR"/>
              <a:t>İkinci düzey</a:t>
            </a:r>
          </a:p>
          <a:p>
            <a:pPr lvl="2" rtl="0"/>
            <a:r>
              <a:rPr lang="tr-TR"/>
              <a:t>Üçüncü düzey</a:t>
            </a:r>
          </a:p>
          <a:p>
            <a:pPr lvl="3" rtl="0"/>
            <a:r>
              <a:rPr lang="tr-TR"/>
              <a:t>Dördüncü düzey</a:t>
            </a:r>
          </a:p>
          <a:p>
            <a:pPr lvl="4" rtl="0"/>
            <a:r>
              <a:rPr lang="tr-TR"/>
              <a:t>Beşinci düzey</a:t>
            </a:r>
            <a:endParaRPr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 dirty="0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39630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265613" y="1828800"/>
            <a:ext cx="6858002" cy="1828800"/>
          </a:xfrm>
        </p:spPr>
        <p:txBody>
          <a:bodyPr rtlCol="0" anchor="b">
            <a:normAutofit/>
          </a:bodyPr>
          <a:lstStyle>
            <a:lvl1pPr algn="l" rtl="0">
              <a:defRPr sz="4400"/>
            </a:lvl1pPr>
          </a:lstStyle>
          <a:p>
            <a:pPr rtl="0"/>
            <a:r>
              <a:rPr lang="tr-TR"/>
              <a:t>Asıl başlık stili için tıklatın</a:t>
            </a:r>
            <a:endParaRPr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265610" y="3733800"/>
            <a:ext cx="6858002" cy="914400"/>
          </a:xfrm>
        </p:spPr>
        <p:txBody>
          <a:bodyPr rtlCol="0"/>
          <a:lstStyle>
            <a:lvl1pPr marL="0" indent="0" algn="l" rtl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l" rtl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l" rtl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/>
              <a:t>Asıl metin stillerini düzenle</a:t>
            </a:r>
          </a:p>
        </p:txBody>
      </p:sp>
    </p:spTree>
    <p:extLst>
      <p:ext uri="{BB962C8B-B14F-4D97-AF65-F5344CB8AC3E}">
        <p14:creationId xmlns:p14="http://schemas.microsoft.com/office/powerpoint/2010/main" val="1229257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/>
              <a:t>Asıl başlık stili için tıklatın</a:t>
            </a:r>
            <a:endParaRPr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1065212" y="1825625"/>
            <a:ext cx="4954588" cy="4187952"/>
          </a:xfrm>
        </p:spPr>
        <p:txBody>
          <a:bodyPr rtlCol="0"/>
          <a:lstStyle/>
          <a:p>
            <a:pPr lvl="0" rtl="0"/>
            <a:r>
              <a:rPr lang="tr-TR"/>
              <a:t>Asıl metin stillerini düzenle</a:t>
            </a:r>
          </a:p>
          <a:p>
            <a:pPr lvl="1" rtl="0"/>
            <a:r>
              <a:rPr lang="tr-TR"/>
              <a:t>İkinci düzey</a:t>
            </a:r>
          </a:p>
          <a:p>
            <a:pPr lvl="2" rtl="0"/>
            <a:r>
              <a:rPr lang="tr-TR"/>
              <a:t>Üçüncü düzey</a:t>
            </a:r>
          </a:p>
          <a:p>
            <a:pPr lvl="3" rtl="0"/>
            <a:r>
              <a:rPr lang="tr-TR"/>
              <a:t>Dördüncü düzey</a:t>
            </a:r>
          </a:p>
          <a:p>
            <a:pPr lvl="4" rtl="0"/>
            <a:r>
              <a:rPr lang="tr-TR"/>
              <a:t>Beşinci düzey</a:t>
            </a:r>
            <a:endParaRPr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4951414" cy="4187952"/>
          </a:xfrm>
        </p:spPr>
        <p:txBody>
          <a:bodyPr rtlCol="0"/>
          <a:lstStyle/>
          <a:p>
            <a:pPr lvl="0" rtl="0"/>
            <a:r>
              <a:rPr lang="tr-TR"/>
              <a:t>Asıl metin stillerini düzenle</a:t>
            </a:r>
          </a:p>
          <a:p>
            <a:pPr lvl="1" rtl="0"/>
            <a:r>
              <a:rPr lang="tr-TR"/>
              <a:t>İkinci düzey</a:t>
            </a:r>
          </a:p>
          <a:p>
            <a:pPr lvl="2" rtl="0"/>
            <a:r>
              <a:rPr lang="tr-TR"/>
              <a:t>Üçüncü düzey</a:t>
            </a:r>
          </a:p>
          <a:p>
            <a:pPr lvl="3" rtl="0"/>
            <a:r>
              <a:rPr lang="tr-TR"/>
              <a:t>Dördüncü düzey</a:t>
            </a:r>
          </a:p>
          <a:p>
            <a:pPr lvl="4" rtl="0"/>
            <a:r>
              <a:rPr lang="tr-TR"/>
              <a:t>Beşinci düzey</a:t>
            </a:r>
            <a:endParaRPr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5" name="Tarih Yer Tutucusu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972755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/>
              <a:t>Asıl başlık stili için tıklatın</a:t>
            </a:r>
            <a:endParaRPr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1069848" y="1681163"/>
            <a:ext cx="4956048" cy="823912"/>
          </a:xfrm>
        </p:spPr>
        <p:txBody>
          <a:bodyPr rtlCol="0" anchor="b"/>
          <a:lstStyle>
            <a:lvl1pPr marL="0" indent="0" algn="l" rtl="0">
              <a:spcBef>
                <a:spcPts val="0"/>
              </a:spcBef>
              <a:buNone/>
              <a:defRPr sz="2400" b="1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tr-TR"/>
              <a:t>Asıl metin stillerini düzenle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1069848" y="2505075"/>
            <a:ext cx="4956048" cy="3476625"/>
          </a:xfrm>
        </p:spPr>
        <p:txBody>
          <a:bodyPr rtlCol="0"/>
          <a:lstStyle/>
          <a:p>
            <a:pPr lvl="0" rtl="0"/>
            <a:r>
              <a:rPr lang="tr-TR"/>
              <a:t>Asıl metin stillerini düzenle</a:t>
            </a:r>
          </a:p>
          <a:p>
            <a:pPr lvl="1" rtl="0"/>
            <a:r>
              <a:rPr lang="tr-TR"/>
              <a:t>İkinci düzey</a:t>
            </a:r>
          </a:p>
          <a:p>
            <a:pPr lvl="2" rtl="0"/>
            <a:r>
              <a:rPr lang="tr-TR"/>
              <a:t>Üçüncü düzey</a:t>
            </a:r>
          </a:p>
          <a:p>
            <a:pPr lvl="3" rtl="0"/>
            <a:r>
              <a:rPr lang="tr-TR"/>
              <a:t>Dördüncü düzey</a:t>
            </a:r>
          </a:p>
          <a:p>
            <a:pPr lvl="4" rtl="0"/>
            <a:r>
              <a:rPr lang="tr-TR"/>
              <a:t>Beşinci düzey</a:t>
            </a:r>
            <a:endParaRPr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4956048" cy="823912"/>
          </a:xfrm>
        </p:spPr>
        <p:txBody>
          <a:bodyPr rtlCol="0" anchor="b"/>
          <a:lstStyle>
            <a:lvl1pPr marL="0" indent="0" algn="l" rtl="0">
              <a:spcBef>
                <a:spcPts val="0"/>
              </a:spcBef>
              <a:buNone/>
              <a:defRPr sz="2400" b="1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tr-TR"/>
              <a:t>Asıl metin stillerini düzenle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4956048" cy="3476625"/>
          </a:xfrm>
        </p:spPr>
        <p:txBody>
          <a:bodyPr rtlCol="0"/>
          <a:lstStyle/>
          <a:p>
            <a:pPr lvl="0" rtl="0"/>
            <a:r>
              <a:rPr lang="tr-TR"/>
              <a:t>Asıl metin stillerini düzenle</a:t>
            </a:r>
          </a:p>
          <a:p>
            <a:pPr lvl="1" rtl="0"/>
            <a:r>
              <a:rPr lang="tr-TR"/>
              <a:t>İkinci düzey</a:t>
            </a:r>
          </a:p>
          <a:p>
            <a:pPr lvl="2" rtl="0"/>
            <a:r>
              <a:rPr lang="tr-TR"/>
              <a:t>Üçüncü düzey</a:t>
            </a:r>
          </a:p>
          <a:p>
            <a:pPr lvl="3" rtl="0"/>
            <a:r>
              <a:rPr lang="tr-TR"/>
              <a:t>Dördüncü düzey</a:t>
            </a:r>
          </a:p>
          <a:p>
            <a:pPr lvl="4" rtl="0"/>
            <a:r>
              <a:rPr lang="tr-TR"/>
              <a:t>Beşinci düzey</a:t>
            </a:r>
            <a:endParaRPr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8" name="Alt Bilgi Yer Tutucusu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7" name="Tarih Yer Tutucusu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318571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/>
              <a:t>Asıl başlık stili için tıklatın</a:t>
            </a:r>
            <a:endParaRPr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4" name="Alt Bilgi Yer Tutucusu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3" name="Tarih Yer Tutucusu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512816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3" name="Alt Bilgi Yer Tutucusu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2" name="Tarih Yer Tutucusu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847874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im Yazılı İki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065212" y="304799"/>
            <a:ext cx="10058402" cy="1216152"/>
          </a:xfrm>
        </p:spPr>
        <p:txBody>
          <a:bodyPr rtlCol="0"/>
          <a:lstStyle>
            <a:lvl1pPr algn="l" rtl="0">
              <a:defRPr/>
            </a:lvl1pPr>
          </a:lstStyle>
          <a:p>
            <a:pPr rtl="0"/>
            <a:r>
              <a:rPr lang="tr-TR"/>
              <a:t>Asıl başlık stili için tıklatın</a:t>
            </a:r>
            <a:endParaRPr lang="tr"/>
          </a:p>
        </p:txBody>
      </p:sp>
      <p:grpSp>
        <p:nvGrpSpPr>
          <p:cNvPr id="9" name="Grup 8"/>
          <p:cNvGrpSpPr/>
          <p:nvPr/>
        </p:nvGrpSpPr>
        <p:grpSpPr>
          <a:xfrm>
            <a:off x="1052422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0" name="Serbest Biçi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" name="Serbest Biçi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" name="Serbest Biçi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3" name="Serbest Biçi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4" name="Serbest Biçi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5" name="Serbest Biçi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6" name="Serbest Biçi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7" name="Serbest Biçi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8" name="Serbest Biçi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9" name="Serbest Biçi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0" name="Serbest Biçi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1" name="Serbest Biçi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36" name="Resim Yer Tutucusu 33" descr="Resim eklemek için boş yer tutucu. Yer tutucuya tıklayın ve eklemek istediğiniz resmi seçin."/>
          <p:cNvSpPr>
            <a:spLocks noGrp="1" noChangeAspect="1"/>
          </p:cNvSpPr>
          <p:nvPr>
            <p:ph type="pic" sz="quarter" idx="17"/>
          </p:nvPr>
        </p:nvSpPr>
        <p:spPr>
          <a:xfrm>
            <a:off x="1265028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tr-TR"/>
              <a:t>Resim eklemek için simgeyi tıklatın</a:t>
            </a:r>
            <a:endParaRPr dirty="0"/>
          </a:p>
        </p:txBody>
      </p:sp>
      <p:sp>
        <p:nvSpPr>
          <p:cNvPr id="39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052423" y="4935990"/>
            <a:ext cx="4368980" cy="100761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tr-TR"/>
              <a:t>Asıl metin stillerini düzenle</a:t>
            </a:r>
          </a:p>
        </p:txBody>
      </p:sp>
      <p:grpSp>
        <p:nvGrpSpPr>
          <p:cNvPr id="22" name="Grup 21"/>
          <p:cNvGrpSpPr/>
          <p:nvPr/>
        </p:nvGrpSpPr>
        <p:grpSpPr>
          <a:xfrm>
            <a:off x="6763111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23" name="Serbest Biçi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4" name="Serbest Biçi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5" name="Serbest Biçi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6" name="Serbest Biçi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7" name="Serbest Biçi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8" name="Serbest Biçi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9" name="Serbest Biçi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30" name="Serbest Biçi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31" name="Serbest Biçi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32" name="Serbest Biçi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33" name="Serbest Biçi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34" name="Serbest Biçi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37" name="Resim Yer Tutucusu 33" descr="Resim eklemek için boş yer tutucu. Yer tutucuya tıklayın ve eklemek istediğiniz resmi seçin."/>
          <p:cNvSpPr>
            <a:spLocks noGrp="1" noChangeAspect="1"/>
          </p:cNvSpPr>
          <p:nvPr>
            <p:ph type="pic" sz="quarter" idx="18"/>
          </p:nvPr>
        </p:nvSpPr>
        <p:spPr>
          <a:xfrm>
            <a:off x="6975717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tr-TR"/>
              <a:t>Resim eklemek için simgeyi tıklatın</a:t>
            </a:r>
            <a:endParaRPr dirty="0"/>
          </a:p>
        </p:txBody>
      </p:sp>
      <p:sp>
        <p:nvSpPr>
          <p:cNvPr id="40" name="Metin Yer Tutucusu 3"/>
          <p:cNvSpPr>
            <a:spLocks noGrp="1"/>
          </p:cNvSpPr>
          <p:nvPr>
            <p:ph type="body" sz="half" idx="19"/>
          </p:nvPr>
        </p:nvSpPr>
        <p:spPr>
          <a:xfrm>
            <a:off x="6742908" y="4935990"/>
            <a:ext cx="4368980" cy="100761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tr-TR"/>
              <a:t>Asıl metin stillerini düzenle</a:t>
            </a:r>
          </a:p>
        </p:txBody>
      </p:sp>
      <p:sp>
        <p:nvSpPr>
          <p:cNvPr id="8" name="Slayt Numarası Yer Tutucusu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7" name="Alt Bilgi Yer Tutucusu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6" name="Tarih Yer Tutucusu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168274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im Yazılı Üç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/>
              <a:t>Asıl başlık stili için tıklatın</a:t>
            </a:r>
            <a:endParaRPr lang="tr"/>
          </a:p>
        </p:txBody>
      </p:sp>
      <p:grpSp>
        <p:nvGrpSpPr>
          <p:cNvPr id="52" name="Grup 51"/>
          <p:cNvGrpSpPr>
            <a:grpSpLocks noChangeAspect="1"/>
          </p:cNvGrpSpPr>
          <p:nvPr/>
        </p:nvGrpSpPr>
        <p:grpSpPr>
          <a:xfrm rot="5400000">
            <a:off x="104513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53" name="Serbest Biçi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4" name="Serbest Biçi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5" name="Serbest Biçi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6" name="Serbest Biçi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7" name="Serbest Biçi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8" name="Serbest Biçi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9" name="Serbest Biçi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60" name="Serbest Biçi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61" name="Serbest Biçi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62" name="Serbest Biçi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63" name="Serbest Biçi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64" name="Serbest Biçi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79" name="Resim Yer Tutucusu 33" descr="Resim eklemek için boş yer tutucu. Yer tutucuya tıklayın ve eklemek istediğiniz resmi seçin."/>
          <p:cNvSpPr>
            <a:spLocks noGrp="1"/>
          </p:cNvSpPr>
          <p:nvPr>
            <p:ph type="pic" sz="quarter" idx="19"/>
          </p:nvPr>
        </p:nvSpPr>
        <p:spPr>
          <a:xfrm>
            <a:off x="1249168" y="1824285"/>
            <a:ext cx="2715289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tr-TR"/>
              <a:t>Resim eklemek için simgeyi tıklatın</a:t>
            </a:r>
            <a:endParaRPr dirty="0"/>
          </a:p>
        </p:txBody>
      </p:sp>
      <p:sp>
        <p:nvSpPr>
          <p:cNvPr id="81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235212" y="4947405"/>
            <a:ext cx="2743200" cy="9144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tr-TR"/>
              <a:t>Asıl metin stillerini düzenle</a:t>
            </a:r>
          </a:p>
        </p:txBody>
      </p:sp>
      <p:grpSp>
        <p:nvGrpSpPr>
          <p:cNvPr id="84" name="Grup 83"/>
          <p:cNvGrpSpPr>
            <a:grpSpLocks noChangeAspect="1"/>
          </p:cNvGrpSpPr>
          <p:nvPr userDrawn="1"/>
        </p:nvGrpSpPr>
        <p:grpSpPr>
          <a:xfrm rot="5400000">
            <a:off x="4517135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Serbest Biçi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6" name="Serbest Biçi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7" name="Serbest Biçi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8" name="Serbest Biçi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9" name="Serbest Biçi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0" name="Serbest Biçi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1" name="Serbest Biçi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2" name="Serbest Biçi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3" name="Serbest Biçi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4" name="Serbest Biçi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5" name="Serbest Biçi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6" name="Serbest Biçi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78" name="Resim Yer Tutucusu 33" descr="Resim eklemek için boş yer tutucu. Yer tutucuya tıklayın ve eklemek istediğiniz resmi seçin."/>
          <p:cNvSpPr>
            <a:spLocks noGrp="1"/>
          </p:cNvSpPr>
          <p:nvPr>
            <p:ph type="pic" sz="quarter" idx="18"/>
          </p:nvPr>
        </p:nvSpPr>
        <p:spPr>
          <a:xfrm>
            <a:off x="4720924" y="1824285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tr-TR"/>
              <a:t>Resim eklemek için simgeyi tıklatın</a:t>
            </a:r>
            <a:endParaRPr dirty="0"/>
          </a:p>
        </p:txBody>
      </p:sp>
      <p:sp>
        <p:nvSpPr>
          <p:cNvPr id="82" name="Metin Yer Tutucusu 3"/>
          <p:cNvSpPr>
            <a:spLocks noGrp="1"/>
          </p:cNvSpPr>
          <p:nvPr>
            <p:ph type="body" sz="half" idx="21"/>
          </p:nvPr>
        </p:nvSpPr>
        <p:spPr>
          <a:xfrm>
            <a:off x="4707208" y="4947405"/>
            <a:ext cx="2743200" cy="9144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tr-TR"/>
              <a:t>Asıl metin stillerini düzenle</a:t>
            </a:r>
          </a:p>
        </p:txBody>
      </p:sp>
      <p:grpSp>
        <p:nvGrpSpPr>
          <p:cNvPr id="97" name="Grup 96"/>
          <p:cNvGrpSpPr>
            <a:grpSpLocks noChangeAspect="1"/>
          </p:cNvGrpSpPr>
          <p:nvPr userDrawn="1"/>
        </p:nvGrpSpPr>
        <p:grpSpPr>
          <a:xfrm rot="5400000">
            <a:off x="801900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8" name="Serbest Biçi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9" name="Serbest Biçi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0" name="Serbest Biçi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1" name="Serbest Biçi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2" name="Serbest Biçi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3" name="Serbest Biçi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4" name="Serbest Biçi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5" name="Serbest Biçi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6" name="Serbest Biçi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7" name="Serbest Biçi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8" name="Serbest Biçi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9" name="Serbest Biçi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80" name="Resim Yer Tutucusu 33" descr="Resim eklemek için boş yer tutucu. Yer tutucuya tıklayın ve eklemek istediğiniz resmi seçin."/>
          <p:cNvSpPr>
            <a:spLocks noGrp="1"/>
          </p:cNvSpPr>
          <p:nvPr>
            <p:ph type="pic" sz="quarter" idx="20"/>
          </p:nvPr>
        </p:nvSpPr>
        <p:spPr>
          <a:xfrm>
            <a:off x="8222798" y="1824285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tr-TR"/>
              <a:t>Resim eklemek için simgeyi tıklatın</a:t>
            </a:r>
            <a:endParaRPr dirty="0"/>
          </a:p>
        </p:txBody>
      </p:sp>
      <p:sp>
        <p:nvSpPr>
          <p:cNvPr id="83" name="Metin Yer Tutucusu 3"/>
          <p:cNvSpPr>
            <a:spLocks noGrp="1"/>
          </p:cNvSpPr>
          <p:nvPr>
            <p:ph type="body" sz="half" idx="22"/>
          </p:nvPr>
        </p:nvSpPr>
        <p:spPr>
          <a:xfrm>
            <a:off x="8209082" y="4947405"/>
            <a:ext cx="2743200" cy="9144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tr-TR"/>
              <a:t>Asıl metin stillerini düzenle</a:t>
            </a:r>
          </a:p>
        </p:txBody>
      </p:sp>
      <p:sp>
        <p:nvSpPr>
          <p:cNvPr id="8" name="Slayt Numarası Yer Tutucusu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7" name="Alt Bilgi Yer Tutucusu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6" name="Tarih Yer Tutucusu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6819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im Yazılı Üç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9066214" y="421594"/>
            <a:ext cx="2286000" cy="1885508"/>
          </a:xfrm>
        </p:spPr>
        <p:txBody>
          <a:bodyPr rtlCol="0">
            <a:normAutofit/>
          </a:bodyPr>
          <a:lstStyle>
            <a:lvl1pPr algn="l" rtl="0">
              <a:defRPr sz="2400"/>
            </a:lvl1pPr>
          </a:lstStyle>
          <a:p>
            <a:pPr rtl="0"/>
            <a:r>
              <a:rPr lang="tr-TR"/>
              <a:t>Asıl başlık stili için tıklatın</a:t>
            </a:r>
            <a:endParaRPr lang="tr"/>
          </a:p>
        </p:txBody>
      </p:sp>
      <p:grpSp>
        <p:nvGrpSpPr>
          <p:cNvPr id="84" name="Grup 83"/>
          <p:cNvGrpSpPr>
            <a:grpSpLocks noChangeAspect="1"/>
          </p:cNvGrpSpPr>
          <p:nvPr/>
        </p:nvGrpSpPr>
        <p:grpSpPr>
          <a:xfrm rot="16200000" flipV="1">
            <a:off x="274315" y="1102304"/>
            <a:ext cx="5053664" cy="4411852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Serbest Biçi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6" name="Serbest Biçi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7" name="Serbest Biçi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8" name="Serbest Biçi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9" name="Serbest Biçi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0" name="Serbest Biçi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1" name="Serbest Biçi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2" name="Serbest Biçi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3" name="Serbest Biçi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4" name="Serbest Biçi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5" name="Serbest Biçi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6" name="Serbest Biçi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97" name="Resim Yer Tutucusu 33" descr="Resim eklemek için boş yer tutucu. Yer tutucuya tıklayın ve eklemek istediğiniz resmi seçin."/>
          <p:cNvSpPr>
            <a:spLocks noGrp="1"/>
          </p:cNvSpPr>
          <p:nvPr>
            <p:ph type="pic" sz="quarter" idx="17"/>
          </p:nvPr>
        </p:nvSpPr>
        <p:spPr>
          <a:xfrm>
            <a:off x="840795" y="1020193"/>
            <a:ext cx="3886200" cy="45720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tr-TR"/>
              <a:t>Resim eklemek için simgeyi tıklatın</a:t>
            </a:r>
            <a:endParaRPr dirty="0"/>
          </a:p>
        </p:txBody>
      </p:sp>
      <p:grpSp>
        <p:nvGrpSpPr>
          <p:cNvPr id="98" name="Grup 97"/>
          <p:cNvGrpSpPr/>
          <p:nvPr/>
        </p:nvGrpSpPr>
        <p:grpSpPr>
          <a:xfrm>
            <a:off x="5322489" y="319177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9" name="Serbest Biçi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0" name="Serbest Biçi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1" name="Serbest Biçi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2" name="Serbest Biçi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3" name="Serbest Biçi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4" name="Serbest Biçi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5" name="Serbest Biçi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6" name="Serbest Biçi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7" name="Serbest Biçi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8" name="Serbest Biçi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9" name="Serbest Biçi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0" name="Serbest Biçi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111" name="Resim Yer Tutucusu 33" descr="Resim eklemek için boş yer tutucu. Yer tutucuya tıklayın ve eklemek istediğiniz resmi seçin."/>
          <p:cNvSpPr>
            <a:spLocks noGrp="1" noChangeAspect="1"/>
          </p:cNvSpPr>
          <p:nvPr>
            <p:ph type="pic" sz="quarter" idx="18"/>
          </p:nvPr>
        </p:nvSpPr>
        <p:spPr>
          <a:xfrm>
            <a:off x="5546780" y="529603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tr-TR"/>
              <a:t>Resim eklemek için simgeyi tıklatın</a:t>
            </a:r>
            <a:endParaRPr dirty="0"/>
          </a:p>
        </p:txBody>
      </p:sp>
      <p:grpSp>
        <p:nvGrpSpPr>
          <p:cNvPr id="112" name="Grup 111"/>
          <p:cNvGrpSpPr/>
          <p:nvPr/>
        </p:nvGrpSpPr>
        <p:grpSpPr>
          <a:xfrm>
            <a:off x="5322489" y="3245640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13" name="Serbest Biçi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4" name="Serbest Biçi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5" name="Serbest Biçi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6" name="Serbest Biçi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7" name="Serbest Biçi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8" name="Serbest Biçi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9" name="Serbest Biçi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0" name="Serbest Biçi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1" name="Serbest Biçi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2" name="Serbest Biçi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3" name="Serbest Biçi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4" name="Serbest Biçi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125" name="Resim Yer Tutucusu 33" descr="Resim eklemek için boş yer tutucu. Yer tutucuya tıklayın ve eklemek istediğiniz resmi seçin."/>
          <p:cNvSpPr>
            <a:spLocks noGrp="1" noChangeAspect="1"/>
          </p:cNvSpPr>
          <p:nvPr>
            <p:ph type="pic" sz="quarter" idx="19"/>
          </p:nvPr>
        </p:nvSpPr>
        <p:spPr>
          <a:xfrm>
            <a:off x="5546780" y="3456066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tr-TR"/>
              <a:t>Resim eklemek için simgeyi tıklatın</a:t>
            </a:r>
            <a:endParaRPr dirty="0"/>
          </a:p>
        </p:txBody>
      </p:sp>
      <p:sp>
        <p:nvSpPr>
          <p:cNvPr id="126" name="Metin Yer Tutucusu 3"/>
          <p:cNvSpPr>
            <a:spLocks noGrp="1"/>
          </p:cNvSpPr>
          <p:nvPr>
            <p:ph type="body" sz="half" idx="21"/>
          </p:nvPr>
        </p:nvSpPr>
        <p:spPr>
          <a:xfrm>
            <a:off x="9066214" y="2484992"/>
            <a:ext cx="2286000" cy="3248729"/>
          </a:xfrm>
        </p:spPr>
        <p:txBody>
          <a:bodyPr rtlCol="0" anchor="t" anchorCtr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tr-TR"/>
              <a:t>Asıl metin stillerini düzenle</a:t>
            </a:r>
          </a:p>
        </p:txBody>
      </p:sp>
      <p:sp>
        <p:nvSpPr>
          <p:cNvPr id="8" name="Slayt Numarası Yer Tutucusu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7" name="Alt Bilgi Yer Tutucusu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6" name="Tarih Yer Tutucusu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787425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Resim Yazı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511732" y="1330347"/>
            <a:ext cx="3840480" cy="2103120"/>
          </a:xfrm>
        </p:spPr>
        <p:txBody>
          <a:bodyPr rtlCol="0" anchor="b">
            <a:normAutofit/>
          </a:bodyPr>
          <a:lstStyle>
            <a:lvl1pPr algn="l" rtl="0">
              <a:defRPr sz="3600"/>
            </a:lvl1pPr>
          </a:lstStyle>
          <a:p>
            <a:pPr rtl="0"/>
            <a:r>
              <a:rPr lang="tr-TR"/>
              <a:t>Asıl başlık stili için tıklatın</a:t>
            </a:r>
            <a:endParaRPr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6613" y="914400"/>
            <a:ext cx="6172201" cy="50292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algn="l" rtl="0">
              <a:defRPr sz="2000"/>
            </a:lvl6pPr>
            <a:lvl7pPr algn="l" rtl="0">
              <a:defRPr sz="2000"/>
            </a:lvl7pPr>
            <a:lvl8pPr algn="l" rtl="0">
              <a:defRPr sz="2000"/>
            </a:lvl8pPr>
            <a:lvl9pPr algn="l" rtl="0">
              <a:defRPr sz="2000"/>
            </a:lvl9pPr>
          </a:lstStyle>
          <a:p>
            <a:pPr lvl="0" rtl="0"/>
            <a:r>
              <a:rPr lang="tr-TR"/>
              <a:t>Asıl metin stillerini düzenle</a:t>
            </a:r>
          </a:p>
          <a:p>
            <a:pPr lvl="1" rtl="0"/>
            <a:r>
              <a:rPr lang="tr-TR"/>
              <a:t>İkinci düzey</a:t>
            </a:r>
          </a:p>
          <a:p>
            <a:pPr lvl="2" rtl="0"/>
            <a:r>
              <a:rPr lang="tr-TR"/>
              <a:t>Üçüncü düzey</a:t>
            </a:r>
          </a:p>
          <a:p>
            <a:pPr lvl="3" rtl="0"/>
            <a:r>
              <a:rPr lang="tr-TR"/>
              <a:t>Dördüncü düzey</a:t>
            </a:r>
          </a:p>
          <a:p>
            <a:pPr lvl="4" rtl="0"/>
            <a:r>
              <a:rPr lang="tr-TR"/>
              <a:t>Beşinci düzey</a:t>
            </a:r>
            <a:endParaRPr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7511732" y="3555523"/>
            <a:ext cx="3840480" cy="2388077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18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tr-TR"/>
              <a:t>Asıl metin stillerini düzenle</a:t>
            </a: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>
          <a:xfrm>
            <a:off x="1065213" y="6019801"/>
            <a:ext cx="762000" cy="228600"/>
          </a:xfrm>
        </p:spPr>
        <p:txBody>
          <a:bodyPr rtlCol="0"/>
          <a:lstStyle>
            <a:lvl1pPr algn="l" rtl="0">
              <a:defRPr/>
            </a:lvl1pPr>
          </a:lstStyle>
          <a:p>
            <a:pPr rtl="0"/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5" name="Tarih Yer Tutucusu 4"/>
          <p:cNvSpPr>
            <a:spLocks noGrp="1"/>
          </p:cNvSpPr>
          <p:nvPr>
            <p:ph type="dt" sz="half" idx="10"/>
          </p:nvPr>
        </p:nvSpPr>
        <p:spPr>
          <a:xfrm>
            <a:off x="8075611" y="6019801"/>
            <a:ext cx="1396260" cy="228600"/>
          </a:xfrm>
        </p:spPr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239762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Resim Yazı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492891" y="1330347"/>
            <a:ext cx="3840480" cy="2103120"/>
          </a:xfrm>
        </p:spPr>
        <p:txBody>
          <a:bodyPr rtlCol="0" anchor="b">
            <a:normAutofit/>
          </a:bodyPr>
          <a:lstStyle>
            <a:lvl1pPr algn="l" rtl="0">
              <a:defRPr sz="3600"/>
            </a:lvl1pPr>
          </a:lstStyle>
          <a:p>
            <a:pPr rtl="0"/>
            <a:r>
              <a:rPr lang="tr-TR"/>
              <a:t>Asıl başlık stili için tıklatın</a:t>
            </a:r>
            <a:endParaRPr dirty="0"/>
          </a:p>
        </p:txBody>
      </p:sp>
      <p:grpSp>
        <p:nvGrpSpPr>
          <p:cNvPr id="8" name="Grup 7"/>
          <p:cNvGrpSpPr/>
          <p:nvPr/>
        </p:nvGrpSpPr>
        <p:grpSpPr>
          <a:xfrm>
            <a:off x="595546" y="781398"/>
            <a:ext cx="6433398" cy="5053665"/>
            <a:chOff x="5162444" y="781398"/>
            <a:chExt cx="6433398" cy="5053665"/>
          </a:xfrm>
        </p:grpSpPr>
        <p:sp>
          <p:nvSpPr>
            <p:cNvPr id="9" name="Serbest Form 42"/>
            <p:cNvSpPr>
              <a:spLocks/>
            </p:cNvSpPr>
            <p:nvPr/>
          </p:nvSpPr>
          <p:spPr bwMode="auto">
            <a:xfrm rot="16200000" flipV="1">
              <a:off x="3342557" y="3275021"/>
              <a:ext cx="3827994" cy="17568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" name="Serbest Biçim 43"/>
            <p:cNvSpPr>
              <a:spLocks/>
            </p:cNvSpPr>
            <p:nvPr/>
          </p:nvSpPr>
          <p:spPr bwMode="auto">
            <a:xfrm rot="16200000" flipV="1">
              <a:off x="9565728" y="3299447"/>
              <a:ext cx="3836876" cy="17568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grpSp>
          <p:nvGrpSpPr>
            <p:cNvPr id="11" name="Grup 10"/>
            <p:cNvGrpSpPr/>
            <p:nvPr/>
          </p:nvGrpSpPr>
          <p:grpSpPr>
            <a:xfrm>
              <a:off x="5814205" y="859113"/>
              <a:ext cx="5129146" cy="4880471"/>
              <a:chOff x="7856559" y="859113"/>
              <a:chExt cx="3086791" cy="4880471"/>
            </a:xfrm>
          </p:grpSpPr>
          <p:sp>
            <p:nvSpPr>
              <p:cNvPr id="20" name="Serbest Biçim 41"/>
              <p:cNvSpPr>
                <a:spLocks/>
              </p:cNvSpPr>
              <p:nvPr/>
            </p:nvSpPr>
            <p:spPr bwMode="auto">
              <a:xfrm rot="16200000" flipV="1">
                <a:off x="9392183" y="4188416"/>
                <a:ext cx="15544" cy="3086791"/>
              </a:xfrm>
              <a:custGeom>
                <a:avLst/>
                <a:gdLst>
                  <a:gd name="T0" fmla="*/ 3 w 5"/>
                  <a:gd name="T1" fmla="*/ 0 h 868"/>
                  <a:gd name="T2" fmla="*/ 4 w 5"/>
                  <a:gd name="T3" fmla="*/ 217 h 868"/>
                  <a:gd name="T4" fmla="*/ 3 w 5"/>
                  <a:gd name="T5" fmla="*/ 326 h 868"/>
                  <a:gd name="T6" fmla="*/ 4 w 5"/>
                  <a:gd name="T7" fmla="*/ 434 h 868"/>
                  <a:gd name="T8" fmla="*/ 4 w 5"/>
                  <a:gd name="T9" fmla="*/ 651 h 868"/>
                  <a:gd name="T10" fmla="*/ 4 w 5"/>
                  <a:gd name="T11" fmla="*/ 760 h 868"/>
                  <a:gd name="T12" fmla="*/ 3 w 5"/>
                  <a:gd name="T13" fmla="*/ 868 h 868"/>
                  <a:gd name="T14" fmla="*/ 2 w 5"/>
                  <a:gd name="T15" fmla="*/ 868 h 868"/>
                  <a:gd name="T16" fmla="*/ 1 w 5"/>
                  <a:gd name="T17" fmla="*/ 760 h 868"/>
                  <a:gd name="T18" fmla="*/ 0 w 5"/>
                  <a:gd name="T19" fmla="*/ 651 h 868"/>
                  <a:gd name="T20" fmla="*/ 1 w 5"/>
                  <a:gd name="T21" fmla="*/ 434 h 868"/>
                  <a:gd name="T22" fmla="*/ 2 w 5"/>
                  <a:gd name="T23" fmla="*/ 326 h 868"/>
                  <a:gd name="T24" fmla="*/ 1 w 5"/>
                  <a:gd name="T25" fmla="*/ 217 h 868"/>
                  <a:gd name="T26" fmla="*/ 2 w 5"/>
                  <a:gd name="T27" fmla="*/ 0 h 868"/>
                  <a:gd name="T28" fmla="*/ 3 w 5"/>
                  <a:gd name="T29" fmla="*/ 0 h 8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" h="868">
                    <a:moveTo>
                      <a:pt x="3" y="0"/>
                    </a:moveTo>
                    <a:cubicBezTo>
                      <a:pt x="4" y="73"/>
                      <a:pt x="4" y="145"/>
                      <a:pt x="4" y="217"/>
                    </a:cubicBezTo>
                    <a:cubicBezTo>
                      <a:pt x="4" y="253"/>
                      <a:pt x="3" y="290"/>
                      <a:pt x="3" y="326"/>
                    </a:cubicBezTo>
                    <a:cubicBezTo>
                      <a:pt x="3" y="362"/>
                      <a:pt x="3" y="398"/>
                      <a:pt x="4" y="434"/>
                    </a:cubicBezTo>
                    <a:cubicBezTo>
                      <a:pt x="4" y="507"/>
                      <a:pt x="5" y="579"/>
                      <a:pt x="4" y="651"/>
                    </a:cubicBezTo>
                    <a:cubicBezTo>
                      <a:pt x="5" y="687"/>
                      <a:pt x="4" y="724"/>
                      <a:pt x="4" y="760"/>
                    </a:cubicBezTo>
                    <a:cubicBezTo>
                      <a:pt x="4" y="796"/>
                      <a:pt x="3" y="832"/>
                      <a:pt x="3" y="868"/>
                    </a:cubicBezTo>
                    <a:cubicBezTo>
                      <a:pt x="2" y="868"/>
                      <a:pt x="2" y="868"/>
                      <a:pt x="2" y="868"/>
                    </a:cubicBezTo>
                    <a:cubicBezTo>
                      <a:pt x="2" y="832"/>
                      <a:pt x="1" y="796"/>
                      <a:pt x="1" y="760"/>
                    </a:cubicBezTo>
                    <a:cubicBezTo>
                      <a:pt x="1" y="724"/>
                      <a:pt x="0" y="687"/>
                      <a:pt x="0" y="651"/>
                    </a:cubicBezTo>
                    <a:cubicBezTo>
                      <a:pt x="0" y="579"/>
                      <a:pt x="1" y="507"/>
                      <a:pt x="1" y="434"/>
                    </a:cubicBezTo>
                    <a:cubicBezTo>
                      <a:pt x="2" y="398"/>
                      <a:pt x="2" y="362"/>
                      <a:pt x="2" y="326"/>
                    </a:cubicBezTo>
                    <a:cubicBezTo>
                      <a:pt x="2" y="290"/>
                      <a:pt x="1" y="253"/>
                      <a:pt x="1" y="217"/>
                    </a:cubicBezTo>
                    <a:cubicBezTo>
                      <a:pt x="0" y="145"/>
                      <a:pt x="1" y="73"/>
                      <a:pt x="2" y="0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/>
              </a:p>
            </p:txBody>
          </p:sp>
          <p:sp>
            <p:nvSpPr>
              <p:cNvPr id="21" name="Serbest Biçim 44"/>
              <p:cNvSpPr>
                <a:spLocks/>
              </p:cNvSpPr>
              <p:nvPr/>
            </p:nvSpPr>
            <p:spPr bwMode="auto">
              <a:xfrm rot="16200000" flipV="1">
                <a:off x="9366943" y="-651271"/>
                <a:ext cx="13322" cy="3034090"/>
              </a:xfrm>
              <a:custGeom>
                <a:avLst/>
                <a:gdLst>
                  <a:gd name="T0" fmla="*/ 2 w 4"/>
                  <a:gd name="T1" fmla="*/ 853 h 853"/>
                  <a:gd name="T2" fmla="*/ 0 w 4"/>
                  <a:gd name="T3" fmla="*/ 640 h 853"/>
                  <a:gd name="T4" fmla="*/ 1 w 4"/>
                  <a:gd name="T5" fmla="*/ 533 h 853"/>
                  <a:gd name="T6" fmla="*/ 1 w 4"/>
                  <a:gd name="T7" fmla="*/ 427 h 853"/>
                  <a:gd name="T8" fmla="*/ 0 w 4"/>
                  <a:gd name="T9" fmla="*/ 213 h 853"/>
                  <a:gd name="T10" fmla="*/ 0 w 4"/>
                  <a:gd name="T11" fmla="*/ 107 h 853"/>
                  <a:gd name="T12" fmla="*/ 2 w 4"/>
                  <a:gd name="T13" fmla="*/ 0 h 853"/>
                  <a:gd name="T14" fmla="*/ 2 w 4"/>
                  <a:gd name="T15" fmla="*/ 0 h 853"/>
                  <a:gd name="T16" fmla="*/ 3 w 4"/>
                  <a:gd name="T17" fmla="*/ 107 h 853"/>
                  <a:gd name="T18" fmla="*/ 4 w 4"/>
                  <a:gd name="T19" fmla="*/ 213 h 853"/>
                  <a:gd name="T20" fmla="*/ 3 w 4"/>
                  <a:gd name="T21" fmla="*/ 427 h 853"/>
                  <a:gd name="T22" fmla="*/ 2 w 4"/>
                  <a:gd name="T23" fmla="*/ 533 h 853"/>
                  <a:gd name="T24" fmla="*/ 3 w 4"/>
                  <a:gd name="T25" fmla="*/ 640 h 853"/>
                  <a:gd name="T26" fmla="*/ 2 w 4"/>
                  <a:gd name="T27" fmla="*/ 853 h 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853">
                    <a:moveTo>
                      <a:pt x="2" y="853"/>
                    </a:moveTo>
                    <a:cubicBezTo>
                      <a:pt x="0" y="782"/>
                      <a:pt x="0" y="711"/>
                      <a:pt x="0" y="640"/>
                    </a:cubicBezTo>
                    <a:cubicBezTo>
                      <a:pt x="0" y="604"/>
                      <a:pt x="1" y="569"/>
                      <a:pt x="1" y="533"/>
                    </a:cubicBezTo>
                    <a:cubicBezTo>
                      <a:pt x="1" y="498"/>
                      <a:pt x="1" y="462"/>
                      <a:pt x="1" y="427"/>
                    </a:cubicBezTo>
                    <a:cubicBezTo>
                      <a:pt x="0" y="356"/>
                      <a:pt x="0" y="284"/>
                      <a:pt x="0" y="213"/>
                    </a:cubicBezTo>
                    <a:cubicBezTo>
                      <a:pt x="0" y="178"/>
                      <a:pt x="0" y="142"/>
                      <a:pt x="0" y="107"/>
                    </a:cubicBezTo>
                    <a:cubicBezTo>
                      <a:pt x="1" y="71"/>
                      <a:pt x="1" y="36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36"/>
                      <a:pt x="3" y="71"/>
                      <a:pt x="3" y="107"/>
                    </a:cubicBezTo>
                    <a:cubicBezTo>
                      <a:pt x="4" y="142"/>
                      <a:pt x="4" y="178"/>
                      <a:pt x="4" y="213"/>
                    </a:cubicBezTo>
                    <a:cubicBezTo>
                      <a:pt x="4" y="284"/>
                      <a:pt x="3" y="356"/>
                      <a:pt x="3" y="427"/>
                    </a:cubicBezTo>
                    <a:cubicBezTo>
                      <a:pt x="3" y="462"/>
                      <a:pt x="2" y="498"/>
                      <a:pt x="2" y="533"/>
                    </a:cubicBezTo>
                    <a:cubicBezTo>
                      <a:pt x="3" y="569"/>
                      <a:pt x="3" y="604"/>
                      <a:pt x="3" y="640"/>
                    </a:cubicBezTo>
                    <a:cubicBezTo>
                      <a:pt x="4" y="711"/>
                      <a:pt x="3" y="782"/>
                      <a:pt x="2" y="853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/>
              </a:p>
            </p:txBody>
          </p:sp>
        </p:grpSp>
        <p:sp>
          <p:nvSpPr>
            <p:cNvPr id="12" name="Serbest Biçim 45"/>
            <p:cNvSpPr>
              <a:spLocks noEditPoints="1"/>
            </p:cNvSpPr>
            <p:nvPr/>
          </p:nvSpPr>
          <p:spPr bwMode="auto">
            <a:xfrm rot="16200000" flipV="1">
              <a:off x="5186001" y="5323012"/>
              <a:ext cx="477390" cy="524504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3" name="Serbest Biçim 46"/>
            <p:cNvSpPr>
              <a:spLocks noEditPoints="1"/>
            </p:cNvSpPr>
            <p:nvPr/>
          </p:nvSpPr>
          <p:spPr bwMode="auto">
            <a:xfrm rot="16200000" flipV="1">
              <a:off x="5197295" y="5324846"/>
              <a:ext cx="477390" cy="511956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4" name="Serbest Biçim 47"/>
            <p:cNvSpPr>
              <a:spLocks noEditPoints="1"/>
            </p:cNvSpPr>
            <p:nvPr/>
          </p:nvSpPr>
          <p:spPr bwMode="auto">
            <a:xfrm rot="16200000" flipV="1">
              <a:off x="11076843" y="5321082"/>
              <a:ext cx="508476" cy="519485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5" name="Serbest Biçim 48"/>
            <p:cNvSpPr>
              <a:spLocks noEditPoints="1"/>
            </p:cNvSpPr>
            <p:nvPr/>
          </p:nvSpPr>
          <p:spPr bwMode="auto">
            <a:xfrm rot="16200000" flipV="1">
              <a:off x="11093207" y="5321324"/>
              <a:ext cx="470728" cy="534543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6" name="Serbest Biçim 49"/>
            <p:cNvSpPr>
              <a:spLocks noEditPoints="1"/>
            </p:cNvSpPr>
            <p:nvPr/>
          </p:nvSpPr>
          <p:spPr bwMode="auto">
            <a:xfrm rot="16200000" flipV="1">
              <a:off x="11051654" y="771453"/>
              <a:ext cx="468508" cy="519485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7" name="Serbest Biçim 50"/>
            <p:cNvSpPr>
              <a:spLocks noEditPoints="1"/>
            </p:cNvSpPr>
            <p:nvPr/>
          </p:nvSpPr>
          <p:spPr bwMode="auto">
            <a:xfrm rot="16200000" flipV="1">
              <a:off x="11044126" y="786511"/>
              <a:ext cx="468508" cy="489370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8" name="Serbest Biçim 51"/>
            <p:cNvSpPr>
              <a:spLocks noEditPoints="1"/>
            </p:cNvSpPr>
            <p:nvPr/>
          </p:nvSpPr>
          <p:spPr bwMode="auto">
            <a:xfrm rot="16200000" flipV="1">
              <a:off x="5232723" y="721157"/>
              <a:ext cx="424100" cy="544581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9" name="Serbest Biçim 52"/>
            <p:cNvSpPr>
              <a:spLocks noEditPoints="1"/>
            </p:cNvSpPr>
            <p:nvPr/>
          </p:nvSpPr>
          <p:spPr bwMode="auto">
            <a:xfrm rot="16200000" flipV="1">
              <a:off x="5241796" y="749729"/>
              <a:ext cx="428541" cy="491879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3" name="Resim Yer Tutucusu 2" descr="Resim eklemek için boş yer tutucu. Yer tutucuya tıklayın ve eklemek istediğiniz resmi seçin."/>
          <p:cNvSpPr>
            <a:spLocks noGrp="1"/>
          </p:cNvSpPr>
          <p:nvPr>
            <p:ph type="pic" idx="1"/>
          </p:nvPr>
        </p:nvSpPr>
        <p:spPr>
          <a:xfrm>
            <a:off x="836613" y="1031195"/>
            <a:ext cx="5943600" cy="4572000"/>
          </a:xfr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l" rtl="0">
              <a:buNone/>
              <a:defRPr sz="3200"/>
            </a:lvl1pPr>
            <a:lvl2pPr marL="457200" indent="0" algn="l" rtl="0">
              <a:buNone/>
              <a:defRPr sz="2800"/>
            </a:lvl2pPr>
            <a:lvl3pPr marL="914400" indent="0" algn="l" rtl="0">
              <a:buNone/>
              <a:defRPr sz="2400"/>
            </a:lvl3pPr>
            <a:lvl4pPr marL="1371600" indent="0" algn="l" rtl="0">
              <a:buNone/>
              <a:defRPr sz="2000"/>
            </a:lvl4pPr>
            <a:lvl5pPr marL="1828800" indent="0" algn="l" rtl="0">
              <a:buNone/>
              <a:defRPr sz="2000"/>
            </a:lvl5pPr>
            <a:lvl6pPr marL="2286000" indent="0" algn="l" rtl="0">
              <a:buNone/>
              <a:defRPr sz="2000"/>
            </a:lvl6pPr>
            <a:lvl7pPr marL="2743200" indent="0" algn="l" rtl="0">
              <a:buNone/>
              <a:defRPr sz="2000"/>
            </a:lvl7pPr>
            <a:lvl8pPr marL="3200400" indent="0" algn="l" rtl="0">
              <a:buNone/>
              <a:defRPr sz="2000"/>
            </a:lvl8pPr>
            <a:lvl9pPr marL="3657600" indent="0" algn="l" rtl="0">
              <a:buNone/>
              <a:defRPr sz="2000"/>
            </a:lvl9pPr>
          </a:lstStyle>
          <a:p>
            <a:pPr rtl="0"/>
            <a:r>
              <a:rPr lang="tr-TR"/>
              <a:t>Resim eklemek için simgeyi tıklatın</a:t>
            </a:r>
            <a:endParaRPr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7492891" y="3555521"/>
            <a:ext cx="3840480" cy="2168517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18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tr-TR"/>
              <a:t>Asıl metin stillerini düzenle</a:t>
            </a: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5" name="Tarih Yer Tutucusu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659575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/>
              <a:t>Asıl başlık stili için tıklatın</a:t>
            </a:r>
            <a:endParaRPr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tr-TR"/>
              <a:t>Asıl metin stillerini düzenle</a:t>
            </a:r>
          </a:p>
          <a:p>
            <a:pPr lvl="1" rtl="0"/>
            <a:r>
              <a:rPr lang="tr-TR"/>
              <a:t>İkinci düzey</a:t>
            </a:r>
          </a:p>
          <a:p>
            <a:pPr lvl="2" rtl="0"/>
            <a:r>
              <a:rPr lang="tr-TR"/>
              <a:t>Üçüncü düzey</a:t>
            </a:r>
          </a:p>
          <a:p>
            <a:pPr lvl="3" rtl="0"/>
            <a:r>
              <a:rPr lang="tr-TR"/>
              <a:t>Dördüncü düzey</a:t>
            </a:r>
          </a:p>
          <a:p>
            <a:pPr lvl="4" rtl="0"/>
            <a:r>
              <a:rPr lang="tr-TR"/>
              <a:t>Beşinci düzey</a:t>
            </a:r>
            <a:endParaRPr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447936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9624268" y="304800"/>
            <a:ext cx="1729531" cy="5676900"/>
          </a:xfrm>
        </p:spPr>
        <p:txBody>
          <a:bodyPr vert="eaVert" rtlCol="0"/>
          <a:lstStyle/>
          <a:p>
            <a:pPr rtl="0"/>
            <a:r>
              <a:rPr lang="tr-TR"/>
              <a:t>Asıl başlık stili için tıklatın</a:t>
            </a:r>
            <a:endParaRPr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199" y="304800"/>
            <a:ext cx="8633671" cy="5676900"/>
          </a:xfrm>
        </p:spPr>
        <p:txBody>
          <a:bodyPr vert="eaVert" rtlCol="0"/>
          <a:lstStyle/>
          <a:p>
            <a:pPr lvl="0" rtl="0"/>
            <a:r>
              <a:rPr lang="tr-TR"/>
              <a:t>Asıl metin stillerini düzenle</a:t>
            </a:r>
          </a:p>
          <a:p>
            <a:pPr lvl="1" rtl="0"/>
            <a:r>
              <a:rPr lang="tr-TR"/>
              <a:t>İkinci düzey</a:t>
            </a:r>
          </a:p>
          <a:p>
            <a:pPr lvl="2" rtl="0"/>
            <a:r>
              <a:rPr lang="tr-TR"/>
              <a:t>Üçüncü düzey</a:t>
            </a:r>
          </a:p>
          <a:p>
            <a:pPr lvl="3" rtl="0"/>
            <a:r>
              <a:rPr lang="tr-TR"/>
              <a:t>Dördüncü düzey</a:t>
            </a:r>
          </a:p>
          <a:p>
            <a:pPr lvl="4" rtl="0"/>
            <a:r>
              <a:rPr lang="tr-TR"/>
              <a:t>Beşinci düzey</a:t>
            </a:r>
            <a:endParaRPr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205803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1065212" y="304800"/>
            <a:ext cx="10058402" cy="12192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tr"/>
              <a:t>Asıl başlık stili için tıklatın</a:t>
            </a:r>
            <a:endParaRPr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1065214" y="1752600"/>
            <a:ext cx="10058400" cy="4229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tr"/>
              <a:t>Asıl metin stillerini düzenle</a:t>
            </a:r>
          </a:p>
          <a:p>
            <a:pPr lvl="1" rtl="0"/>
            <a:r>
              <a:rPr lang="tr"/>
              <a:t>İkinci düzey</a:t>
            </a:r>
          </a:p>
          <a:p>
            <a:pPr lvl="2" rtl="0"/>
            <a:r>
              <a:rPr lang="tr"/>
              <a:t>Üçüncü düzey</a:t>
            </a:r>
          </a:p>
          <a:p>
            <a:pPr lvl="3" rtl="0"/>
            <a:r>
              <a:rPr lang="tr"/>
              <a:t>Dördüncü düzey</a:t>
            </a:r>
          </a:p>
          <a:p>
            <a:pPr lvl="4" rtl="0"/>
            <a:r>
              <a:rPr lang="tr"/>
              <a:t>Beşinci düzey</a:t>
            </a:r>
            <a:endParaRPr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1065213" y="6019801"/>
            <a:ext cx="762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022B156B-59AE-415F-B24B-8756D48BB97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3"/>
          </p:nvPr>
        </p:nvSpPr>
        <p:spPr>
          <a:xfrm>
            <a:off x="1979613" y="6019801"/>
            <a:ext cx="5943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pPr rtl="0"/>
            <a:endParaRPr lang="en-US"/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2"/>
          </p:nvPr>
        </p:nvSpPr>
        <p:spPr>
          <a:xfrm>
            <a:off x="8075611" y="6019801"/>
            <a:ext cx="139626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pPr rtl="0"/>
            <a:r>
              <a:rPr lang="en-US"/>
              <a:t>24.08.2016</a:t>
            </a:r>
          </a:p>
        </p:txBody>
      </p:sp>
    </p:spTree>
    <p:extLst>
      <p:ext uri="{BB962C8B-B14F-4D97-AF65-F5344CB8AC3E}">
        <p14:creationId xmlns:p14="http://schemas.microsoft.com/office/powerpoint/2010/main" val="1300630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62" r:id="rId10"/>
    <p:sldLayoutId id="2147483656" r:id="rId11"/>
    <p:sldLayoutId id="2147483657" r:id="rId12"/>
    <p:sldLayoutId id="2147483658" r:id="rId13"/>
    <p:sldLayoutId id="2147483659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347472" indent="-347472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3464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/>
        <p:txBody>
          <a:bodyPr rtlCol="0">
            <a:normAutofit/>
          </a:bodyPr>
          <a:lstStyle/>
          <a:p>
            <a:pPr rtl="0"/>
            <a:r>
              <a:rPr lang="tr" dirty="0" smtClean="0"/>
              <a:t>Moisture and total solids analysis</a:t>
            </a:r>
            <a:endParaRPr lang="tr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4265610" y="3733800"/>
            <a:ext cx="6858002" cy="1604554"/>
          </a:xfrm>
        </p:spPr>
        <p:txBody>
          <a:bodyPr rtlCol="0">
            <a:normAutofit lnSpcReduction="10000"/>
          </a:bodyPr>
          <a:lstStyle/>
          <a:p>
            <a:pPr rtl="0"/>
            <a:r>
              <a:rPr lang="tr" dirty="0"/>
              <a:t>Assoc Prof. ÖZGE ŞAKIYAN DEMİRKOL</a:t>
            </a:r>
          </a:p>
          <a:p>
            <a:pPr algn="r" rtl="0"/>
            <a:endParaRPr lang="tr" sz="1200" dirty="0"/>
          </a:p>
          <a:p>
            <a:pPr algn="r" rtl="0"/>
            <a:endParaRPr lang="tr" sz="1200" dirty="0"/>
          </a:p>
          <a:p>
            <a:pPr algn="r" rtl="0"/>
            <a:endParaRPr lang="tr" sz="1200" dirty="0"/>
          </a:p>
          <a:p>
            <a:pPr algn="r" rtl="0"/>
            <a:endParaRPr lang="tr" sz="1200" dirty="0"/>
          </a:p>
          <a:p>
            <a:pPr algn="r" rtl="0"/>
            <a:endParaRPr lang="tr" sz="1200" dirty="0"/>
          </a:p>
          <a:p>
            <a:pPr algn="r" rtl="0"/>
            <a:endParaRPr lang="tr" sz="1200" dirty="0"/>
          </a:p>
          <a:p>
            <a:pPr algn="r" rtl="0"/>
            <a:r>
              <a:rPr lang="tr" sz="1200" dirty="0" smtClean="0"/>
              <a:t>08.03.2021</a:t>
            </a:r>
            <a:endParaRPr lang="tr" sz="1200" dirty="0"/>
          </a:p>
        </p:txBody>
      </p:sp>
    </p:spTree>
    <p:extLst>
      <p:ext uri="{BB962C8B-B14F-4D97-AF65-F5344CB8AC3E}">
        <p14:creationId xmlns:p14="http://schemas.microsoft.com/office/powerpoint/2010/main" val="769675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Importance</a:t>
            </a:r>
            <a:r>
              <a:rPr lang="tr-TR" dirty="0" smtClean="0"/>
              <a:t> of </a:t>
            </a:r>
            <a:r>
              <a:rPr lang="tr-TR" dirty="0" err="1" smtClean="0"/>
              <a:t>moisture</a:t>
            </a:r>
            <a:r>
              <a:rPr lang="tr-TR" dirty="0" smtClean="0"/>
              <a:t> </a:t>
            </a:r>
            <a:r>
              <a:rPr lang="tr-TR" dirty="0" err="1" smtClean="0"/>
              <a:t>assays</a:t>
            </a:r>
            <a:endParaRPr lang="tr-TR" dirty="0"/>
          </a:p>
        </p:txBody>
      </p:sp>
      <p:sp>
        <p:nvSpPr>
          <p:cNvPr id="5" name="İçerik Yer Tutucusu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One of the most fundamental and important </a:t>
            </a:r>
            <a:r>
              <a:rPr lang="en-US" dirty="0" smtClean="0"/>
              <a:t>analytical</a:t>
            </a:r>
            <a:r>
              <a:rPr lang="tr-TR" dirty="0" smtClean="0"/>
              <a:t> </a:t>
            </a:r>
            <a:r>
              <a:rPr lang="en-US" dirty="0" smtClean="0"/>
              <a:t>procedures </a:t>
            </a:r>
            <a:r>
              <a:rPr lang="en-US" dirty="0"/>
              <a:t>that can be performed on a </a:t>
            </a:r>
            <a:r>
              <a:rPr lang="en-US" dirty="0" smtClean="0"/>
              <a:t>food</a:t>
            </a:r>
            <a:r>
              <a:rPr lang="tr-TR" dirty="0" smtClean="0"/>
              <a:t> </a:t>
            </a:r>
            <a:r>
              <a:rPr lang="en-US" dirty="0" smtClean="0"/>
              <a:t>product </a:t>
            </a:r>
            <a:r>
              <a:rPr lang="en-US" dirty="0"/>
              <a:t>is an assay for the amount of </a:t>
            </a:r>
            <a:r>
              <a:rPr lang="en-US" dirty="0" smtClean="0"/>
              <a:t>moisture,</a:t>
            </a:r>
            <a:r>
              <a:rPr lang="tr-TR" dirty="0" smtClean="0"/>
              <a:t> </a:t>
            </a:r>
            <a:r>
              <a:rPr lang="en-US" dirty="0" smtClean="0"/>
              <a:t>referred </a:t>
            </a:r>
            <a:r>
              <a:rPr lang="en-US" dirty="0"/>
              <a:t>to as the moisture or water content </a:t>
            </a:r>
            <a:r>
              <a:rPr lang="en-US" dirty="0" smtClean="0"/>
              <a:t>of</a:t>
            </a:r>
            <a:r>
              <a:rPr lang="tr-TR" dirty="0" smtClean="0"/>
              <a:t> </a:t>
            </a:r>
            <a:r>
              <a:rPr lang="en-US" dirty="0" smtClean="0"/>
              <a:t>the food</a:t>
            </a:r>
            <a:r>
              <a:rPr lang="tr-TR" dirty="0" smtClean="0"/>
              <a:t>.</a:t>
            </a:r>
          </a:p>
          <a:p>
            <a:r>
              <a:rPr lang="tr-TR" dirty="0" err="1" smtClean="0"/>
              <a:t>It</a:t>
            </a:r>
            <a:r>
              <a:rPr lang="tr-TR" dirty="0" smtClean="0"/>
              <a:t> </a:t>
            </a:r>
            <a:r>
              <a:rPr lang="en-US" dirty="0"/>
              <a:t>is the water activity, more so than </a:t>
            </a:r>
            <a:r>
              <a:rPr lang="en-US" dirty="0" smtClean="0"/>
              <a:t>the</a:t>
            </a:r>
            <a:r>
              <a:rPr lang="tr-TR" dirty="0" smtClean="0"/>
              <a:t> </a:t>
            </a:r>
            <a:r>
              <a:rPr lang="en-US" dirty="0" smtClean="0"/>
              <a:t>moisture </a:t>
            </a:r>
            <a:r>
              <a:rPr lang="en-US" dirty="0"/>
              <a:t>content, that influences microbial </a:t>
            </a:r>
            <a:r>
              <a:rPr lang="en-US" dirty="0" smtClean="0"/>
              <a:t>growth,</a:t>
            </a:r>
            <a:r>
              <a:rPr lang="tr-TR" dirty="0" smtClean="0"/>
              <a:t> </a:t>
            </a:r>
            <a:r>
              <a:rPr lang="en-US" dirty="0" smtClean="0"/>
              <a:t>physical </a:t>
            </a:r>
            <a:r>
              <a:rPr lang="en-US" dirty="0"/>
              <a:t>properties, and chemical and enzymatic </a:t>
            </a:r>
            <a:r>
              <a:rPr lang="en-US" dirty="0" smtClean="0"/>
              <a:t>reactions</a:t>
            </a:r>
            <a:r>
              <a:rPr lang="tr-TR" dirty="0" smtClean="0"/>
              <a:t> </a:t>
            </a:r>
            <a:r>
              <a:rPr lang="en-US" dirty="0" smtClean="0"/>
              <a:t>in </a:t>
            </a:r>
            <a:r>
              <a:rPr lang="en-US" dirty="0"/>
              <a:t>foods. </a:t>
            </a:r>
            <a:endParaRPr lang="tr-TR" dirty="0" smtClean="0"/>
          </a:p>
          <a:p>
            <a:r>
              <a:rPr lang="en-US" dirty="0" smtClean="0"/>
              <a:t>Additionally</a:t>
            </a:r>
            <a:r>
              <a:rPr lang="en-US" dirty="0"/>
              <a:t>, it is differences in </a:t>
            </a:r>
            <a:r>
              <a:rPr lang="en-US" dirty="0" smtClean="0"/>
              <a:t>water</a:t>
            </a:r>
            <a:r>
              <a:rPr lang="tr-TR" dirty="0" smtClean="0"/>
              <a:t> </a:t>
            </a:r>
            <a:r>
              <a:rPr lang="en-US" dirty="0" smtClean="0"/>
              <a:t>activity</a:t>
            </a:r>
            <a:r>
              <a:rPr lang="en-US" dirty="0"/>
              <a:t>, not moisture content, that drive </a:t>
            </a:r>
            <a:r>
              <a:rPr lang="en-US" dirty="0" smtClean="0"/>
              <a:t>moisture</a:t>
            </a:r>
            <a:r>
              <a:rPr lang="tr-TR" dirty="0" smtClean="0"/>
              <a:t> </a:t>
            </a:r>
            <a:r>
              <a:rPr lang="en-US" dirty="0" smtClean="0"/>
              <a:t>migration </a:t>
            </a:r>
            <a:r>
              <a:rPr lang="en-US" dirty="0"/>
              <a:t>between different food components (such </a:t>
            </a:r>
            <a:r>
              <a:rPr lang="en-US" dirty="0" smtClean="0"/>
              <a:t>as</a:t>
            </a:r>
            <a:r>
              <a:rPr lang="tr-TR" dirty="0" smtClean="0"/>
              <a:t> </a:t>
            </a:r>
            <a:r>
              <a:rPr lang="en-US" dirty="0" smtClean="0"/>
              <a:t>between </a:t>
            </a:r>
            <a:r>
              <a:rPr lang="en-US" dirty="0"/>
              <a:t>a crust and a filling) or between a food </a:t>
            </a:r>
            <a:r>
              <a:rPr lang="en-US" dirty="0" smtClean="0"/>
              <a:t>and</a:t>
            </a:r>
            <a:r>
              <a:rPr lang="tr-TR" dirty="0" smtClean="0"/>
              <a:t> </a:t>
            </a:r>
            <a:r>
              <a:rPr lang="en-US" dirty="0" smtClean="0"/>
              <a:t>the </a:t>
            </a:r>
            <a:r>
              <a:rPr lang="en-US" dirty="0"/>
              <a:t>environment. Water molecules move from </a:t>
            </a:r>
            <a:r>
              <a:rPr lang="en-US" dirty="0" smtClean="0"/>
              <a:t>regions</a:t>
            </a:r>
            <a:r>
              <a:rPr lang="tr-TR" dirty="0" smtClean="0"/>
              <a:t> </a:t>
            </a:r>
            <a:r>
              <a:rPr lang="en-US" dirty="0" smtClean="0"/>
              <a:t>of </a:t>
            </a:r>
            <a:r>
              <a:rPr lang="en-US" dirty="0"/>
              <a:t>high water activity to regions of low water </a:t>
            </a:r>
            <a:r>
              <a:rPr lang="en-US" dirty="0" smtClean="0"/>
              <a:t>activity</a:t>
            </a:r>
            <a:r>
              <a:rPr lang="tr-TR" dirty="0" smtClean="0"/>
              <a:t> </a:t>
            </a:r>
            <a:r>
              <a:rPr lang="en-US" dirty="0" smtClean="0"/>
              <a:t>until </a:t>
            </a:r>
            <a:r>
              <a:rPr lang="en-US" dirty="0"/>
              <a:t>equilibrium water activity is reached.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934370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6982" y="0"/>
            <a:ext cx="3205018" cy="6895928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6495" y="1985876"/>
            <a:ext cx="7000875" cy="2924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937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6436" y="43841"/>
            <a:ext cx="2956970" cy="6717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205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How </a:t>
            </a:r>
            <a:r>
              <a:rPr lang="tr-TR" dirty="0" err="1" smtClean="0"/>
              <a:t>to</a:t>
            </a:r>
            <a:r>
              <a:rPr lang="tr-TR" dirty="0" smtClean="0"/>
              <a:t> </a:t>
            </a:r>
            <a:r>
              <a:rPr lang="tr-TR" dirty="0" err="1" smtClean="0"/>
              <a:t>determine</a:t>
            </a:r>
            <a:r>
              <a:rPr lang="tr-TR" dirty="0" smtClean="0"/>
              <a:t>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correct</a:t>
            </a:r>
            <a:r>
              <a:rPr lang="tr-TR" dirty="0" smtClean="0"/>
              <a:t> </a:t>
            </a:r>
            <a:r>
              <a:rPr lang="tr-TR" dirty="0" err="1" smtClean="0"/>
              <a:t>method</a:t>
            </a:r>
            <a:r>
              <a:rPr lang="tr-TR" dirty="0" smtClean="0"/>
              <a:t> </a:t>
            </a:r>
            <a:r>
              <a:rPr lang="tr-TR" dirty="0" err="1" smtClean="0"/>
              <a:t>for</a:t>
            </a:r>
            <a:r>
              <a:rPr lang="tr-TR" dirty="0" smtClean="0"/>
              <a:t> </a:t>
            </a:r>
            <a:r>
              <a:rPr lang="tr-TR" dirty="0" err="1" smtClean="0"/>
              <a:t>moisture</a:t>
            </a:r>
            <a:r>
              <a:rPr lang="tr-TR" dirty="0" smtClean="0"/>
              <a:t> </a:t>
            </a:r>
            <a:r>
              <a:rPr lang="tr-TR" dirty="0" err="1" smtClean="0"/>
              <a:t>determination</a:t>
            </a:r>
            <a:r>
              <a:rPr lang="tr-TR" dirty="0" smtClean="0"/>
              <a:t>?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tr-TR" dirty="0"/>
          </a:p>
          <a:p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properties</a:t>
            </a:r>
            <a:r>
              <a:rPr lang="tr-TR" dirty="0" smtClean="0"/>
              <a:t> of </a:t>
            </a:r>
            <a:r>
              <a:rPr lang="tr-TR" dirty="0" err="1" smtClean="0"/>
              <a:t>food</a:t>
            </a:r>
            <a:r>
              <a:rPr lang="tr-TR" dirty="0" smtClean="0"/>
              <a:t> </a:t>
            </a:r>
            <a:endParaRPr lang="tr-TR" dirty="0"/>
          </a:p>
          <a:p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volitile</a:t>
            </a:r>
            <a:r>
              <a:rPr lang="tr-TR" dirty="0" smtClean="0"/>
              <a:t> </a:t>
            </a:r>
            <a:r>
              <a:rPr lang="tr-TR" dirty="0" err="1" smtClean="0"/>
              <a:t>components</a:t>
            </a:r>
            <a:r>
              <a:rPr lang="tr-TR" dirty="0" smtClean="0"/>
              <a:t>, </a:t>
            </a:r>
            <a:r>
              <a:rPr lang="tr-TR" dirty="0" err="1" smtClean="0"/>
              <a:t>fat</a:t>
            </a:r>
            <a:r>
              <a:rPr lang="tr-TR" dirty="0" smtClean="0"/>
              <a:t> </a:t>
            </a:r>
            <a:r>
              <a:rPr lang="tr-TR" dirty="0" err="1" smtClean="0"/>
              <a:t>content</a:t>
            </a:r>
            <a:r>
              <a:rPr lang="tr-TR" dirty="0" smtClean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err="1" smtClean="0"/>
              <a:t>heat</a:t>
            </a:r>
            <a:r>
              <a:rPr lang="tr-TR" dirty="0" smtClean="0"/>
              <a:t> </a:t>
            </a:r>
            <a:r>
              <a:rPr lang="tr-TR" dirty="0" err="1" smtClean="0"/>
              <a:t>stability</a:t>
            </a:r>
            <a:r>
              <a:rPr lang="tr-TR" dirty="0" smtClean="0"/>
              <a:t> of </a:t>
            </a:r>
            <a:r>
              <a:rPr lang="tr-TR" dirty="0" err="1" smtClean="0"/>
              <a:t>food</a:t>
            </a:r>
            <a:endParaRPr lang="tr-TR" dirty="0"/>
          </a:p>
          <a:p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speed</a:t>
            </a:r>
            <a:r>
              <a:rPr lang="tr-TR" dirty="0" smtClean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err="1" smtClean="0"/>
              <a:t>duration</a:t>
            </a:r>
            <a:r>
              <a:rPr lang="tr-TR" dirty="0" smtClean="0"/>
              <a:t> of </a:t>
            </a:r>
            <a:r>
              <a:rPr lang="tr-TR" dirty="0" err="1" smtClean="0"/>
              <a:t>analysis</a:t>
            </a:r>
            <a:r>
              <a:rPr lang="tr-TR" dirty="0" smtClean="0"/>
              <a:t> </a:t>
            </a:r>
            <a:endParaRPr lang="tr-TR" dirty="0"/>
          </a:p>
          <a:p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accuracy</a:t>
            </a:r>
            <a:r>
              <a:rPr lang="tr-TR" dirty="0" smtClean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err="1" smtClean="0"/>
              <a:t>reproducibility</a:t>
            </a:r>
            <a:r>
              <a:rPr lang="tr-TR" dirty="0" smtClean="0"/>
              <a:t> of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method</a:t>
            </a:r>
            <a:r>
              <a:rPr lang="tr-TR" dirty="0" smtClean="0"/>
              <a:t>  </a:t>
            </a:r>
            <a:endParaRPr lang="tr-TR" dirty="0"/>
          </a:p>
          <a:p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cost</a:t>
            </a:r>
            <a:r>
              <a:rPr lang="tr-TR" dirty="0" smtClean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required</a:t>
            </a:r>
            <a:r>
              <a:rPr lang="tr-TR" dirty="0" smtClean="0"/>
              <a:t> </a:t>
            </a:r>
            <a:r>
              <a:rPr lang="tr-TR" dirty="0" err="1" smtClean="0"/>
              <a:t>equipments</a:t>
            </a:r>
            <a:r>
              <a:rPr lang="tr-TR" dirty="0" smtClean="0"/>
              <a:t>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15202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Moisture</a:t>
            </a:r>
            <a:r>
              <a:rPr lang="tr-TR" dirty="0" smtClean="0"/>
              <a:t> </a:t>
            </a:r>
            <a:r>
              <a:rPr lang="tr-TR" dirty="0" err="1" smtClean="0"/>
              <a:t>determination</a:t>
            </a:r>
            <a:r>
              <a:rPr lang="tr-TR" dirty="0" smtClean="0"/>
              <a:t> </a:t>
            </a:r>
            <a:r>
              <a:rPr lang="tr-TR" dirty="0" err="1" smtClean="0"/>
              <a:t>methods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tr-TR" dirty="0"/>
          </a:p>
          <a:p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moisture</a:t>
            </a:r>
            <a:r>
              <a:rPr lang="tr-TR" dirty="0" smtClean="0"/>
              <a:t> </a:t>
            </a:r>
            <a:r>
              <a:rPr lang="tr-TR" dirty="0" err="1" smtClean="0"/>
              <a:t>determination</a:t>
            </a:r>
            <a:r>
              <a:rPr lang="tr-TR" dirty="0" smtClean="0"/>
              <a:t> </a:t>
            </a:r>
            <a:r>
              <a:rPr lang="tr-TR" dirty="0" err="1" smtClean="0"/>
              <a:t>methods</a:t>
            </a:r>
            <a:r>
              <a:rPr lang="tr-TR" dirty="0" smtClean="0"/>
              <a:t> </a:t>
            </a:r>
            <a:r>
              <a:rPr lang="tr-TR" dirty="0" err="1" smtClean="0"/>
              <a:t>which</a:t>
            </a:r>
            <a:r>
              <a:rPr lang="tr-TR" dirty="0" smtClean="0"/>
              <a:t> </a:t>
            </a:r>
            <a:r>
              <a:rPr lang="tr-TR" dirty="0" err="1" smtClean="0"/>
              <a:t>are</a:t>
            </a:r>
            <a:r>
              <a:rPr lang="tr-TR" dirty="0" smtClean="0"/>
              <a:t> </a:t>
            </a:r>
            <a:r>
              <a:rPr lang="tr-TR" dirty="0" err="1" smtClean="0"/>
              <a:t>dependent</a:t>
            </a:r>
            <a:r>
              <a:rPr lang="tr-TR" dirty="0" smtClean="0"/>
              <a:t> on </a:t>
            </a:r>
            <a:r>
              <a:rPr lang="tr-TR" dirty="0" err="1" smtClean="0"/>
              <a:t>weight</a:t>
            </a:r>
            <a:r>
              <a:rPr lang="tr-TR" dirty="0" smtClean="0"/>
              <a:t> </a:t>
            </a:r>
            <a:r>
              <a:rPr lang="tr-TR" dirty="0" err="1" smtClean="0"/>
              <a:t>loss</a:t>
            </a:r>
            <a:r>
              <a:rPr lang="tr-TR" dirty="0" smtClean="0"/>
              <a:t> </a:t>
            </a:r>
            <a:r>
              <a:rPr lang="tr-TR" dirty="0" err="1" smtClean="0"/>
              <a:t>or</a:t>
            </a:r>
            <a:r>
              <a:rPr lang="tr-TR" dirty="0" smtClean="0"/>
              <a:t> </a:t>
            </a:r>
            <a:r>
              <a:rPr lang="tr-TR" dirty="0" err="1" smtClean="0"/>
              <a:t>water</a:t>
            </a:r>
            <a:r>
              <a:rPr lang="tr-TR" dirty="0" smtClean="0"/>
              <a:t> </a:t>
            </a:r>
            <a:r>
              <a:rPr lang="tr-TR" dirty="0" err="1" smtClean="0"/>
              <a:t>removal</a:t>
            </a:r>
            <a:r>
              <a:rPr lang="tr-TR" dirty="0" smtClean="0"/>
              <a:t> </a:t>
            </a:r>
            <a:r>
              <a:rPr lang="tr-TR" dirty="0" err="1" smtClean="0"/>
              <a:t>determination</a:t>
            </a:r>
            <a:endParaRPr lang="tr-TR" dirty="0"/>
          </a:p>
          <a:p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moisture</a:t>
            </a:r>
            <a:r>
              <a:rPr lang="tr-TR" dirty="0"/>
              <a:t> </a:t>
            </a:r>
            <a:r>
              <a:rPr lang="tr-TR" dirty="0" err="1"/>
              <a:t>determination</a:t>
            </a:r>
            <a:r>
              <a:rPr lang="tr-TR" dirty="0"/>
              <a:t> </a:t>
            </a:r>
            <a:r>
              <a:rPr lang="tr-TR" dirty="0" err="1" smtClean="0"/>
              <a:t>methods</a:t>
            </a:r>
            <a:r>
              <a:rPr lang="tr-TR" dirty="0" smtClean="0"/>
              <a:t> </a:t>
            </a:r>
            <a:r>
              <a:rPr lang="tr-TR" dirty="0" err="1" smtClean="0"/>
              <a:t>depend</a:t>
            </a:r>
            <a:r>
              <a:rPr lang="tr-TR" dirty="0" smtClean="0"/>
              <a:t> on </a:t>
            </a:r>
            <a:r>
              <a:rPr lang="tr-TR" dirty="0" err="1" smtClean="0"/>
              <a:t>some</a:t>
            </a:r>
            <a:r>
              <a:rPr lang="tr-TR" dirty="0" smtClean="0"/>
              <a:t> </a:t>
            </a:r>
            <a:r>
              <a:rPr lang="tr-TR" dirty="0" err="1" smtClean="0"/>
              <a:t>physical</a:t>
            </a:r>
            <a:r>
              <a:rPr lang="tr-TR" dirty="0" smtClean="0"/>
              <a:t> </a:t>
            </a:r>
            <a:r>
              <a:rPr lang="tr-TR" dirty="0" err="1" smtClean="0"/>
              <a:t>properties</a:t>
            </a:r>
            <a:r>
              <a:rPr lang="tr-TR" dirty="0" smtClean="0"/>
              <a:t> of </a:t>
            </a:r>
            <a:r>
              <a:rPr lang="tr-TR" dirty="0" err="1" smtClean="0"/>
              <a:t>food</a:t>
            </a:r>
            <a:r>
              <a:rPr lang="tr-TR" dirty="0" smtClean="0"/>
              <a:t> </a:t>
            </a:r>
            <a:r>
              <a:rPr lang="tr-TR" dirty="0" err="1" smtClean="0"/>
              <a:t>material</a:t>
            </a:r>
            <a:r>
              <a:rPr lang="tr-TR" dirty="0" smtClean="0"/>
              <a:t> </a:t>
            </a:r>
            <a:endParaRPr lang="tr-TR" dirty="0"/>
          </a:p>
          <a:p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moisture</a:t>
            </a:r>
            <a:r>
              <a:rPr lang="tr-TR" dirty="0"/>
              <a:t> </a:t>
            </a:r>
            <a:r>
              <a:rPr lang="tr-TR" dirty="0" err="1"/>
              <a:t>determination</a:t>
            </a:r>
            <a:r>
              <a:rPr lang="tr-TR" dirty="0"/>
              <a:t> </a:t>
            </a:r>
            <a:r>
              <a:rPr lang="tr-TR" dirty="0" err="1"/>
              <a:t>methods</a:t>
            </a:r>
            <a:r>
              <a:rPr lang="tr-TR" dirty="0"/>
              <a:t> </a:t>
            </a:r>
            <a:r>
              <a:rPr lang="tr-TR" dirty="0" err="1" smtClean="0"/>
              <a:t>depend</a:t>
            </a:r>
            <a:r>
              <a:rPr lang="tr-TR" dirty="0" smtClean="0"/>
              <a:t> on </a:t>
            </a:r>
            <a:r>
              <a:rPr lang="tr-TR" dirty="0" err="1" smtClean="0"/>
              <a:t>chemical</a:t>
            </a:r>
            <a:r>
              <a:rPr lang="tr-TR" dirty="0" smtClean="0"/>
              <a:t> </a:t>
            </a:r>
            <a:r>
              <a:rPr lang="tr-TR" dirty="0" err="1" smtClean="0"/>
              <a:t>reactions</a:t>
            </a:r>
            <a:r>
              <a:rPr lang="tr-TR" dirty="0" smtClean="0"/>
              <a:t> of </a:t>
            </a:r>
            <a:r>
              <a:rPr lang="tr-TR" dirty="0" err="1" smtClean="0"/>
              <a:t>water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267929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moisture</a:t>
            </a:r>
            <a:r>
              <a:rPr lang="tr-TR" dirty="0"/>
              <a:t> </a:t>
            </a:r>
            <a:r>
              <a:rPr lang="tr-TR" dirty="0" err="1"/>
              <a:t>determination</a:t>
            </a:r>
            <a:r>
              <a:rPr lang="tr-TR" dirty="0"/>
              <a:t> </a:t>
            </a:r>
            <a:r>
              <a:rPr lang="tr-TR" dirty="0" err="1"/>
              <a:t>methods</a:t>
            </a:r>
            <a:r>
              <a:rPr lang="tr-TR" dirty="0"/>
              <a:t> </a:t>
            </a:r>
            <a:r>
              <a:rPr lang="tr-TR" dirty="0" err="1"/>
              <a:t>which</a:t>
            </a:r>
            <a:r>
              <a:rPr lang="tr-TR" dirty="0"/>
              <a:t> </a:t>
            </a:r>
            <a:r>
              <a:rPr lang="tr-TR" dirty="0" err="1"/>
              <a:t>are</a:t>
            </a:r>
            <a:r>
              <a:rPr lang="tr-TR" dirty="0"/>
              <a:t> </a:t>
            </a:r>
            <a:r>
              <a:rPr lang="tr-TR" dirty="0" err="1"/>
              <a:t>dependent</a:t>
            </a:r>
            <a:r>
              <a:rPr lang="tr-TR" dirty="0"/>
              <a:t> on </a:t>
            </a:r>
            <a:r>
              <a:rPr lang="tr-TR" dirty="0" err="1"/>
              <a:t>weight</a:t>
            </a:r>
            <a:r>
              <a:rPr lang="tr-TR" dirty="0"/>
              <a:t> </a:t>
            </a:r>
            <a:r>
              <a:rPr lang="tr-TR" dirty="0" err="1"/>
              <a:t>loss</a:t>
            </a:r>
            <a:r>
              <a:rPr lang="tr-TR" dirty="0"/>
              <a:t> </a:t>
            </a:r>
            <a:r>
              <a:rPr lang="tr-TR" dirty="0" err="1"/>
              <a:t>or</a:t>
            </a:r>
            <a:r>
              <a:rPr lang="tr-TR" dirty="0"/>
              <a:t> </a:t>
            </a:r>
            <a:r>
              <a:rPr lang="tr-TR" dirty="0" err="1"/>
              <a:t>water</a:t>
            </a:r>
            <a:r>
              <a:rPr lang="tr-TR" dirty="0"/>
              <a:t> </a:t>
            </a:r>
            <a:r>
              <a:rPr lang="tr-TR" dirty="0" err="1"/>
              <a:t>removal</a:t>
            </a:r>
            <a:r>
              <a:rPr lang="tr-TR" dirty="0"/>
              <a:t> </a:t>
            </a:r>
            <a:r>
              <a:rPr lang="tr-TR" dirty="0" err="1" smtClean="0"/>
              <a:t>determination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 smtClean="0"/>
              <a:t>Drying</a:t>
            </a:r>
            <a:r>
              <a:rPr lang="tr-TR" dirty="0" smtClean="0"/>
              <a:t> in </a:t>
            </a:r>
            <a:r>
              <a:rPr lang="tr-TR" dirty="0" err="1" smtClean="0"/>
              <a:t>incubator</a:t>
            </a:r>
            <a:endParaRPr lang="tr-TR" dirty="0" smtClean="0"/>
          </a:p>
          <a:p>
            <a:r>
              <a:rPr lang="tr-TR" dirty="0" err="1" smtClean="0"/>
              <a:t>Drying</a:t>
            </a:r>
            <a:r>
              <a:rPr lang="tr-TR" dirty="0" smtClean="0"/>
              <a:t> in </a:t>
            </a:r>
            <a:r>
              <a:rPr lang="tr-TR" dirty="0" err="1" smtClean="0"/>
              <a:t>vacuum</a:t>
            </a:r>
            <a:r>
              <a:rPr lang="tr-TR" dirty="0" smtClean="0"/>
              <a:t> </a:t>
            </a:r>
            <a:r>
              <a:rPr lang="tr-TR" dirty="0" err="1" smtClean="0"/>
              <a:t>incubator</a:t>
            </a:r>
            <a:endParaRPr lang="tr-TR" dirty="0" smtClean="0"/>
          </a:p>
          <a:p>
            <a:r>
              <a:rPr lang="tr-TR" dirty="0" smtClean="0"/>
              <a:t>Hot </a:t>
            </a:r>
            <a:r>
              <a:rPr lang="tr-TR" dirty="0" err="1" smtClean="0"/>
              <a:t>plate</a:t>
            </a:r>
            <a:r>
              <a:rPr lang="tr-TR" dirty="0" smtClean="0"/>
              <a:t> </a:t>
            </a:r>
            <a:r>
              <a:rPr lang="tr-TR" dirty="0" err="1" smtClean="0"/>
              <a:t>tecnique</a:t>
            </a:r>
            <a:endParaRPr lang="tr-TR" dirty="0" smtClean="0"/>
          </a:p>
          <a:p>
            <a:r>
              <a:rPr lang="tr-TR" dirty="0" err="1" smtClean="0"/>
              <a:t>Drying</a:t>
            </a:r>
            <a:r>
              <a:rPr lang="tr-TR" dirty="0" smtClean="0"/>
              <a:t> in </a:t>
            </a:r>
            <a:r>
              <a:rPr lang="tr-TR" dirty="0" err="1" smtClean="0"/>
              <a:t>desiccator</a:t>
            </a:r>
            <a:endParaRPr lang="tr-TR" dirty="0" smtClean="0"/>
          </a:p>
          <a:p>
            <a:r>
              <a:rPr lang="tr-TR" dirty="0" err="1" smtClean="0"/>
              <a:t>Freeze</a:t>
            </a:r>
            <a:r>
              <a:rPr lang="tr-TR" dirty="0" smtClean="0"/>
              <a:t> </a:t>
            </a:r>
            <a:r>
              <a:rPr lang="tr-TR" dirty="0" err="1" smtClean="0"/>
              <a:t>drying</a:t>
            </a:r>
            <a:r>
              <a:rPr lang="tr-TR" dirty="0" smtClean="0"/>
              <a:t> (</a:t>
            </a:r>
            <a:r>
              <a:rPr lang="tr-TR" dirty="0" err="1" smtClean="0"/>
              <a:t>lyophilization</a:t>
            </a:r>
            <a:r>
              <a:rPr lang="tr-TR" dirty="0" smtClean="0"/>
              <a:t>)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362033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moisture</a:t>
            </a:r>
            <a:r>
              <a:rPr lang="tr-TR" dirty="0"/>
              <a:t> </a:t>
            </a:r>
            <a:r>
              <a:rPr lang="tr-TR" dirty="0" err="1"/>
              <a:t>determination</a:t>
            </a:r>
            <a:r>
              <a:rPr lang="tr-TR" dirty="0"/>
              <a:t> </a:t>
            </a:r>
            <a:r>
              <a:rPr lang="tr-TR" dirty="0" err="1"/>
              <a:t>methods</a:t>
            </a:r>
            <a:r>
              <a:rPr lang="tr-TR" dirty="0"/>
              <a:t> </a:t>
            </a:r>
            <a:r>
              <a:rPr lang="tr-TR" dirty="0" err="1"/>
              <a:t>depend</a:t>
            </a:r>
            <a:r>
              <a:rPr lang="tr-TR" dirty="0"/>
              <a:t> on </a:t>
            </a:r>
            <a:r>
              <a:rPr lang="tr-TR" dirty="0" err="1"/>
              <a:t>some</a:t>
            </a:r>
            <a:r>
              <a:rPr lang="tr-TR" dirty="0"/>
              <a:t> </a:t>
            </a:r>
            <a:r>
              <a:rPr lang="tr-TR" dirty="0" err="1"/>
              <a:t>physical</a:t>
            </a:r>
            <a:r>
              <a:rPr lang="tr-TR" dirty="0"/>
              <a:t> </a:t>
            </a:r>
            <a:r>
              <a:rPr lang="tr-TR" dirty="0" err="1"/>
              <a:t>properties</a:t>
            </a:r>
            <a:r>
              <a:rPr lang="tr-TR" dirty="0"/>
              <a:t> of </a:t>
            </a:r>
            <a:r>
              <a:rPr lang="tr-TR" dirty="0" err="1"/>
              <a:t>food</a:t>
            </a:r>
            <a:r>
              <a:rPr lang="tr-TR" dirty="0"/>
              <a:t> </a:t>
            </a:r>
            <a:r>
              <a:rPr lang="tr-TR" dirty="0" err="1"/>
              <a:t>material</a:t>
            </a:r>
            <a:r>
              <a:rPr lang="tr-TR" dirty="0"/>
              <a:t> 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dirty="0" err="1" smtClean="0"/>
              <a:t>Specific</a:t>
            </a:r>
            <a:r>
              <a:rPr lang="tr-TR" dirty="0" smtClean="0"/>
              <a:t> </a:t>
            </a:r>
            <a:r>
              <a:rPr lang="tr-TR" dirty="0" err="1" smtClean="0"/>
              <a:t>gravity</a:t>
            </a:r>
            <a:endParaRPr lang="tr-TR" dirty="0"/>
          </a:p>
          <a:p>
            <a:r>
              <a:rPr lang="tr-TR" dirty="0" err="1" smtClean="0"/>
              <a:t>Vapor</a:t>
            </a:r>
            <a:r>
              <a:rPr lang="tr-TR" dirty="0" smtClean="0"/>
              <a:t> </a:t>
            </a:r>
            <a:r>
              <a:rPr lang="tr-TR" dirty="0" err="1" smtClean="0"/>
              <a:t>pressure</a:t>
            </a:r>
            <a:endParaRPr lang="tr-TR" dirty="0"/>
          </a:p>
          <a:p>
            <a:r>
              <a:rPr lang="tr-TR" dirty="0" err="1" smtClean="0"/>
              <a:t>Electrical</a:t>
            </a:r>
            <a:r>
              <a:rPr lang="tr-TR" dirty="0" smtClean="0"/>
              <a:t> </a:t>
            </a:r>
            <a:r>
              <a:rPr lang="tr-TR" dirty="0" err="1" smtClean="0"/>
              <a:t>conductivity</a:t>
            </a:r>
            <a:endParaRPr lang="tr-TR" dirty="0" smtClean="0"/>
          </a:p>
          <a:p>
            <a:r>
              <a:rPr lang="tr-TR" dirty="0" err="1" smtClean="0"/>
              <a:t>Refractometric</a:t>
            </a:r>
            <a:r>
              <a:rPr lang="tr-TR" dirty="0" smtClean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err="1" smtClean="0"/>
              <a:t>polarimetric</a:t>
            </a:r>
            <a:r>
              <a:rPr lang="tr-TR" dirty="0" smtClean="0"/>
              <a:t> </a:t>
            </a:r>
            <a:r>
              <a:rPr lang="tr-TR" dirty="0" err="1" smtClean="0"/>
              <a:t>methods</a:t>
            </a:r>
            <a:endParaRPr lang="tr-TR" dirty="0"/>
          </a:p>
          <a:p>
            <a:r>
              <a:rPr lang="tr-TR" dirty="0" smtClean="0"/>
              <a:t>NMR </a:t>
            </a:r>
            <a:r>
              <a:rPr lang="tr-TR" dirty="0"/>
              <a:t>(</a:t>
            </a:r>
            <a:r>
              <a:rPr lang="tr-TR" dirty="0" err="1" smtClean="0"/>
              <a:t>nuclear</a:t>
            </a:r>
            <a:r>
              <a:rPr lang="tr-TR" dirty="0" smtClean="0"/>
              <a:t> </a:t>
            </a:r>
            <a:r>
              <a:rPr lang="tr-TR" dirty="0" err="1" smtClean="0"/>
              <a:t>magnetic</a:t>
            </a:r>
            <a:r>
              <a:rPr lang="tr-TR" dirty="0" smtClean="0"/>
              <a:t> </a:t>
            </a:r>
            <a:r>
              <a:rPr lang="tr-TR" dirty="0" err="1" smtClean="0"/>
              <a:t>resonance</a:t>
            </a:r>
            <a:r>
              <a:rPr lang="tr-TR" dirty="0" smtClean="0"/>
              <a:t>)</a:t>
            </a:r>
            <a:endParaRPr lang="tr-TR" dirty="0"/>
          </a:p>
          <a:p>
            <a:r>
              <a:rPr lang="tr-TR" dirty="0" err="1" smtClean="0"/>
              <a:t>Spectroscopic</a:t>
            </a:r>
            <a:r>
              <a:rPr lang="tr-TR" dirty="0" smtClean="0"/>
              <a:t> </a:t>
            </a:r>
            <a:r>
              <a:rPr lang="tr-TR" dirty="0" err="1" smtClean="0"/>
              <a:t>methods</a:t>
            </a:r>
            <a:r>
              <a:rPr lang="tr-TR" dirty="0" smtClean="0"/>
              <a:t> (IR</a:t>
            </a:r>
            <a:r>
              <a:rPr lang="tr-TR" dirty="0"/>
              <a:t>)</a:t>
            </a:r>
          </a:p>
          <a:p>
            <a:r>
              <a:rPr lang="tr-TR" dirty="0" err="1" smtClean="0"/>
              <a:t>Cryoscpic</a:t>
            </a:r>
            <a:r>
              <a:rPr lang="tr-TR" dirty="0" smtClean="0"/>
              <a:t> </a:t>
            </a:r>
            <a:r>
              <a:rPr lang="tr-TR" dirty="0" err="1" smtClean="0"/>
              <a:t>techniques</a:t>
            </a:r>
            <a:endParaRPr lang="tr-TR" dirty="0"/>
          </a:p>
          <a:p>
            <a:r>
              <a:rPr lang="tr-TR" dirty="0" err="1" smtClean="0"/>
              <a:t>Chromatographic</a:t>
            </a:r>
            <a:r>
              <a:rPr lang="tr-TR" dirty="0" smtClean="0"/>
              <a:t> </a:t>
            </a:r>
            <a:r>
              <a:rPr lang="tr-TR" dirty="0" err="1" smtClean="0"/>
              <a:t>techniques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319046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moisture</a:t>
            </a:r>
            <a:r>
              <a:rPr lang="tr-TR" dirty="0"/>
              <a:t> </a:t>
            </a:r>
            <a:r>
              <a:rPr lang="tr-TR" dirty="0" err="1"/>
              <a:t>determination</a:t>
            </a:r>
            <a:r>
              <a:rPr lang="tr-TR" dirty="0"/>
              <a:t> </a:t>
            </a:r>
            <a:r>
              <a:rPr lang="tr-TR" dirty="0" err="1"/>
              <a:t>methods</a:t>
            </a:r>
            <a:r>
              <a:rPr lang="tr-TR" dirty="0"/>
              <a:t> </a:t>
            </a:r>
            <a:r>
              <a:rPr lang="tr-TR" dirty="0" err="1"/>
              <a:t>depend</a:t>
            </a:r>
            <a:r>
              <a:rPr lang="tr-TR" dirty="0"/>
              <a:t> on </a:t>
            </a:r>
            <a:r>
              <a:rPr lang="tr-TR" dirty="0" err="1"/>
              <a:t>chemical</a:t>
            </a:r>
            <a:r>
              <a:rPr lang="tr-TR" dirty="0"/>
              <a:t> </a:t>
            </a:r>
            <a:r>
              <a:rPr lang="tr-TR" dirty="0" err="1"/>
              <a:t>reactions</a:t>
            </a:r>
            <a:r>
              <a:rPr lang="tr-TR" dirty="0"/>
              <a:t> of </a:t>
            </a:r>
            <a:r>
              <a:rPr lang="tr-TR" dirty="0" err="1" smtClean="0"/>
              <a:t>water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err="1" smtClean="0"/>
              <a:t>Color</a:t>
            </a:r>
            <a:r>
              <a:rPr lang="tr-TR" dirty="0" smtClean="0"/>
              <a:t> </a:t>
            </a:r>
            <a:r>
              <a:rPr lang="tr-TR" dirty="0" err="1" smtClean="0"/>
              <a:t>change</a:t>
            </a:r>
            <a:r>
              <a:rPr lang="tr-TR" dirty="0" smtClean="0"/>
              <a:t> of </a:t>
            </a:r>
            <a:r>
              <a:rPr lang="tr-TR" dirty="0" err="1" smtClean="0"/>
              <a:t>iodine</a:t>
            </a:r>
            <a:r>
              <a:rPr lang="tr-TR" dirty="0" smtClean="0"/>
              <a:t> in Karl </a:t>
            </a:r>
            <a:r>
              <a:rPr lang="tr-TR" dirty="0" err="1"/>
              <a:t>Fischer</a:t>
            </a:r>
            <a:r>
              <a:rPr lang="tr-TR" dirty="0"/>
              <a:t> </a:t>
            </a:r>
            <a:r>
              <a:rPr lang="tr-TR" dirty="0" err="1" smtClean="0"/>
              <a:t>solutions</a:t>
            </a:r>
            <a:endParaRPr lang="tr-TR" dirty="0"/>
          </a:p>
          <a:p>
            <a:r>
              <a:rPr lang="tr-TR" dirty="0" err="1" smtClean="0"/>
              <a:t>Color</a:t>
            </a:r>
            <a:r>
              <a:rPr lang="tr-TR" dirty="0" smtClean="0"/>
              <a:t> </a:t>
            </a:r>
            <a:r>
              <a:rPr lang="tr-TR" dirty="0" err="1" smtClean="0"/>
              <a:t>change</a:t>
            </a:r>
            <a:r>
              <a:rPr lang="tr-TR" dirty="0" smtClean="0"/>
              <a:t> of </a:t>
            </a:r>
            <a:r>
              <a:rPr lang="tr-TR" dirty="0" err="1" smtClean="0"/>
              <a:t>cobalt</a:t>
            </a:r>
            <a:r>
              <a:rPr lang="tr-TR" dirty="0" smtClean="0"/>
              <a:t> </a:t>
            </a:r>
            <a:r>
              <a:rPr lang="tr-TR" dirty="0" err="1" smtClean="0"/>
              <a:t>chloride</a:t>
            </a:r>
            <a:endParaRPr lang="tr-TR" dirty="0"/>
          </a:p>
          <a:p>
            <a:r>
              <a:rPr lang="tr-TR" dirty="0" err="1" smtClean="0"/>
              <a:t>Measurement</a:t>
            </a:r>
            <a:r>
              <a:rPr lang="tr-TR" dirty="0" smtClean="0"/>
              <a:t> of </a:t>
            </a:r>
            <a:r>
              <a:rPr lang="tr-TR" dirty="0" err="1" smtClean="0"/>
              <a:t>heat</a:t>
            </a:r>
            <a:r>
              <a:rPr lang="tr-TR" dirty="0" smtClean="0"/>
              <a:t> </a:t>
            </a:r>
            <a:r>
              <a:rPr lang="tr-TR" dirty="0" err="1" smtClean="0"/>
              <a:t>released</a:t>
            </a:r>
            <a:r>
              <a:rPr lang="tr-TR" dirty="0" smtClean="0"/>
              <a:t> as a </a:t>
            </a:r>
            <a:r>
              <a:rPr lang="tr-TR" dirty="0" err="1" smtClean="0"/>
              <a:t>result</a:t>
            </a:r>
            <a:r>
              <a:rPr lang="tr-TR" dirty="0" smtClean="0"/>
              <a:t> of </a:t>
            </a:r>
            <a:r>
              <a:rPr lang="tr-TR" dirty="0" err="1" smtClean="0"/>
              <a:t>reaction</a:t>
            </a:r>
            <a:r>
              <a:rPr lang="tr-TR" dirty="0" smtClean="0"/>
              <a:t> </a:t>
            </a:r>
            <a:r>
              <a:rPr lang="tr-TR" dirty="0" err="1" smtClean="0"/>
              <a:t>between</a:t>
            </a:r>
            <a:r>
              <a:rPr lang="tr-TR" dirty="0" smtClean="0"/>
              <a:t> </a:t>
            </a:r>
            <a:r>
              <a:rPr lang="tr-TR" dirty="0" err="1" smtClean="0"/>
              <a:t>water</a:t>
            </a:r>
            <a:r>
              <a:rPr lang="tr-TR" dirty="0" smtClean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err="1" smtClean="0"/>
              <a:t>sulphuric</a:t>
            </a:r>
            <a:r>
              <a:rPr lang="tr-TR" dirty="0" smtClean="0"/>
              <a:t> </a:t>
            </a:r>
            <a:r>
              <a:rPr lang="tr-TR" dirty="0" err="1" smtClean="0"/>
              <a:t>acid</a:t>
            </a:r>
            <a:endParaRPr lang="tr-TR" dirty="0"/>
          </a:p>
          <a:p>
            <a:r>
              <a:rPr lang="tr-TR" dirty="0" err="1" smtClean="0"/>
              <a:t>Detection</a:t>
            </a:r>
            <a:r>
              <a:rPr lang="tr-TR" dirty="0" smtClean="0"/>
              <a:t> of </a:t>
            </a:r>
            <a:r>
              <a:rPr lang="tr-TR" dirty="0" err="1" smtClean="0"/>
              <a:t>acetylene</a:t>
            </a:r>
            <a:r>
              <a:rPr lang="tr-TR" dirty="0" smtClean="0"/>
              <a:t> </a:t>
            </a:r>
            <a:r>
              <a:rPr lang="tr-TR" dirty="0" err="1" smtClean="0"/>
              <a:t>due</a:t>
            </a:r>
            <a:r>
              <a:rPr lang="tr-TR" dirty="0" smtClean="0"/>
              <a:t> </a:t>
            </a:r>
            <a:r>
              <a:rPr lang="tr-TR" dirty="0" err="1" smtClean="0"/>
              <a:t>to</a:t>
            </a:r>
            <a:r>
              <a:rPr lang="tr-TR" dirty="0" smtClean="0"/>
              <a:t> </a:t>
            </a:r>
            <a:r>
              <a:rPr lang="tr-TR" dirty="0" err="1" smtClean="0"/>
              <a:t>reaction</a:t>
            </a:r>
            <a:r>
              <a:rPr lang="tr-TR" dirty="0" smtClean="0"/>
              <a:t> </a:t>
            </a:r>
            <a:r>
              <a:rPr lang="tr-TR" dirty="0" err="1" smtClean="0"/>
              <a:t>between</a:t>
            </a:r>
            <a:r>
              <a:rPr lang="tr-TR" dirty="0" smtClean="0"/>
              <a:t> </a:t>
            </a:r>
            <a:r>
              <a:rPr lang="tr-TR" dirty="0" err="1" smtClean="0"/>
              <a:t>water</a:t>
            </a:r>
            <a:r>
              <a:rPr lang="tr-TR" dirty="0" smtClean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err="1" smtClean="0"/>
              <a:t>calcium</a:t>
            </a:r>
            <a:r>
              <a:rPr lang="tr-TR" dirty="0" smtClean="0"/>
              <a:t> </a:t>
            </a:r>
            <a:r>
              <a:rPr lang="tr-TR" dirty="0" err="1" smtClean="0"/>
              <a:t>carbide</a:t>
            </a:r>
            <a:endParaRPr lang="tr-TR" dirty="0"/>
          </a:p>
          <a:p>
            <a:r>
              <a:rPr lang="tr-TR" dirty="0" err="1" smtClean="0"/>
              <a:t>Detection</a:t>
            </a:r>
            <a:r>
              <a:rPr lang="tr-TR" dirty="0" smtClean="0"/>
              <a:t> of </a:t>
            </a:r>
            <a:r>
              <a:rPr lang="tr-TR" dirty="0" err="1" smtClean="0"/>
              <a:t>hydrogen</a:t>
            </a:r>
            <a:r>
              <a:rPr lang="tr-TR" dirty="0" smtClean="0"/>
              <a:t> </a:t>
            </a:r>
            <a:r>
              <a:rPr lang="tr-TR" dirty="0" err="1" smtClean="0"/>
              <a:t>from</a:t>
            </a:r>
            <a:r>
              <a:rPr lang="tr-TR" dirty="0" smtClean="0"/>
              <a:t> </a:t>
            </a:r>
            <a:r>
              <a:rPr lang="tr-TR" dirty="0" err="1" smtClean="0"/>
              <a:t>calcium</a:t>
            </a:r>
            <a:r>
              <a:rPr lang="tr-TR" dirty="0" smtClean="0"/>
              <a:t> </a:t>
            </a:r>
            <a:r>
              <a:rPr lang="tr-TR" dirty="0" err="1" smtClean="0"/>
              <a:t>hyroxide</a:t>
            </a:r>
            <a:r>
              <a:rPr lang="tr-TR" dirty="0" smtClean="0"/>
              <a:t> </a:t>
            </a:r>
          </a:p>
          <a:p>
            <a:r>
              <a:rPr lang="tr-TR" dirty="0" err="1" smtClean="0"/>
              <a:t>Formation</a:t>
            </a:r>
            <a:r>
              <a:rPr lang="tr-TR" dirty="0" smtClean="0"/>
              <a:t> of </a:t>
            </a:r>
            <a:r>
              <a:rPr lang="tr-TR" dirty="0" err="1" smtClean="0"/>
              <a:t>HCl</a:t>
            </a:r>
            <a:r>
              <a:rPr lang="tr-TR" dirty="0" smtClean="0"/>
              <a:t> </a:t>
            </a:r>
            <a:r>
              <a:rPr lang="tr-TR" dirty="0" err="1" smtClean="0"/>
              <a:t>from</a:t>
            </a:r>
            <a:r>
              <a:rPr lang="el-GR" dirty="0" smtClean="0"/>
              <a:t> α</a:t>
            </a:r>
            <a:r>
              <a:rPr lang="tr-TR" dirty="0"/>
              <a:t>- </a:t>
            </a:r>
            <a:r>
              <a:rPr lang="tr-TR" dirty="0" err="1"/>
              <a:t>naphtoxide</a:t>
            </a:r>
            <a:r>
              <a:rPr lang="tr-TR" dirty="0"/>
              <a:t> </a:t>
            </a:r>
            <a:r>
              <a:rPr lang="tr-TR" smtClean="0"/>
              <a:t>chlorophosphine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157858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Yer Tutucusu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3" r="1313"/>
          <a:stretch>
            <a:fillRect/>
          </a:stretch>
        </p:blipFill>
        <p:spPr/>
      </p:pic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7127131" y="3860321"/>
            <a:ext cx="3840480" cy="406879"/>
          </a:xfrm>
        </p:spPr>
        <p:txBody>
          <a:bodyPr>
            <a:noAutofit/>
          </a:bodyPr>
          <a:lstStyle/>
          <a:p>
            <a:r>
              <a:rPr lang="tr-TR" sz="2000" dirty="0" err="1"/>
              <a:t>Thanks</a:t>
            </a:r>
            <a:r>
              <a:rPr lang="tr-TR" sz="2000" dirty="0"/>
              <a:t>!!!!</a:t>
            </a:r>
          </a:p>
          <a:p>
            <a:endParaRPr lang="tr-TR" sz="2000" dirty="0"/>
          </a:p>
          <a:p>
            <a:r>
              <a:rPr lang="tr-TR" sz="2000" dirty="0"/>
              <a:t>osakiyan@ankara.edu.tr</a:t>
            </a:r>
          </a:p>
        </p:txBody>
      </p:sp>
    </p:spTree>
    <p:extLst>
      <p:ext uri="{BB962C8B-B14F-4D97-AF65-F5344CB8AC3E}">
        <p14:creationId xmlns:p14="http://schemas.microsoft.com/office/powerpoint/2010/main" val="2652513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Doğa Çizimi 16x9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3431377.potx" id="{56A48130-F36A-41C3-8C0C-0EF853C6708B}" vid="{0432F83B-7085-406B-BFE7-677E72A6CADA}"/>
    </a:ext>
  </a:extLst>
</a:theme>
</file>

<file path=ppt/theme/theme2.xml><?xml version="1.0" encoding="utf-8"?>
<a:theme xmlns:a="http://schemas.openxmlformats.org/drawingml/2006/main" name="Office Teması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eması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Doğa sunumu, resimli manzara tasarımı (geniş ekran)</Template>
  <TotalTime>2388</TotalTime>
  <Words>362</Words>
  <Application>Microsoft Office PowerPoint</Application>
  <PresentationFormat>Geniş ekran</PresentationFormat>
  <Paragraphs>51</Paragraphs>
  <Slides>10</Slides>
  <Notes>1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10</vt:i4>
      </vt:variant>
    </vt:vector>
  </HeadingPairs>
  <TitlesOfParts>
    <vt:vector size="13" baseType="lpstr">
      <vt:lpstr>Arial</vt:lpstr>
      <vt:lpstr>Segoe Print</vt:lpstr>
      <vt:lpstr>Doğa Çizimi 16x9</vt:lpstr>
      <vt:lpstr>Moisture and total solids analysis</vt:lpstr>
      <vt:lpstr>Importance of moisture assays</vt:lpstr>
      <vt:lpstr>PowerPoint Sunusu</vt:lpstr>
      <vt:lpstr>PowerPoint Sunusu</vt:lpstr>
      <vt:lpstr>How to determine the correct method for moisture determination?</vt:lpstr>
      <vt:lpstr>Moisture determination methods</vt:lpstr>
      <vt:lpstr>The moisture determination methods which are dependent on weight loss or water removal determination</vt:lpstr>
      <vt:lpstr>The moisture determination methods depend on some physical properties of food material </vt:lpstr>
      <vt:lpstr>The moisture determination methods depend on chemical reactions of water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TASARIM SÜRECİ</dc:title>
  <dc:creator>Dell</dc:creator>
  <cp:lastModifiedBy>Ozge Sakiyan Demirkol</cp:lastModifiedBy>
  <cp:revision>71</cp:revision>
  <dcterms:created xsi:type="dcterms:W3CDTF">2020-12-24T16:23:35Z</dcterms:created>
  <dcterms:modified xsi:type="dcterms:W3CDTF">2021-03-07T14:12:26Z</dcterms:modified>
</cp:coreProperties>
</file>