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0F75A-9E56-4A9E-AA61-D9899CF9F60D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8AE2-B353-46E7-B014-0950AE8BC3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8823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0F75A-9E56-4A9E-AA61-D9899CF9F60D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8AE2-B353-46E7-B014-0950AE8BC3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0001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0F75A-9E56-4A9E-AA61-D9899CF9F60D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8AE2-B353-46E7-B014-0950AE8BC3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06957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0F75A-9E56-4A9E-AA61-D9899CF9F60D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8AE2-B353-46E7-B014-0950AE8BC3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82355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0F75A-9E56-4A9E-AA61-D9899CF9F60D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8AE2-B353-46E7-B014-0950AE8BC3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72399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0F75A-9E56-4A9E-AA61-D9899CF9F60D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8AE2-B353-46E7-B014-0950AE8BC3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6443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0F75A-9E56-4A9E-AA61-D9899CF9F60D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8AE2-B353-46E7-B014-0950AE8BC3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8461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0F75A-9E56-4A9E-AA61-D9899CF9F60D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8AE2-B353-46E7-B014-0950AE8BC3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452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0F75A-9E56-4A9E-AA61-D9899CF9F60D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8AE2-B353-46E7-B014-0950AE8BC3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158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0F75A-9E56-4A9E-AA61-D9899CF9F60D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8AE2-B353-46E7-B014-0950AE8BC3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7453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0F75A-9E56-4A9E-AA61-D9899CF9F60D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8AE2-B353-46E7-B014-0950AE8BC3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28459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0F75A-9E56-4A9E-AA61-D9899CF9F60D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D48AE2-B353-46E7-B014-0950AE8BC3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26063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tr/url?sa=i&amp;rct=j&amp;q=&amp;esrc=s&amp;frm=1&amp;source=images&amp;cd=&amp;cad=rja&amp;uact=8&amp;ved=0CAcQjRw&amp;url=http://dandradebehaviorism.weebly.com/john-watson.html&amp;ei=hMmNVNGlFYm2UfTWgJAK&amp;bvm=bv.81828268,d.d24&amp;psig=AFQjCNFzAbvIp-40OMHbDmARyR0DwgmYTw&amp;ust=1418664646061760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google.com.tr/url?sa=i&amp;rct=j&amp;q=&amp;esrc=s&amp;frm=1&amp;source=images&amp;cd=&amp;cad=rja&amp;uact=8&amp;ved=0CAcQjRw&amp;url=http://www.greatshakesdogtraining.com/pavlov-is-sitting-on-your-shoulder-bob-bailey/&amp;ei=fcSNVL3DJ4e9Uemdg7AM&amp;psig=AFQjCNGv8d2uStcYmDycYJ2i8UOl1SgF6g&amp;ust=1418663284059091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om.tr/url?sa=i&amp;rct=j&amp;q=&amp;esrc=s&amp;frm=1&amp;source=images&amp;cd=&amp;cad=rja&amp;uact=8&amp;ved=0CAcQjRw&amp;url=http://www.simplypsychology.org/operant-conditioning.html&amp;ei=qdGNVPaeLsatUeWbgLAI&amp;bvm=bv.81828268,d.d24&amp;psig=AFQjCNGUVDU-rkN0jwtrGjYv6mRlB_iHTw&amp;ust=1418666420223972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google.com.tr/url?sa=i&amp;rct=j&amp;q=&amp;esrc=s&amp;frm=1&amp;source=images&amp;cd=&amp;cad=rja&amp;uact=8&amp;ved=0CAcQjRw&amp;url=http://valentineonewallpaper.blogspot.com/2013/01/positive-reinforcement-dog-training.html&amp;ei=WdiNVNGSKYWxUeGjgPgG&amp;bvm=bv.81828268,d.d24&amp;psig=AFQjCNErzzAoBJM0HLTEZQ_8R9qe-q5YqA&amp;ust=1418668473573199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hyperlink" Target="http://www.google.com.tr/url?sa=i&amp;rct=j&amp;q=&amp;esrc=s&amp;frm=1&amp;source=images&amp;cd=&amp;cad=rja&amp;uact=8&amp;ved=0CAcQjRw&amp;url=http://www.betterparenting.com/child-positive-reinforcement/&amp;ei=0NiNVNXjDci9UZnOgfgH&amp;bvm=bv.81828268,d.d24&amp;psig=AFQjCNFXYYwmbe04uIt8IS5lRpXqN2f3jA&amp;ust=1418668598232299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www.google.com.tr/url?sa=i&amp;rct=j&amp;q=&amp;esrc=s&amp;frm=1&amp;source=images&amp;cd=&amp;cad=rja&amp;uact=8&amp;ved=0CAcQjRw&amp;url=http://www.montrealdogblog.com/18794/choke-prong-collar-dog/&amp;ei=xdqNVNj9Esn8UtqnhJgE&amp;bvm=bv.81828268,d.d24&amp;psig=AFQjCNHKiwxpo0pJ9gd1JBbdxFswhHEXSQ&amp;ust=1418669055469116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hyperlink" Target="http://www.google.com.tr/url?sa=i&amp;rct=j&amp;q=&amp;esrc=s&amp;frm=1&amp;source=images&amp;cd=&amp;cad=rja&amp;uact=8&amp;ved=0CAcQjRw&amp;url=http://kristinhricko.weebly.com/reinforcement-and-punishment.html&amp;ei=8dqNVPSfJYKtU5OkgcAG&amp;bvm=bv.81828268,d.d24&amp;psig=AFQjCNHWpwNdHveyQZwBxz_wK6xWTDnIeg&amp;ust=1418669150225511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0.jpeg"/><Relationship Id="rId2" Type="http://schemas.openxmlformats.org/officeDocument/2006/relationships/hyperlink" Target="http://www.google.com.tr/url?sa=i&amp;rct=j&amp;q=&amp;esrc=s&amp;frm=1&amp;source=images&amp;cd=&amp;cad=rja&amp;uact=8&amp;ved=0CAcQjRw&amp;url=http://www.wikihow.com/Discipline-a-Child&amp;ei=yNyNVO3kF8S6UfHqgaAL&amp;bvm=bv.81828268,d.d24&amp;psig=AFQjCNHtQ_otgzGasUMxe4lxSavwpZPu4g&amp;ust=141866962881988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.tr/url?sa=i&amp;rct=j&amp;q=&amp;esrc=s&amp;frm=1&amp;source=images&amp;cd=&amp;cad=rja&amp;uact=8&amp;ved=0CAcQjRw&amp;url=http://www.montrealdogblog.com/18794/choke-prong-collar-dog/&amp;ei=NtyNVJ2OKMnwUKGAgZAM&amp;bvm=bv.81828268,d.d24&amp;psig=AFQjCNHBfJbakliGi24JjCuOEfRd5w35nw&amp;ust=1418669435632457" TargetMode="External"/><Relationship Id="rId5" Type="http://schemas.openxmlformats.org/officeDocument/2006/relationships/image" Target="../media/image19.jpeg"/><Relationship Id="rId4" Type="http://schemas.openxmlformats.org/officeDocument/2006/relationships/hyperlink" Target="http://www.google.com.tr/url?sa=i&amp;rct=j&amp;q=&amp;esrc=s&amp;frm=1&amp;source=images&amp;cd=&amp;cad=rja&amp;uact=8&amp;ved=0CAcQjRw&amp;url=http://nspt4kids.com/parenting/the-difference-between-positive-and-negative-punishment/&amp;ei=5tuNVLvxB4n4UomxgKAB&amp;bvm=bv.81828268,d.d24&amp;psig=AFQjCNFCnHklJLvveuDWepmatrqrlMObSg&amp;ust=1418669309595198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7EA65-61E5-4ECC-94EE-BC84E8BCF5A9}" type="slidenum">
              <a:rPr lang="tr-TR" altLang="tr-TR"/>
              <a:pPr>
                <a:defRPr/>
              </a:pPr>
              <a:t>1</a:t>
            </a:fld>
            <a:endParaRPr lang="tr-TR" altLang="tr-TR"/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>
          <a:xfrm>
            <a:off x="1151205" y="398013"/>
            <a:ext cx="9835662" cy="561975"/>
          </a:xfrm>
        </p:spPr>
        <p:txBody>
          <a:bodyPr>
            <a:noAutofit/>
          </a:bodyPr>
          <a:lstStyle/>
          <a:p>
            <a:r>
              <a:rPr lang="tr-TR" b="1" dirty="0">
                <a:latin typeface="Arial Narrow" panose="020B0606020202030204" pitchFamily="34" charset="0"/>
              </a:rPr>
              <a:t>GENERALIZATION &amp; DISCRIMINATION</a:t>
            </a:r>
            <a:endParaRPr lang="tr-TR" altLang="tr-TR" b="1" dirty="0">
              <a:solidFill>
                <a:srgbClr val="CC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25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7134" y="1314166"/>
            <a:ext cx="11274866" cy="4525963"/>
          </a:xfrm>
        </p:spPr>
        <p:txBody>
          <a:bodyPr>
            <a:normAutofit/>
          </a:bodyPr>
          <a:lstStyle/>
          <a:p>
            <a:r>
              <a:rPr lang="tr-TR" b="1" dirty="0" err="1">
                <a:latin typeface="Arial Narrow" panose="020B0606020202030204" pitchFamily="34" charset="0"/>
              </a:rPr>
              <a:t>Generalization</a:t>
            </a:r>
            <a:r>
              <a:rPr lang="tr-TR" b="1" dirty="0">
                <a:latin typeface="Arial Narrow" panose="020B0606020202030204" pitchFamily="34" charset="0"/>
              </a:rPr>
              <a:t>: </a:t>
            </a:r>
            <a:r>
              <a:rPr lang="en-US" dirty="0">
                <a:latin typeface="Arial Narrow" panose="020B0606020202030204" pitchFamily="34" charset="0"/>
              </a:rPr>
              <a:t>Tendency to respond to stimuli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en-US" dirty="0">
                <a:latin typeface="Arial Narrow" panose="020B0606020202030204" pitchFamily="34" charset="0"/>
              </a:rPr>
              <a:t>similar to the CS</a:t>
            </a:r>
            <a:endParaRPr lang="tr-TR" dirty="0">
              <a:latin typeface="Arial Narrow" panose="020B0606020202030204" pitchFamily="34" charset="0"/>
            </a:endParaRPr>
          </a:p>
          <a:p>
            <a:r>
              <a:rPr lang="en-US" altLang="tr-TR" b="1" dirty="0">
                <a:latin typeface="Arial Narrow" panose="020B0606020202030204" pitchFamily="34" charset="0"/>
              </a:rPr>
              <a:t>Discrimination</a:t>
            </a:r>
            <a:r>
              <a:rPr lang="tr-TR" altLang="tr-TR" dirty="0">
                <a:latin typeface="Arial Narrow" panose="020B0606020202030204" pitchFamily="34" charset="0"/>
              </a:rPr>
              <a:t>: O</a:t>
            </a:r>
            <a:r>
              <a:rPr lang="en-US" altLang="tr-TR" dirty="0" err="1">
                <a:latin typeface="Arial Narrow" panose="020B0606020202030204" pitchFamily="34" charset="0"/>
              </a:rPr>
              <a:t>ccurrence</a:t>
            </a:r>
            <a:r>
              <a:rPr lang="en-US" altLang="tr-TR" dirty="0">
                <a:latin typeface="Arial Narrow" panose="020B0606020202030204" pitchFamily="34" charset="0"/>
              </a:rPr>
              <a:t> of responses only to a specific CS.</a:t>
            </a:r>
          </a:p>
          <a:p>
            <a:endParaRPr lang="tr-TR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8262" y="3657599"/>
            <a:ext cx="4645538" cy="2536708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0744" y="2829334"/>
            <a:ext cx="3469044" cy="3364973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31307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D353B5-136C-494F-B45C-41E6CE112C79}" type="slidenum">
              <a:rPr lang="tr-TR" altLang="tr-TR"/>
              <a:pPr>
                <a:defRPr/>
              </a:pPr>
              <a:t>2</a:t>
            </a:fld>
            <a:endParaRPr lang="tr-TR" altLang="tr-TR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758956" y="335146"/>
            <a:ext cx="8229600" cy="706437"/>
          </a:xfrm>
        </p:spPr>
        <p:txBody>
          <a:bodyPr>
            <a:normAutofit fontScale="90000"/>
          </a:bodyPr>
          <a:lstStyle/>
          <a:p>
            <a:r>
              <a:rPr lang="en-AU" altLang="tr-TR" b="1" dirty="0">
                <a:latin typeface="Arial Narrow" panose="020B0606020202030204" pitchFamily="34" charset="0"/>
              </a:rPr>
              <a:t>CONDITIONED EMOTIONAL RESPONSE</a:t>
            </a:r>
            <a:endParaRPr lang="tr-TR" altLang="tr-TR" b="1" dirty="0">
              <a:solidFill>
                <a:srgbClr val="CC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23557" name="Picture 8" descr="John_Broadus_Wats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1588" y="3375542"/>
            <a:ext cx="1998662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Text Box 9"/>
          <p:cNvSpPr txBox="1">
            <a:spLocks noChangeArrowheads="1"/>
          </p:cNvSpPr>
          <p:nvPr/>
        </p:nvSpPr>
        <p:spPr bwMode="auto">
          <a:xfrm>
            <a:off x="8988556" y="6271935"/>
            <a:ext cx="180472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dirty="0">
                <a:latin typeface="Arial" panose="020B0604020202020204" pitchFamily="34" charset="0"/>
              </a:rPr>
              <a:t>John B. Watson</a:t>
            </a:r>
          </a:p>
        </p:txBody>
      </p:sp>
      <p:sp>
        <p:nvSpPr>
          <p:cNvPr id="2" name="Dikdörtgen 1"/>
          <p:cNvSpPr/>
          <p:nvPr/>
        </p:nvSpPr>
        <p:spPr>
          <a:xfrm>
            <a:off x="652780" y="1300164"/>
            <a:ext cx="10465578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altLang="tr-TR" sz="2800" dirty="0">
                <a:latin typeface="Arial Narrow" panose="020B0606020202030204" pitchFamily="34" charset="0"/>
              </a:rPr>
              <a:t>An emotional reaction of a specific stimulus is learned through CC.</a:t>
            </a:r>
            <a:endParaRPr lang="tr-TR" altLang="tr-TR" sz="28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tr-TR" sz="2800" dirty="0">
                <a:latin typeface="Arial Narrow" panose="020B0606020202030204" pitchFamily="34" charset="0"/>
              </a:rPr>
              <a:t>Conditioning Little Albert to fear a white rat. </a:t>
            </a:r>
          </a:p>
          <a:p>
            <a:endParaRPr lang="en-AU" altLang="tr-TR" dirty="0"/>
          </a:p>
        </p:txBody>
      </p:sp>
      <p:pic>
        <p:nvPicPr>
          <p:cNvPr id="7" name="Picture 6" descr="1122239_ori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6972" y="2522425"/>
            <a:ext cx="4483100" cy="4145953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8468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DDC03C-E349-4CA7-B32E-50B390855510}" type="slidenum">
              <a:rPr lang="tr-TR" altLang="tr-TR"/>
              <a:pPr>
                <a:defRPr/>
              </a:pPr>
              <a:t>3</a:t>
            </a:fld>
            <a:endParaRPr lang="tr-TR" altLang="tr-TR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480732" y="347663"/>
            <a:ext cx="8229600" cy="777875"/>
          </a:xfrm>
        </p:spPr>
        <p:txBody>
          <a:bodyPr/>
          <a:lstStyle/>
          <a:p>
            <a:pPr eaLnBrk="1" hangingPunct="1"/>
            <a:r>
              <a:rPr lang="tr-TR" altLang="tr-TR" b="1" dirty="0">
                <a:latin typeface="Arial Narrow" panose="020B0606020202030204" pitchFamily="34" charset="0"/>
              </a:rPr>
              <a:t>COUNTER CONDITIONING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8300" y="1125538"/>
            <a:ext cx="11176000" cy="4525962"/>
          </a:xfrm>
        </p:spPr>
        <p:txBody>
          <a:bodyPr>
            <a:normAutofit/>
          </a:bodyPr>
          <a:lstStyle/>
          <a:p>
            <a:r>
              <a:rPr lang="tr-TR" dirty="0">
                <a:latin typeface="Arial Narrow" panose="020B0606020202030204" pitchFamily="34" charset="0"/>
              </a:rPr>
              <a:t>E</a:t>
            </a:r>
            <a:r>
              <a:rPr lang="en-US" dirty="0" err="1">
                <a:latin typeface="Arial Narrow" panose="020B0606020202030204" pitchFamily="34" charset="0"/>
              </a:rPr>
              <a:t>xtinction</a:t>
            </a:r>
            <a:r>
              <a:rPr lang="en-US" dirty="0">
                <a:latin typeface="Arial Narrow" panose="020B0606020202030204" pitchFamily="34" charset="0"/>
              </a:rPr>
              <a:t> of an undesirable response to a stimulus through the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en-US" dirty="0">
                <a:latin typeface="Arial Narrow" panose="020B0606020202030204" pitchFamily="34" charset="0"/>
              </a:rPr>
              <a:t>introduction of a more desirable response</a:t>
            </a:r>
            <a:endParaRPr lang="tr-TR" altLang="tr-TR" dirty="0">
              <a:latin typeface="Arial Narrow" panose="020B0606020202030204" pitchFamily="34" charset="0"/>
            </a:endParaRPr>
          </a:p>
        </p:txBody>
      </p:sp>
      <p:pic>
        <p:nvPicPr>
          <p:cNvPr id="24581" name="Picture 9" descr="CC-poster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4043" y="2243137"/>
            <a:ext cx="5903913" cy="44783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0100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2D91D-76D9-40CC-BBD6-82FECF8D66BF}" type="slidenum">
              <a:rPr lang="tr-TR" altLang="tr-TR"/>
              <a:pPr>
                <a:defRPr/>
              </a:pPr>
              <a:t>4</a:t>
            </a:fld>
            <a:endParaRPr lang="tr-TR" altLang="tr-TR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776288" y="142079"/>
            <a:ext cx="10515600" cy="1325563"/>
          </a:xfrm>
        </p:spPr>
        <p:txBody>
          <a:bodyPr/>
          <a:lstStyle/>
          <a:p>
            <a:pPr eaLnBrk="1" hangingPunct="1"/>
            <a:r>
              <a:rPr lang="tr-TR" altLang="tr-TR" b="1" dirty="0">
                <a:latin typeface="Arial Narrow" panose="020B0606020202030204" pitchFamily="34" charset="0"/>
              </a:rPr>
              <a:t>OPERANT CONDITIONING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6288" y="1179741"/>
            <a:ext cx="10515600" cy="4525962"/>
          </a:xfrm>
        </p:spPr>
        <p:txBody>
          <a:bodyPr/>
          <a:lstStyle/>
          <a:p>
            <a:r>
              <a:rPr lang="tr-TR" altLang="tr-TR" dirty="0">
                <a:latin typeface="Arial Narrow" panose="020B0606020202030204" pitchFamily="34" charset="0"/>
              </a:rPr>
              <a:t>A</a:t>
            </a:r>
            <a:r>
              <a:rPr lang="en-US" altLang="tr-TR" dirty="0" err="1">
                <a:latin typeface="Arial Narrow" panose="020B0606020202030204" pitchFamily="34" charset="0"/>
              </a:rPr>
              <a:t>lso</a:t>
            </a:r>
            <a:r>
              <a:rPr lang="en-US" altLang="tr-TR" dirty="0">
                <a:latin typeface="Arial Narrow" panose="020B0606020202030204" pitchFamily="34" charset="0"/>
              </a:rPr>
              <a:t> known as </a:t>
            </a:r>
            <a:r>
              <a:rPr lang="en-US" altLang="tr-TR" i="1" dirty="0">
                <a:latin typeface="Arial Narrow" panose="020B0606020202030204" pitchFamily="34" charset="0"/>
              </a:rPr>
              <a:t>instrumental conditioning</a:t>
            </a:r>
            <a:endParaRPr lang="tr-TR" altLang="tr-TR" dirty="0">
              <a:latin typeface="Arial Narrow" panose="020B0606020202030204" pitchFamily="34" charset="0"/>
            </a:endParaRPr>
          </a:p>
          <a:p>
            <a:r>
              <a:rPr lang="tr-TR" altLang="tr-TR" dirty="0">
                <a:latin typeface="Arial Narrow" panose="020B0606020202030204" pitchFamily="34" charset="0"/>
              </a:rPr>
              <a:t>A</a:t>
            </a:r>
            <a:r>
              <a:rPr lang="en-US" altLang="tr-TR" dirty="0">
                <a:latin typeface="Arial Narrow" panose="020B0606020202030204" pitchFamily="34" charset="0"/>
              </a:rPr>
              <a:t>n organism operates on its environment to produce a change.</a:t>
            </a:r>
          </a:p>
          <a:p>
            <a:r>
              <a:rPr lang="tr-TR" altLang="tr-TR" dirty="0">
                <a:latin typeface="Arial Narrow" panose="020B0606020202030204" pitchFamily="34" charset="0"/>
              </a:rPr>
              <a:t>«Puzzle </a:t>
            </a:r>
            <a:r>
              <a:rPr lang="tr-TR" altLang="tr-TR" dirty="0" err="1">
                <a:latin typeface="Arial Narrow" panose="020B0606020202030204" pitchFamily="34" charset="0"/>
              </a:rPr>
              <a:t>box</a:t>
            </a:r>
            <a:r>
              <a:rPr lang="tr-TR" altLang="tr-TR" dirty="0">
                <a:latin typeface="Arial Narrow" panose="020B0606020202030204" pitchFamily="34" charset="0"/>
              </a:rPr>
              <a:t>»-Edward </a:t>
            </a:r>
            <a:r>
              <a:rPr lang="tr-TR" altLang="tr-TR" dirty="0" err="1">
                <a:latin typeface="Arial Narrow" panose="020B0606020202030204" pitchFamily="34" charset="0"/>
              </a:rPr>
              <a:t>Thorndike</a:t>
            </a:r>
            <a:endParaRPr lang="en-US" altLang="tr-TR" dirty="0">
              <a:latin typeface="Arial Narrow" panose="020B0606020202030204" pitchFamily="34" charset="0"/>
            </a:endParaRPr>
          </a:p>
          <a:p>
            <a:r>
              <a:rPr lang="en-US" altLang="tr-TR" dirty="0">
                <a:latin typeface="Arial Narrow" panose="020B0606020202030204" pitchFamily="34" charset="0"/>
              </a:rPr>
              <a:t>The </a:t>
            </a:r>
            <a:r>
              <a:rPr lang="en-US" altLang="tr-TR" b="1" dirty="0">
                <a:latin typeface="Arial Narrow" panose="020B0606020202030204" pitchFamily="34" charset="0"/>
              </a:rPr>
              <a:t>law of effect</a:t>
            </a:r>
            <a:r>
              <a:rPr lang="tr-TR" altLang="tr-TR" dirty="0">
                <a:latin typeface="Arial Narrow" panose="020B0606020202030204" pitchFamily="34" charset="0"/>
              </a:rPr>
              <a:t>: </a:t>
            </a:r>
            <a:r>
              <a:rPr lang="en-US" altLang="tr-TR" dirty="0" err="1">
                <a:latin typeface="Arial Narrow" panose="020B0606020202030204" pitchFamily="34" charset="0"/>
              </a:rPr>
              <a:t>reinforcers</a:t>
            </a:r>
            <a:r>
              <a:rPr lang="en-US" altLang="tr-TR" dirty="0">
                <a:latin typeface="Arial Narrow" panose="020B0606020202030204" pitchFamily="34" charset="0"/>
              </a:rPr>
              <a:t> promote learning, whereas punishers lead to the unlearning of responses.</a:t>
            </a:r>
          </a:p>
          <a:p>
            <a:pPr eaLnBrk="1" hangingPunct="1">
              <a:buFontTx/>
              <a:buNone/>
            </a:pPr>
            <a:endParaRPr lang="tr-TR" altLang="tr-TR" sz="2400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96449" y="3922750"/>
            <a:ext cx="2190863" cy="2798725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3268" y="3928175"/>
            <a:ext cx="4122266" cy="2793300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90706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238516"/>
            <a:ext cx="10515600" cy="1325563"/>
          </a:xfrm>
        </p:spPr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Cellular Level of </a:t>
            </a:r>
            <a:r>
              <a:rPr lang="tr-TR" b="1" dirty="0" err="1">
                <a:latin typeface="Arial Narrow" panose="020B0606020202030204" pitchFamily="34" charset="0"/>
              </a:rPr>
              <a:t>Operant</a:t>
            </a:r>
            <a:r>
              <a:rPr lang="tr-TR" b="1" dirty="0">
                <a:latin typeface="Arial Narrow" panose="020B0606020202030204" pitchFamily="34" charset="0"/>
              </a:rPr>
              <a:t> </a:t>
            </a:r>
            <a:r>
              <a:rPr lang="tr-TR" b="1" dirty="0" err="1">
                <a:latin typeface="Arial Narrow" panose="020B0606020202030204" pitchFamily="34" charset="0"/>
              </a:rPr>
              <a:t>Conditioning</a:t>
            </a:r>
            <a:endParaRPr lang="tr-TR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459865"/>
            <a:ext cx="10515600" cy="4351338"/>
          </a:xfrm>
        </p:spPr>
        <p:txBody>
          <a:bodyPr/>
          <a:lstStyle/>
          <a:p>
            <a:r>
              <a:rPr lang="tr-TR" dirty="0">
                <a:latin typeface="Arial Narrow" panose="020B0606020202030204" pitchFamily="34" charset="0"/>
              </a:rPr>
              <a:t>LTP</a:t>
            </a:r>
          </a:p>
          <a:p>
            <a:r>
              <a:rPr lang="tr-TR" dirty="0" err="1">
                <a:latin typeface="Arial Narrow" panose="020B0606020202030204" pitchFamily="34" charset="0"/>
              </a:rPr>
              <a:t>Repeated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reinforcement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insures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better</a:t>
            </a:r>
            <a:r>
              <a:rPr lang="tr-TR" dirty="0">
                <a:latin typeface="Arial Narrow" panose="020B0606020202030204" pitchFamily="34" charset="0"/>
              </a:rPr>
              <a:t>, </a:t>
            </a:r>
            <a:r>
              <a:rPr lang="tr-TR" dirty="0" err="1">
                <a:latin typeface="Arial Narrow" panose="020B0606020202030204" pitchFamily="34" charset="0"/>
              </a:rPr>
              <a:t>more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numerous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and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more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efficient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connections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between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neurons</a:t>
            </a:r>
            <a:endParaRPr lang="tr-TR" dirty="0">
              <a:latin typeface="Arial Narrow" panose="020B0606020202030204" pitchFamily="34" charset="0"/>
            </a:endParaRPr>
          </a:p>
          <a:p>
            <a:r>
              <a:rPr lang="en-GB" altLang="tr-TR" dirty="0">
                <a:latin typeface="Arial Narrow" panose="020B0606020202030204" pitchFamily="34" charset="0"/>
              </a:rPr>
              <a:t>Reward increases uptake of midbrain</a:t>
            </a:r>
            <a:r>
              <a:rPr lang="en-GB" altLang="tr-TR" u="sng" dirty="0">
                <a:latin typeface="Arial Narrow" panose="020B0606020202030204" pitchFamily="34" charset="0"/>
              </a:rPr>
              <a:t> dopamine </a:t>
            </a:r>
            <a:r>
              <a:rPr lang="en-GB" altLang="tr-TR" dirty="0">
                <a:latin typeface="Arial Narrow" panose="020B0606020202030204" pitchFamily="34" charset="0"/>
              </a:rPr>
              <a:t>in the Nucleus </a:t>
            </a:r>
            <a:r>
              <a:rPr lang="en-GB" altLang="tr-TR" dirty="0" err="1">
                <a:latin typeface="Arial Narrow" panose="020B0606020202030204" pitchFamily="34" charset="0"/>
              </a:rPr>
              <a:t>Accumbens</a:t>
            </a:r>
            <a:r>
              <a:rPr lang="en-GB" altLang="tr-TR" dirty="0">
                <a:latin typeface="Arial Narrow" panose="020B0606020202030204" pitchFamily="34" charset="0"/>
              </a:rPr>
              <a:t> (</a:t>
            </a:r>
            <a:r>
              <a:rPr lang="en-GB" altLang="tr-TR" dirty="0" err="1">
                <a:latin typeface="Arial Narrow" panose="020B0606020202030204" pitchFamily="34" charset="0"/>
              </a:rPr>
              <a:t>NAcc</a:t>
            </a:r>
            <a:r>
              <a:rPr lang="en-GB" altLang="tr-TR" dirty="0">
                <a:latin typeface="Arial Narrow" panose="020B0606020202030204" pitchFamily="34" charset="0"/>
              </a:rPr>
              <a:t>)</a:t>
            </a:r>
            <a:endParaRPr lang="tr-TR" altLang="tr-TR" dirty="0">
              <a:latin typeface="Arial Narrow" panose="020B0606020202030204" pitchFamily="34" charset="0"/>
            </a:endParaRPr>
          </a:p>
          <a:p>
            <a:r>
              <a:rPr lang="en-GB" altLang="tr-TR" dirty="0">
                <a:latin typeface="Arial Narrow" panose="020B0606020202030204" pitchFamily="34" charset="0"/>
              </a:rPr>
              <a:t>Higher </a:t>
            </a:r>
            <a:r>
              <a:rPr lang="en-GB" altLang="tr-TR" dirty="0" err="1">
                <a:latin typeface="Arial Narrow" panose="020B0606020202030204" pitchFamily="34" charset="0"/>
              </a:rPr>
              <a:t>NAcc</a:t>
            </a:r>
            <a:r>
              <a:rPr lang="en-GB" altLang="tr-TR" dirty="0">
                <a:latin typeface="Arial Narrow" panose="020B0606020202030204" pitchFamily="34" charset="0"/>
              </a:rPr>
              <a:t> activation during encoding = greater likelihood of recall</a:t>
            </a:r>
            <a:endParaRPr lang="tr-TR" altLang="tr-TR" dirty="0">
              <a:latin typeface="Arial Narrow" panose="020B0606020202030204" pitchFamily="34" charset="0"/>
            </a:endParaRPr>
          </a:p>
          <a:p>
            <a:r>
              <a:rPr lang="en-GB" altLang="tr-TR" dirty="0">
                <a:latin typeface="Arial Narrow" panose="020B0606020202030204" pitchFamily="34" charset="0"/>
              </a:rPr>
              <a:t>* increased attention and increased contextual memory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5721" y="4258751"/>
            <a:ext cx="1868087" cy="2463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052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b="1" dirty="0" err="1">
                <a:latin typeface="Arial Narrow" panose="020B0606020202030204" pitchFamily="34" charset="0"/>
              </a:rPr>
              <a:t>Skinner</a:t>
            </a:r>
            <a:r>
              <a:rPr lang="tr-TR" altLang="tr-TR" dirty="0" err="1">
                <a:latin typeface="Arial Narrow" panose="020B0606020202030204" pitchFamily="34" charset="0"/>
              </a:rPr>
              <a:t>’s</a:t>
            </a:r>
            <a:r>
              <a:rPr lang="tr-TR" altLang="tr-TR" dirty="0">
                <a:latin typeface="Arial Narrow" panose="020B0606020202030204" pitchFamily="34" charset="0"/>
              </a:rPr>
              <a:t> </a:t>
            </a:r>
            <a:r>
              <a:rPr lang="tr-TR" altLang="tr-TR" dirty="0" err="1">
                <a:latin typeface="Arial Narrow" panose="020B0606020202030204" pitchFamily="34" charset="0"/>
              </a:rPr>
              <a:t>box</a:t>
            </a:r>
            <a:r>
              <a:rPr lang="tr-TR" altLang="tr-TR" dirty="0">
                <a:latin typeface="Arial Narrow" panose="020B0606020202030204" pitchFamily="34" charset="0"/>
              </a:rPr>
              <a:t>(1938)</a:t>
            </a:r>
            <a:endParaRPr lang="tr-TR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tr-TR" altLang="tr-TR" b="1" dirty="0">
                <a:latin typeface="Arial Narrow" panose="020B0606020202030204" pitchFamily="34" charset="0"/>
              </a:rPr>
              <a:t>R</a:t>
            </a:r>
            <a:r>
              <a:rPr lang="en-US" altLang="tr-TR" b="1" dirty="0" err="1">
                <a:latin typeface="Arial Narrow" panose="020B0606020202030204" pitchFamily="34" charset="0"/>
              </a:rPr>
              <a:t>einforcer</a:t>
            </a:r>
            <a:r>
              <a:rPr lang="en-US" altLang="tr-TR" dirty="0">
                <a:latin typeface="Arial Narrow" panose="020B0606020202030204" pitchFamily="34" charset="0"/>
              </a:rPr>
              <a:t> is an event or stimulus that increases the frequency of the response </a:t>
            </a:r>
            <a:endParaRPr lang="tr-TR" altLang="tr-TR" dirty="0">
              <a:latin typeface="Arial Narrow" panose="020B0606020202030204" pitchFamily="34" charset="0"/>
            </a:endParaRPr>
          </a:p>
          <a:p>
            <a:r>
              <a:rPr lang="en-US" altLang="tr-TR" b="1" dirty="0">
                <a:latin typeface="Arial Narrow" panose="020B0606020202030204" pitchFamily="34" charset="0"/>
              </a:rPr>
              <a:t>Positive </a:t>
            </a:r>
            <a:r>
              <a:rPr lang="en-US" altLang="tr-TR" b="1" dirty="0" err="1">
                <a:latin typeface="Arial Narrow" panose="020B0606020202030204" pitchFamily="34" charset="0"/>
              </a:rPr>
              <a:t>reinforcers</a:t>
            </a:r>
            <a:r>
              <a:rPr lang="en-US" altLang="tr-TR" b="1" dirty="0">
                <a:latin typeface="Arial Narrow" panose="020B0606020202030204" pitchFamily="34" charset="0"/>
              </a:rPr>
              <a:t> </a:t>
            </a:r>
            <a:r>
              <a:rPr lang="en-US" altLang="tr-TR" dirty="0">
                <a:latin typeface="Arial Narrow" panose="020B0606020202030204" pitchFamily="34" charset="0"/>
              </a:rPr>
              <a:t>are events or stimuli that are </a:t>
            </a:r>
            <a:r>
              <a:rPr lang="en-US" altLang="tr-TR" i="1" dirty="0">
                <a:latin typeface="Arial Narrow" panose="020B0606020202030204" pitchFamily="34" charset="0"/>
              </a:rPr>
              <a:t>presented </a:t>
            </a:r>
            <a:r>
              <a:rPr lang="en-US" altLang="tr-TR" dirty="0">
                <a:latin typeface="Arial Narrow" panose="020B0606020202030204" pitchFamily="34" charset="0"/>
              </a:rPr>
              <a:t>after the target response occurs.</a:t>
            </a:r>
          </a:p>
          <a:p>
            <a:r>
              <a:rPr lang="en-US" altLang="tr-TR" b="1" dirty="0">
                <a:latin typeface="Arial Narrow" panose="020B0606020202030204" pitchFamily="34" charset="0"/>
              </a:rPr>
              <a:t>Negative </a:t>
            </a:r>
            <a:r>
              <a:rPr lang="en-US" altLang="tr-TR" b="1" dirty="0" err="1">
                <a:latin typeface="Arial Narrow" panose="020B0606020202030204" pitchFamily="34" charset="0"/>
              </a:rPr>
              <a:t>reinforcers</a:t>
            </a:r>
            <a:r>
              <a:rPr lang="en-US" altLang="tr-TR" b="1" dirty="0">
                <a:latin typeface="Arial Narrow" panose="020B0606020202030204" pitchFamily="34" charset="0"/>
              </a:rPr>
              <a:t> </a:t>
            </a:r>
            <a:r>
              <a:rPr lang="en-US" altLang="tr-TR" dirty="0">
                <a:latin typeface="Arial Narrow" panose="020B0606020202030204" pitchFamily="34" charset="0"/>
              </a:rPr>
              <a:t>are events or stimuli that are </a:t>
            </a:r>
            <a:r>
              <a:rPr lang="en-US" altLang="tr-TR" i="1" dirty="0">
                <a:latin typeface="Arial Narrow" panose="020B0606020202030204" pitchFamily="34" charset="0"/>
              </a:rPr>
              <a:t>removed</a:t>
            </a:r>
            <a:r>
              <a:rPr lang="en-US" altLang="tr-TR" dirty="0">
                <a:latin typeface="Arial Narrow" panose="020B0606020202030204" pitchFamily="34" charset="0"/>
              </a:rPr>
              <a:t> because a response has occurred. </a:t>
            </a:r>
          </a:p>
          <a:p>
            <a:endParaRPr lang="tr-TR" dirty="0"/>
          </a:p>
        </p:txBody>
      </p:sp>
      <p:pic>
        <p:nvPicPr>
          <p:cNvPr id="4" name="Picture 5" descr="skinner%20box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029429"/>
            <a:ext cx="4570414" cy="2617697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7616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23BB74-1209-4E78-B038-6487987B4076}" type="slidenum">
              <a:rPr lang="tr-TR" altLang="tr-TR"/>
              <a:pPr>
                <a:defRPr/>
              </a:pPr>
              <a:t>7</a:t>
            </a:fld>
            <a:endParaRPr lang="tr-TR" altLang="tr-TR"/>
          </a:p>
        </p:txBody>
      </p:sp>
      <p:pic>
        <p:nvPicPr>
          <p:cNvPr id="2050" name="Picture 2" descr="http://www.schutzhund-training.com/images/quadrant_o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14" y="526563"/>
            <a:ext cx="9716307" cy="5829787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4874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7559B0-C18D-45BD-A37E-1742BA4B9215}" type="slidenum">
              <a:rPr lang="tr-TR" altLang="tr-TR"/>
              <a:pPr>
                <a:defRPr/>
              </a:pPr>
              <a:t>8</a:t>
            </a:fld>
            <a:endParaRPr lang="tr-TR" altLang="tr-TR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tr-TR" b="1" dirty="0">
                <a:latin typeface="Arial Narrow" panose="020B0606020202030204" pitchFamily="34" charset="0"/>
              </a:rPr>
              <a:t>POSITIVE REINFORCEMENT</a:t>
            </a:r>
            <a:endParaRPr lang="en-US" altLang="tr-TR" dirty="0">
              <a:latin typeface="Arial Narrow" panose="020B0606020202030204" pitchFamily="34" charset="0"/>
            </a:endParaRP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405731"/>
            <a:ext cx="10515600" cy="4351338"/>
          </a:xfrm>
        </p:spPr>
        <p:txBody>
          <a:bodyPr/>
          <a:lstStyle/>
          <a:p>
            <a:r>
              <a:rPr lang="en-US" altLang="tr-TR" dirty="0">
                <a:latin typeface="Arial Narrow" panose="020B0606020202030204" pitchFamily="34" charset="0"/>
              </a:rPr>
              <a:t>occurs when a response is followed by a positive reinforce</a:t>
            </a:r>
            <a:endParaRPr lang="tr-TR" altLang="tr-TR" dirty="0">
              <a:latin typeface="Arial Narrow" panose="020B0606020202030204" pitchFamily="34" charset="0"/>
            </a:endParaRPr>
          </a:p>
          <a:p>
            <a:r>
              <a:rPr lang="tr-TR" altLang="tr-TR" dirty="0" err="1">
                <a:latin typeface="Arial Narrow" panose="020B0606020202030204" pitchFamily="34" charset="0"/>
              </a:rPr>
              <a:t>makes</a:t>
            </a:r>
            <a:r>
              <a:rPr lang="en-US" altLang="tr-TR" dirty="0">
                <a:latin typeface="Arial Narrow" panose="020B0606020202030204" pitchFamily="34" charset="0"/>
              </a:rPr>
              <a:t> the behavior more likely to occur in the future.</a:t>
            </a:r>
            <a:endParaRPr lang="tr-TR" altLang="tr-TR" dirty="0">
              <a:latin typeface="Arial Narrow" panose="020B0606020202030204" pitchFamily="34" charset="0"/>
            </a:endParaRPr>
          </a:p>
          <a:p>
            <a:r>
              <a:rPr lang="en-US" altLang="tr-TR" b="1" dirty="0">
                <a:latin typeface="Arial Narrow" panose="020B0606020202030204" pitchFamily="34" charset="0"/>
              </a:rPr>
              <a:t>Shaping</a:t>
            </a:r>
            <a:r>
              <a:rPr lang="tr-TR" altLang="tr-TR" dirty="0">
                <a:latin typeface="Arial Narrow" panose="020B0606020202030204" pitchFamily="34" charset="0"/>
              </a:rPr>
              <a:t>: </a:t>
            </a:r>
            <a:r>
              <a:rPr lang="en-US" altLang="tr-TR" dirty="0">
                <a:latin typeface="Arial Narrow" panose="020B0606020202030204" pitchFamily="34" charset="0"/>
              </a:rPr>
              <a:t>reinforcement of successive responses that more closely resemble the target response</a:t>
            </a:r>
            <a:r>
              <a:rPr lang="tr-TR" altLang="tr-TR" dirty="0">
                <a:latin typeface="Arial Narrow" panose="020B0606020202030204" pitchFamily="34" charset="0"/>
              </a:rPr>
              <a:t> - </a:t>
            </a:r>
            <a:r>
              <a:rPr lang="en-US" altLang="tr-TR" dirty="0">
                <a:latin typeface="Arial Narrow" panose="020B0606020202030204" pitchFamily="34" charset="0"/>
              </a:rPr>
              <a:t>“Successive Approximation”</a:t>
            </a:r>
          </a:p>
          <a:p>
            <a:endParaRPr lang="tr-TR" altLang="tr-TR" dirty="0"/>
          </a:p>
        </p:txBody>
      </p:sp>
      <p:pic>
        <p:nvPicPr>
          <p:cNvPr id="29701" name="Picture 4" descr="positive-reinforcement-dog-traini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231" y="3553188"/>
            <a:ext cx="3835206" cy="2632272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702" name="AutoShape 6" descr="9k=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/>
          </a:p>
        </p:txBody>
      </p:sp>
      <p:pic>
        <p:nvPicPr>
          <p:cNvPr id="29703" name="Picture 8" descr="iStock_000013139601Small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1411" y="3581400"/>
            <a:ext cx="3819378" cy="2604060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33394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6288DB-D4C2-4BCD-9260-6BB639232CB8}" type="slidenum">
              <a:rPr lang="tr-TR" altLang="tr-TR"/>
              <a:pPr>
                <a:defRPr/>
              </a:pPr>
              <a:t>9</a:t>
            </a:fld>
            <a:endParaRPr lang="tr-TR" altLang="tr-TR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b="1" dirty="0">
                <a:latin typeface="Arial Narrow" panose="020B0606020202030204" pitchFamily="34" charset="0"/>
              </a:rPr>
              <a:t>NEGATIVE REINFORCEMENT</a:t>
            </a:r>
            <a:endParaRPr lang="tr-TR" altLang="tr-TR" b="1" dirty="0">
              <a:solidFill>
                <a:srgbClr val="CC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639887"/>
            <a:ext cx="10515600" cy="4351338"/>
          </a:xfrm>
        </p:spPr>
        <p:txBody>
          <a:bodyPr>
            <a:normAutofit/>
          </a:bodyPr>
          <a:lstStyle/>
          <a:p>
            <a:r>
              <a:rPr lang="en-US" altLang="tr-TR" dirty="0">
                <a:latin typeface="Arial Narrow" panose="020B0606020202030204" pitchFamily="34" charset="0"/>
              </a:rPr>
              <a:t>occurs when a target behavior (response) is followed by removal or reduction of a negative </a:t>
            </a:r>
            <a:r>
              <a:rPr lang="en-US" altLang="tr-TR" dirty="0" err="1">
                <a:latin typeface="Arial Narrow" panose="020B0606020202030204" pitchFamily="34" charset="0"/>
              </a:rPr>
              <a:t>reinforcer</a:t>
            </a:r>
            <a:endParaRPr lang="tr-TR" altLang="tr-TR" b="1" u="sng" dirty="0">
              <a:latin typeface="Arial Narrow" panose="020B0606020202030204" pitchFamily="34" charset="0"/>
            </a:endParaRPr>
          </a:p>
        </p:txBody>
      </p:sp>
      <p:pic>
        <p:nvPicPr>
          <p:cNvPr id="31749" name="Picture 4" descr="trad_s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275" y="3173412"/>
            <a:ext cx="4321175" cy="3182938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7022" y="3264693"/>
            <a:ext cx="4592412" cy="30003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87067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b="1" dirty="0">
                <a:latin typeface="Arial Narrow" panose="020B0606020202030204" pitchFamily="34" charset="0"/>
              </a:rPr>
              <a:t>E</a:t>
            </a:r>
            <a:r>
              <a:rPr lang="tr-TR" altLang="tr-TR" b="1" dirty="0">
                <a:latin typeface="Arial Narrow" panose="020B0606020202030204" pitchFamily="34" charset="0"/>
              </a:rPr>
              <a:t>XTINCTION IN OPERANT CONDITIONING</a:t>
            </a:r>
            <a:endParaRPr lang="tr-TR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altLang="tr-TR" dirty="0">
                <a:latin typeface="Arial Narrow" panose="020B0606020202030204" pitchFamily="34" charset="0"/>
              </a:rPr>
              <a:t>O</a:t>
            </a:r>
            <a:r>
              <a:rPr lang="en-US" altLang="tr-TR" dirty="0" err="1">
                <a:latin typeface="Arial Narrow" panose="020B0606020202030204" pitchFamily="34" charset="0"/>
              </a:rPr>
              <a:t>ccurs</a:t>
            </a:r>
            <a:r>
              <a:rPr lang="en-US" altLang="tr-TR" dirty="0">
                <a:latin typeface="Arial Narrow" panose="020B0606020202030204" pitchFamily="34" charset="0"/>
              </a:rPr>
              <a:t> when a behavior is no longer followed by a </a:t>
            </a:r>
            <a:r>
              <a:rPr lang="en-US" altLang="tr-TR" dirty="0" err="1">
                <a:latin typeface="Arial Narrow" panose="020B0606020202030204" pitchFamily="34" charset="0"/>
              </a:rPr>
              <a:t>reinforcer</a:t>
            </a:r>
            <a:r>
              <a:rPr lang="en-US" altLang="tr-TR" dirty="0">
                <a:latin typeface="Arial Narrow" panose="020B0606020202030204" pitchFamily="34" charset="0"/>
              </a:rPr>
              <a:t>.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9285" y="2596290"/>
            <a:ext cx="3405965" cy="3977232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97134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B8E868-001C-4562-8189-420E7F921EA7}" type="slidenum">
              <a:rPr lang="tr-TR" altLang="tr-TR"/>
              <a:pPr>
                <a:defRPr/>
              </a:pPr>
              <a:t>11</a:t>
            </a:fld>
            <a:endParaRPr lang="tr-TR" altLang="tr-TR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dirty="0">
                <a:latin typeface="Arial Narrow" panose="020B0606020202030204" pitchFamily="34" charset="0"/>
              </a:rPr>
              <a:t>POSITIVE PUNISHMENT</a:t>
            </a:r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506539"/>
            <a:ext cx="9917113" cy="4492625"/>
          </a:xfrm>
        </p:spPr>
        <p:txBody>
          <a:bodyPr/>
          <a:lstStyle/>
          <a:p>
            <a:r>
              <a:rPr lang="en-US" altLang="tr-TR" dirty="0">
                <a:latin typeface="Arial Narrow" panose="020B0606020202030204" pitchFamily="34" charset="0"/>
              </a:rPr>
              <a:t>use of a physically or psychologically painful event as a punisher.</a:t>
            </a:r>
          </a:p>
        </p:txBody>
      </p:sp>
      <p:pic>
        <p:nvPicPr>
          <p:cNvPr id="32773" name="Picture 5" descr="positive-punishment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562" y="2825750"/>
            <a:ext cx="4897438" cy="3530600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4" name="Picture 7" descr="7279803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963" y="2825750"/>
            <a:ext cx="3816350" cy="3495674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77721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NEGATIVE PUNISHMENT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tr-TR" dirty="0">
                <a:latin typeface="Arial Narrow" panose="020B0606020202030204" pitchFamily="34" charset="0"/>
              </a:rPr>
              <a:t>loss of reinforcement as a consequence of an inappropriate behavior.</a:t>
            </a:r>
            <a:endParaRPr lang="tr-TR" altLang="tr-TR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4" name="Picture 11" descr="670px-Discipline-a-Child-Step-2Bullet1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1826" y="2979739"/>
            <a:ext cx="4254830" cy="3197224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girl-in-corner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3068" y="2979739"/>
            <a:ext cx="2132135" cy="3197224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negative-punishment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727" y="2979739"/>
            <a:ext cx="4141687" cy="3181660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89981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DRAWBACKS TO USE AVERSIVE METHODS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tr-TR" dirty="0">
                <a:latin typeface="Arial Narrow" panose="020B0606020202030204" pitchFamily="34" charset="0"/>
              </a:rPr>
              <a:t>Pain-induced aggression</a:t>
            </a:r>
            <a:r>
              <a:rPr lang="tr-TR" altLang="tr-TR" dirty="0">
                <a:latin typeface="Arial Narrow" panose="020B0606020202030204" pitchFamily="34" charset="0"/>
              </a:rPr>
              <a:t> – </a:t>
            </a:r>
            <a:r>
              <a:rPr lang="tr-TR" altLang="tr-TR" dirty="0" err="1">
                <a:latin typeface="Arial Narrow" panose="020B0606020202030204" pitchFamily="34" charset="0"/>
              </a:rPr>
              <a:t>redirected</a:t>
            </a:r>
            <a:r>
              <a:rPr lang="tr-TR" altLang="tr-TR" dirty="0">
                <a:latin typeface="Arial Narrow" panose="020B0606020202030204" pitchFamily="34" charset="0"/>
              </a:rPr>
              <a:t> </a:t>
            </a:r>
            <a:r>
              <a:rPr lang="tr-TR" altLang="tr-TR" dirty="0" err="1">
                <a:latin typeface="Arial Narrow" panose="020B0606020202030204" pitchFamily="34" charset="0"/>
              </a:rPr>
              <a:t>aggression</a:t>
            </a:r>
            <a:r>
              <a:rPr lang="tr-TR" altLang="tr-TR" dirty="0">
                <a:latin typeface="Arial Narrow" panose="020B0606020202030204" pitchFamily="34" charset="0"/>
              </a:rPr>
              <a:t>- </a:t>
            </a:r>
            <a:r>
              <a:rPr lang="tr-TR" altLang="tr-TR" dirty="0" err="1">
                <a:latin typeface="Arial Narrow" panose="020B0606020202030204" pitchFamily="34" charset="0"/>
              </a:rPr>
              <a:t>fear</a:t>
            </a:r>
            <a:r>
              <a:rPr lang="tr-TR" altLang="tr-TR" dirty="0">
                <a:latin typeface="Arial Narrow" panose="020B0606020202030204" pitchFamily="34" charset="0"/>
              </a:rPr>
              <a:t> </a:t>
            </a:r>
            <a:r>
              <a:rPr lang="tr-TR" altLang="tr-TR" dirty="0" err="1">
                <a:latin typeface="Arial Narrow" panose="020B0606020202030204" pitchFamily="34" charset="0"/>
              </a:rPr>
              <a:t>induced</a:t>
            </a:r>
            <a:r>
              <a:rPr lang="tr-TR" altLang="tr-TR" dirty="0">
                <a:latin typeface="Arial Narrow" panose="020B0606020202030204" pitchFamily="34" charset="0"/>
              </a:rPr>
              <a:t> </a:t>
            </a:r>
            <a:r>
              <a:rPr lang="tr-TR" altLang="tr-TR" dirty="0" err="1">
                <a:latin typeface="Arial Narrow" panose="020B0606020202030204" pitchFamily="34" charset="0"/>
              </a:rPr>
              <a:t>aggression</a:t>
            </a:r>
            <a:endParaRPr lang="tr-TR" altLang="tr-TR" dirty="0">
              <a:latin typeface="Arial Narrow" panose="020B0606020202030204" pitchFamily="34" charset="0"/>
            </a:endParaRPr>
          </a:p>
          <a:p>
            <a:r>
              <a:rPr lang="tr-TR" altLang="tr-TR" dirty="0">
                <a:latin typeface="Arial Narrow" panose="020B0606020202030204" pitchFamily="34" charset="0"/>
              </a:rPr>
              <a:t>High </a:t>
            </a:r>
            <a:r>
              <a:rPr lang="tr-TR" altLang="tr-TR" dirty="0" err="1">
                <a:latin typeface="Arial Narrow" panose="020B0606020202030204" pitchFamily="34" charset="0"/>
              </a:rPr>
              <a:t>arousal</a:t>
            </a:r>
            <a:r>
              <a:rPr lang="tr-TR" altLang="tr-TR" dirty="0">
                <a:latin typeface="Arial Narrow" panose="020B0606020202030204" pitchFamily="34" charset="0"/>
              </a:rPr>
              <a:t> </a:t>
            </a:r>
            <a:r>
              <a:rPr lang="tr-TR" altLang="tr-TR" dirty="0" err="1">
                <a:latin typeface="Arial Narrow" panose="020B0606020202030204" pitchFamily="34" charset="0"/>
              </a:rPr>
              <a:t>level</a:t>
            </a:r>
            <a:endParaRPr lang="tr-TR" altLang="tr-TR" dirty="0">
              <a:latin typeface="Arial Narrow" panose="020B0606020202030204" pitchFamily="34" charset="0"/>
            </a:endParaRPr>
          </a:p>
          <a:p>
            <a:r>
              <a:rPr lang="tr-TR" altLang="tr-TR" dirty="0" err="1">
                <a:latin typeface="Arial Narrow" panose="020B0606020202030204" pitchFamily="34" charset="0"/>
              </a:rPr>
              <a:t>Hyperactivity</a:t>
            </a:r>
            <a:endParaRPr lang="tr-TR" altLang="tr-TR" dirty="0">
              <a:latin typeface="Arial Narrow" panose="020B0606020202030204" pitchFamily="34" charset="0"/>
            </a:endParaRPr>
          </a:p>
          <a:p>
            <a:r>
              <a:rPr lang="tr-TR" altLang="tr-TR" dirty="0" err="1">
                <a:latin typeface="Arial Narrow" panose="020B0606020202030204" pitchFamily="34" charset="0"/>
              </a:rPr>
              <a:t>Depression</a:t>
            </a:r>
            <a:endParaRPr lang="tr-TR" altLang="tr-TR" dirty="0">
              <a:latin typeface="Arial Narrow" panose="020B0606020202030204" pitchFamily="34" charset="0"/>
            </a:endParaRPr>
          </a:p>
          <a:p>
            <a:r>
              <a:rPr lang="tr-TR" dirty="0" err="1">
                <a:latin typeface="Arial Narrow" panose="020B0606020202030204" pitchFamily="34" charset="0"/>
              </a:rPr>
              <a:t>Learned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helplessness</a:t>
            </a:r>
            <a:endParaRPr lang="tr-TR" dirty="0">
              <a:latin typeface="Arial Narrow" panose="020B0606020202030204" pitchFamily="34" charset="0"/>
            </a:endParaRPr>
          </a:p>
          <a:p>
            <a:r>
              <a:rPr lang="en-US" altLang="tr-TR" dirty="0">
                <a:latin typeface="Arial Narrow" panose="020B0606020202030204" pitchFamily="34" charset="0"/>
              </a:rPr>
              <a:t>The aversive quality of punishment may condition a fear response to the person administering it.</a:t>
            </a:r>
          </a:p>
          <a:p>
            <a:r>
              <a:rPr lang="tr-TR" dirty="0" err="1">
                <a:latin typeface="Arial Narrow" panose="020B0606020202030204" pitchFamily="34" charset="0"/>
              </a:rPr>
              <a:t>Generalization</a:t>
            </a:r>
            <a:r>
              <a:rPr lang="tr-TR" dirty="0">
                <a:latin typeface="Arial Narrow" panose="020B0606020202030204" pitchFamily="34" charset="0"/>
              </a:rPr>
              <a:t> – </a:t>
            </a:r>
            <a:r>
              <a:rPr lang="tr-TR" dirty="0" err="1">
                <a:latin typeface="Arial Narrow" panose="020B0606020202030204" pitchFamily="34" charset="0"/>
              </a:rPr>
              <a:t>using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newspaper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for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house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training</a:t>
            </a:r>
            <a:endParaRPr lang="tr-TR" dirty="0">
              <a:latin typeface="Arial Narrow" panose="020B0606020202030204" pitchFamily="34" charset="0"/>
            </a:endParaRPr>
          </a:p>
          <a:p>
            <a:endParaRPr lang="tr-TR" dirty="0">
              <a:solidFill>
                <a:srgbClr val="FF0066"/>
              </a:solidFill>
            </a:endParaRPr>
          </a:p>
          <a:p>
            <a:endParaRPr lang="tr-TR" dirty="0"/>
          </a:p>
        </p:txBody>
      </p:sp>
      <p:pic>
        <p:nvPicPr>
          <p:cNvPr id="16388" name="Picture 4" descr="choke collar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3336" y="2391527"/>
            <a:ext cx="3475892" cy="1946499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04179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D60A2F-591E-4CD0-A623-E148E71BA2FC}" type="slidenum">
              <a:rPr lang="tr-TR" altLang="tr-TR"/>
              <a:pPr>
                <a:defRPr/>
              </a:pPr>
              <a:t>14</a:t>
            </a:fld>
            <a:endParaRPr lang="tr-TR" altLang="tr-TR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4000" b="1" dirty="0"/>
              <a:t>EFFICIENT TRAINING REQUIRES:</a:t>
            </a:r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tr-TR" altLang="tr-TR" b="1" dirty="0">
                <a:solidFill>
                  <a:srgbClr val="C00000"/>
                </a:solidFill>
              </a:rPr>
              <a:t>PERFECT TIMING</a:t>
            </a:r>
          </a:p>
          <a:p>
            <a:pPr algn="ctr" eaLnBrk="1" hangingPunct="1">
              <a:buFontTx/>
              <a:buNone/>
            </a:pPr>
            <a:r>
              <a:rPr lang="tr-TR" altLang="tr-TR" b="1" dirty="0">
                <a:solidFill>
                  <a:srgbClr val="C00000"/>
                </a:solidFill>
              </a:rPr>
              <a:t>APPROPRIATE REINFORCER</a:t>
            </a:r>
          </a:p>
          <a:p>
            <a:pPr algn="ctr" eaLnBrk="1" hangingPunct="1">
              <a:buFontTx/>
              <a:buNone/>
            </a:pPr>
            <a:r>
              <a:rPr lang="tr-TR" altLang="tr-TR" b="1" dirty="0">
                <a:solidFill>
                  <a:srgbClr val="C00000"/>
                </a:solidFill>
              </a:rPr>
              <a:t>STRONG STIMULUS</a:t>
            </a:r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3370275"/>
            <a:ext cx="2626579" cy="2806687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54122" y="3892495"/>
            <a:ext cx="3442903" cy="2284467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37609" y="3294063"/>
            <a:ext cx="3003994" cy="2882899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83690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CONCLUSION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latin typeface="Arial Narrow" panose="020B0606020202030204" pitchFamily="34" charset="0"/>
              </a:rPr>
              <a:t>Learning is </a:t>
            </a:r>
            <a:r>
              <a:rPr lang="tr-TR" dirty="0" err="1">
                <a:latin typeface="Arial Narrow" panose="020B0606020202030204" pitchFamily="34" charset="0"/>
              </a:rPr>
              <a:t>important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to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survive</a:t>
            </a:r>
            <a:endParaRPr lang="tr-TR" dirty="0">
              <a:latin typeface="Arial Narrow" panose="020B0606020202030204" pitchFamily="34" charset="0"/>
            </a:endParaRPr>
          </a:p>
          <a:p>
            <a:r>
              <a:rPr lang="tr-TR" dirty="0">
                <a:latin typeface="Arial Narrow" panose="020B0606020202030204" pitchFamily="34" charset="0"/>
              </a:rPr>
              <a:t>Learning </a:t>
            </a:r>
            <a:r>
              <a:rPr lang="tr-TR" dirty="0" err="1">
                <a:latin typeface="Arial Narrow" panose="020B0606020202030204" pitchFamily="34" charset="0"/>
              </a:rPr>
              <a:t>requires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memory</a:t>
            </a:r>
            <a:endParaRPr lang="tr-TR" dirty="0">
              <a:latin typeface="Arial Narrow" panose="020B0606020202030204" pitchFamily="34" charset="0"/>
            </a:endParaRPr>
          </a:p>
          <a:p>
            <a:r>
              <a:rPr lang="tr-TR" dirty="0">
                <a:latin typeface="Arial Narrow" panose="020B0606020202030204" pitchFamily="34" charset="0"/>
              </a:rPr>
              <a:t>Learning </a:t>
            </a:r>
            <a:r>
              <a:rPr lang="tr-TR" dirty="0" err="1">
                <a:latin typeface="Arial Narrow" panose="020B0606020202030204" pitchFamily="34" charset="0"/>
              </a:rPr>
              <a:t>takes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place</a:t>
            </a:r>
            <a:r>
              <a:rPr lang="tr-TR" dirty="0">
                <a:latin typeface="Arial Narrow" panose="020B0606020202030204" pitchFamily="34" charset="0"/>
              </a:rPr>
              <a:t> in </a:t>
            </a:r>
            <a:r>
              <a:rPr lang="tr-TR" dirty="0" err="1">
                <a:latin typeface="Arial Narrow" panose="020B0606020202030204" pitchFamily="34" charset="0"/>
              </a:rPr>
              <a:t>different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regions</a:t>
            </a:r>
            <a:endParaRPr lang="tr-TR" dirty="0">
              <a:latin typeface="Arial Narrow" panose="020B0606020202030204" pitchFamily="34" charset="0"/>
            </a:endParaRPr>
          </a:p>
          <a:p>
            <a:r>
              <a:rPr lang="tr-TR" dirty="0" err="1">
                <a:latin typeface="Arial Narrow" panose="020B0606020202030204" pitchFamily="34" charset="0"/>
              </a:rPr>
              <a:t>Two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types</a:t>
            </a:r>
            <a:r>
              <a:rPr lang="tr-TR" dirty="0">
                <a:latin typeface="Arial Narrow" panose="020B0606020202030204" pitchFamily="34" charset="0"/>
              </a:rPr>
              <a:t> of </a:t>
            </a:r>
            <a:r>
              <a:rPr lang="tr-TR" dirty="0" err="1">
                <a:latin typeface="Arial Narrow" panose="020B0606020202030204" pitchFamily="34" charset="0"/>
              </a:rPr>
              <a:t>learning</a:t>
            </a:r>
            <a:r>
              <a:rPr lang="tr-TR" dirty="0">
                <a:latin typeface="Arial Narrow" panose="020B0606020202030204" pitchFamily="34" charset="0"/>
              </a:rPr>
              <a:t>: </a:t>
            </a:r>
            <a:r>
              <a:rPr lang="tr-TR" dirty="0" err="1">
                <a:latin typeface="Arial Narrow" panose="020B0606020202030204" pitchFamily="34" charset="0"/>
              </a:rPr>
              <a:t>Associative</a:t>
            </a:r>
            <a:r>
              <a:rPr lang="tr-TR" dirty="0">
                <a:latin typeface="Arial Narrow" panose="020B0606020202030204" pitchFamily="34" charset="0"/>
              </a:rPr>
              <a:t> &amp; </a:t>
            </a:r>
            <a:r>
              <a:rPr lang="tr-TR" dirty="0" err="1">
                <a:latin typeface="Arial Narrow" panose="020B0606020202030204" pitchFamily="34" charset="0"/>
              </a:rPr>
              <a:t>Non-associative</a:t>
            </a:r>
            <a:endParaRPr lang="tr-TR" dirty="0">
              <a:latin typeface="Arial Narrow" panose="020B0606020202030204" pitchFamily="34" charset="0"/>
            </a:endParaRPr>
          </a:p>
          <a:p>
            <a:r>
              <a:rPr lang="tr-TR" dirty="0" err="1">
                <a:latin typeface="Arial Narrow" panose="020B0606020202030204" pitchFamily="34" charset="0"/>
              </a:rPr>
              <a:t>Positive</a:t>
            </a:r>
            <a:r>
              <a:rPr lang="tr-TR" dirty="0">
                <a:latin typeface="Arial Narrow" panose="020B0606020202030204" pitchFamily="34" charset="0"/>
              </a:rPr>
              <a:t> = </a:t>
            </a:r>
            <a:r>
              <a:rPr lang="tr-TR" dirty="0" err="1">
                <a:latin typeface="Arial Narrow" panose="020B0606020202030204" pitchFamily="34" charset="0"/>
              </a:rPr>
              <a:t>Add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to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environment</a:t>
            </a:r>
            <a:endParaRPr lang="tr-TR" dirty="0">
              <a:latin typeface="Arial Narrow" panose="020B0606020202030204" pitchFamily="34" charset="0"/>
            </a:endParaRPr>
          </a:p>
          <a:p>
            <a:r>
              <a:rPr lang="tr-TR" dirty="0" err="1">
                <a:latin typeface="Arial Narrow" panose="020B0606020202030204" pitchFamily="34" charset="0"/>
              </a:rPr>
              <a:t>Negative</a:t>
            </a:r>
            <a:r>
              <a:rPr lang="tr-TR" dirty="0">
                <a:latin typeface="Arial Narrow" panose="020B0606020202030204" pitchFamily="34" charset="0"/>
              </a:rPr>
              <a:t> = </a:t>
            </a:r>
            <a:r>
              <a:rPr lang="tr-TR" dirty="0" err="1">
                <a:latin typeface="Arial Narrow" panose="020B0606020202030204" pitchFamily="34" charset="0"/>
              </a:rPr>
              <a:t>Remove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from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environment</a:t>
            </a:r>
            <a:endParaRPr lang="tr-TR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tr-TR" dirty="0">
              <a:latin typeface="Arial Narrow" panose="020B0606020202030204" pitchFamily="34" charset="0"/>
            </a:endParaRPr>
          </a:p>
          <a:p>
            <a:endParaRPr lang="tr-TR" dirty="0">
              <a:latin typeface="Arial Narrow" panose="020B0606020202030204" pitchFamily="34" charset="0"/>
            </a:endParaRPr>
          </a:p>
          <a:p>
            <a:endParaRPr lang="tr-TR" dirty="0">
              <a:latin typeface="Arial Narrow" panose="020B0606020202030204" pitchFamily="34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9062" y="647114"/>
            <a:ext cx="3357123" cy="6062524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430453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5400" b="1" dirty="0">
                <a:latin typeface="Arial Narrow" panose="020B0606020202030204" pitchFamily="34" charset="0"/>
              </a:rPr>
              <a:t>THANK YOU FOR YOUR ATTENTION</a:t>
            </a: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5181" y="1690688"/>
            <a:ext cx="8401637" cy="47049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263106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404</Words>
  <Application>Microsoft Office PowerPoint</Application>
  <PresentationFormat>Geniş ekran</PresentationFormat>
  <Paragraphs>66</Paragraphs>
  <Slides>16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16</vt:i4>
      </vt:variant>
    </vt:vector>
  </HeadingPairs>
  <TitlesOfParts>
    <vt:vector size="22" baseType="lpstr">
      <vt:lpstr>Arial</vt:lpstr>
      <vt:lpstr>Arial Narrow</vt:lpstr>
      <vt:lpstr>Calibri</vt:lpstr>
      <vt:lpstr>Calibri Light</vt:lpstr>
      <vt:lpstr>Comic Sans MS</vt:lpstr>
      <vt:lpstr>Office Teması</vt:lpstr>
      <vt:lpstr>GENERALIZATION &amp; DISCRIMINATION</vt:lpstr>
      <vt:lpstr>CONDITIONED EMOTIONAL RESPONSE</vt:lpstr>
      <vt:lpstr>COUNTER CONDITIONING</vt:lpstr>
      <vt:lpstr>OPERANT CONDITIONING</vt:lpstr>
      <vt:lpstr>Cellular Level of Operant Conditioning</vt:lpstr>
      <vt:lpstr>Skinner’s box(1938)</vt:lpstr>
      <vt:lpstr>PowerPoint Sunusu</vt:lpstr>
      <vt:lpstr>POSITIVE REINFORCEMENT</vt:lpstr>
      <vt:lpstr>NEGATIVE REINFORCEMENT</vt:lpstr>
      <vt:lpstr>EXTINCTION IN OPERANT CONDITIONING</vt:lpstr>
      <vt:lpstr>POSITIVE PUNISHMENT</vt:lpstr>
      <vt:lpstr>NEGATIVE PUNISHMENT</vt:lpstr>
      <vt:lpstr>DRAWBACKS TO USE AVERSIVE METHODS</vt:lpstr>
      <vt:lpstr>EFFICIENT TRAINING REQUIRES:</vt:lpstr>
      <vt:lpstr>CONCLUSION</vt:lpstr>
      <vt:lpstr>THANK YOU FOR YOUR ATTENTION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LASHLEY ENGRAM (1944)</dc:title>
  <dc:creator>Fizyolab1</dc:creator>
  <cp:lastModifiedBy>Fizyolab1</cp:lastModifiedBy>
  <cp:revision>3</cp:revision>
  <dcterms:created xsi:type="dcterms:W3CDTF">2018-03-19T06:20:15Z</dcterms:created>
  <dcterms:modified xsi:type="dcterms:W3CDTF">2018-03-19T06:21:35Z</dcterms:modified>
</cp:coreProperties>
</file>