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12192000" cy="6858000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Calibri Light" panose="020F0302020204030204" pitchFamily="34" charset="0"/>
      <p:regular r:id="rId53"/>
      <p:italic r:id="rId54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4292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2618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198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6051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491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2152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552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16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7152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973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6171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7C4E-A523-4239-9104-9D011842C5E3}" type="datetimeFigureOut">
              <a:rPr lang="tr-TR" smtClean="0"/>
              <a:t>19.3.2020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88A80-1D11-4600-8884-ED3DCAA0921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523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df.ilacprospektusu.com/" TargetMode="External"/><Relationship Id="rId2" Type="http://schemas.openxmlformats.org/officeDocument/2006/relationships/hyperlink" Target="https://www.ilacprospektusu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.wikipedia.org/wi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>
            <a:spLocks/>
          </p:cNvSpPr>
          <p:nvPr/>
        </p:nvSpPr>
        <p:spPr>
          <a:xfrm>
            <a:off x="850900" y="2995255"/>
            <a:ext cx="10020300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İLAÇ ABSORBSİYONU</a:t>
            </a:r>
            <a:endParaRPr lang="tr-TR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0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977900" y="3054921"/>
            <a:ext cx="9867900" cy="674200"/>
          </a:xfrm>
          <a:prstGeom prst="rect">
            <a:avLst/>
          </a:prstGeom>
          <a:noFill/>
        </p:spPr>
        <p:txBody>
          <a:bodyPr wrap="square" tIns="90000" bIns="90000" rtlCol="0" anchor="ctr" anchorCtr="1">
            <a:spAutoFit/>
          </a:bodyPr>
          <a:lstStyle/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İlaçların etkilerini gösterebilmeleri için öncelikle uygulandıkları yerlerden </a:t>
            </a:r>
            <a:r>
              <a:rPr lang="tr-TR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emilmeleri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yani </a:t>
            </a:r>
            <a:r>
              <a:rPr lang="tr-TR" sz="1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absorbsiyona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uğramaları ve kan dolaşımına geçmeleri gerekmektedir. 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>
            <a:spLocks noChangeAspect="1"/>
          </p:cNvSpPr>
          <p:nvPr/>
        </p:nvSpPr>
        <p:spPr>
          <a:xfrm>
            <a:off x="666206" y="2329213"/>
            <a:ext cx="10894423" cy="1659085"/>
          </a:xfrm>
          <a:prstGeom prst="rect">
            <a:avLst/>
          </a:prstGeom>
          <a:noFill/>
        </p:spPr>
        <p:txBody>
          <a:bodyPr wrap="square" lIns="90000" tIns="90000" bIns="90000" rtlCol="0" anchor="ctr" anchorCtr="1">
            <a:spAutoFit/>
          </a:bodyPr>
          <a:lstStyle/>
          <a:p>
            <a:pPr algn="just">
              <a:buClr>
                <a:schemeClr val="tx1"/>
              </a:buClr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İlaçlar 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biyolojik </a:t>
            </a:r>
            <a:r>
              <a:rPr lang="tr-T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membranlardan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geçerek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emilirler fakat ilaçların damar içine (IV) verilişinde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olayından söz edilemez.</a:t>
            </a:r>
          </a:p>
          <a:p>
            <a:pPr marL="285750" indent="-2857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İntravenöz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verilişte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ilaç, enjektör iğnesinden çıkar çıkmaz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edilmiş sayılmaktadır.</a:t>
            </a:r>
          </a:p>
          <a:p>
            <a:pPr marL="285750" indent="-2857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 içine verilişte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ilaç,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kapillerlerin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endotelyum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tabakalarını aşmak zorundadır.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2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965200" y="2635733"/>
            <a:ext cx="10337800" cy="1412864"/>
          </a:xfrm>
          <a:prstGeom prst="rect">
            <a:avLst/>
          </a:prstGeom>
          <a:noFill/>
        </p:spPr>
        <p:txBody>
          <a:bodyPr wrap="square" tIns="90000" bIns="90000" rtlCol="0" anchor="ctr" anchorCtr="1">
            <a:spAutoFit/>
          </a:bodyPr>
          <a:lstStyle/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Birim zaman süresinde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edilen ilaç miktarına 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absorbsiyonun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hızı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denilmektedir ve bu hızı etkileyen iki özellik vardır: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tr-TR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İlaca ait özellikler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tr-TR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lacın veriliş yeri ile ilgili özellikler</a:t>
            </a:r>
            <a:endParaRPr lang="tr-TR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76300" y="1450659"/>
            <a:ext cx="10375900" cy="350865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tr-TR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İlaca ait özellikler</a:t>
            </a:r>
          </a:p>
          <a:p>
            <a:pPr algn="just"/>
            <a:endParaRPr lang="tr-TR" sz="16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lphaLcParenR"/>
            </a:pP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İlacın 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şekli</a:t>
            </a:r>
          </a:p>
          <a:p>
            <a:pPr marL="342900" indent="-342900" algn="just">
              <a:buAutoNum type="alphaLcParenR"/>
            </a:pPr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 katı (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tablet,draje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vb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şekildeyse öncelikle </a:t>
            </a:r>
            <a:r>
              <a:rPr lang="tr-T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disintegrasyon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dissolüsyon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aşamalarından geçmelidir.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  sıvı 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şekildeyse katıya göre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kanaldan daha hızlı ve bazen daha fazla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edilir yani sıvı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farmasötik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şekildeki ilaçların etkisi daha erken başlar.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Disintegrasyon</a:t>
            </a:r>
            <a:r>
              <a:rPr lang="tr-T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Katı </a:t>
            </a:r>
            <a:r>
              <a:rPr lang="tr-TR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farmasotik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şekildeki ilaçların daha ufak taneciklere parçalanmasıdır.</a:t>
            </a:r>
          </a:p>
          <a:p>
            <a:pPr algn="just"/>
            <a:r>
              <a:rPr lang="tr-TR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Dissolüsyon</a:t>
            </a:r>
            <a:r>
              <a:rPr lang="tr-TR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Ufak parçaların ayrılan ilaç moleküllerinin mide veya bağırsak sıvısında çözünmesidir.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89000" y="1898256"/>
            <a:ext cx="10325100" cy="329320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İlacın çözücüsünün fiziksel özellikleri </a:t>
            </a:r>
          </a:p>
          <a:p>
            <a:pPr algn="just"/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Bazı ilaçların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absorbsiyonlarını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yavaşlatıp, etki sürelerini uzatmak için suda çözünen ilaçlar suda çözünmeyen esterleri şekline getirilebilirler (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benzatin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penisilin gibi).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İlacın molekül büyüklüğü</a:t>
            </a: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Ufak moleküllü ilaçlar kolay, büyükler zor emilir.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İlaç konsantrasyonu</a:t>
            </a: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İlacın uygulandığı yerdeki konsantrasyonu ne kadar fazla ise genellikle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absorbsiyonu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o kadar hızlı olur.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6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50900" y="1854200"/>
            <a:ext cx="102235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tr-TR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İlacın </a:t>
            </a:r>
            <a:r>
              <a:rPr lang="tr-TR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lipofilitesi</a:t>
            </a:r>
            <a:endParaRPr lang="tr-TR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tr-TR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İlacın </a:t>
            </a:r>
            <a:r>
              <a:rPr lang="tr-TR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lipid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/su partisyon kat sayısı ne kadar büyükse 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ilacın yağda çözünme eğilimi o kadar artar ve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lipid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membranlardan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absorbsiyonu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kadar hızlı ve fazla olur.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Lipofilite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olayında ortamın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pH’ı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önemlidir.</a:t>
            </a:r>
          </a:p>
          <a:p>
            <a:pPr lvl="0" algn="just"/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tr-TR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 İlacın farmakolojik </a:t>
            </a:r>
            <a:r>
              <a:rPr lang="tr-TR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özelliği</a:t>
            </a:r>
            <a:endParaRPr lang="tr-TR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tr-TR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Vazokonstriktör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ilaçlar uygulandıkları yerde kan akımını azaltacaklarından kendi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absorbsiyonlarını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birlikte verildikleri ilacın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hızını </a:t>
            </a:r>
            <a:r>
              <a:rPr lang="tr-TR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azaltırlar</a:t>
            </a:r>
            <a:r>
              <a:rPr lang="tr-TR" sz="16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tr-TR" sz="1600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Vazodilatör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ilaçlar ise kan akımını arttıracaklarından daha hızlı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olurlar ve eğer başka ilaçla birlikte verilirlerse o ilacın da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hızı </a:t>
            </a:r>
            <a:r>
              <a:rPr lang="tr-TR" sz="16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artar.</a:t>
            </a:r>
          </a:p>
          <a:p>
            <a:pPr lvl="0" algn="just"/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4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16000" y="988539"/>
            <a:ext cx="10172700" cy="480131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endParaRPr lang="tr-TR" dirty="0"/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g) İlacın tuz şeklinde olması</a:t>
            </a: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Zayıf asit yapılı ilaçların sodyum, potasyum, kalsiyum gibi tuzları daha hızlı emilmektedirler.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Zayıf bazik ilaçların ise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hidroklorür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hidrobromür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metilsülfat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tuzları daha hızlı emilir.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h) 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İyonizasyon</a:t>
            </a:r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Asit ortamda asidik ilaçlar çevreye hidrojen iyonu verip iyonlaşamayacağı için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-iyonize (yani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lipidde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çözünürlüğü fazla) olarak bulunurlar, bu nedenle de asidik ilaçların asit ortamda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daha kolaydır.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Bazik ilaçlar da bazik ortamda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-iyonize olarak bulunduklarında bazik ortamda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daha kolaydır.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i) Kompleks oluşumu</a:t>
            </a:r>
          </a:p>
          <a:p>
            <a:pPr marL="400050" indent="-400050" algn="just">
              <a:buAutoNum type="romanLcParenR"/>
            </a:pPr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Bazı ilaçların gıdalar veya başka ilaçlarla (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tetrasiklinlerin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süt ,yoğurt gibi kalsiyumdan zengin besinlerle ya da demir içeren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antianemik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ilaçlarla) kompleks oluşturması kendi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absorbsiyonlarını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azaltırken, kompleks oluşumu (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ergotamin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ile kafein) bazen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absorbsiyonlarının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artmasına da neden olabilmektedir.</a:t>
            </a:r>
          </a:p>
        </p:txBody>
      </p:sp>
    </p:spTree>
    <p:extLst>
      <p:ext uri="{BB962C8B-B14F-4D97-AF65-F5344CB8AC3E}">
        <p14:creationId xmlns:p14="http://schemas.microsoft.com/office/powerpoint/2010/main" val="66849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/>
          <p:cNvSpPr txBox="1"/>
          <p:nvPr/>
        </p:nvSpPr>
        <p:spPr>
          <a:xfrm>
            <a:off x="1041400" y="1346200"/>
            <a:ext cx="9880600" cy="455509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1.İlacın veriliş yeri ile ilgili özellikler  </a:t>
            </a:r>
          </a:p>
          <a:p>
            <a:pPr algn="just"/>
            <a:endParaRPr lang="tr-TR" sz="16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Absorbsiyonun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olduğu yüzeyin genişliği ve geçirgenliği </a:t>
            </a: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İlacın uygulandığı 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yüzey ne kadar genişse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fazla geçirgen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o kadar hızlı olur 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Mukozalar, cilde göre daha geçirgendir 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Cilt bütünlüğünün yara, yanık ve sıyrık gibi durumlarla bozulması geçirgenliğinin artmasına  neden olmaktadır.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Villuslar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nedeniyle ince bağırsak mukozası ağız , mide ve rektum  mukozasına göre daha geniş bir yüzey alanı oluşturduğundan buradan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daha hızlı olur.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Akciğerlerdeki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bronşioller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yüzey alanını genişlettiğinden ve alveolleri çevreleyen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ince olması nedeniyle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inhalasyonla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verilen gaz halindeki ilaçlar buralardan çok hızlı emilirler.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3489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825500" y="2235200"/>
            <a:ext cx="10826569" cy="212365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İlacın verildiği doku içinden geçen kan akımın miktarı ve hızı 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Fazla ve hızlı kanlanan organlarda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ilaçların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absorbsiyonları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hızlı olacaktır.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 akımının yavaşlamasına neden olan hipotansiyon, şok,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konjestif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kalp yetmezliği, arter tıkanıklıkları ve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miksödem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gibi durumlarda ilaçların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hızları da </a:t>
            </a:r>
            <a:r>
              <a:rPr lang="tr-TR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azalır.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7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15999" y="2304143"/>
            <a:ext cx="10178869" cy="240065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Bağırsak hareketleri (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motilite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ilaç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absorbsiyonunu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etkilemektedir.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Diyare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durumunda bağırsaktan içeriğin hızlı geçmesi ilaç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absorbsiyonunu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azaltabilmektedir.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Konstipasyonda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katı ilaçların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disintegrasyon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dissolüsyonu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sınırlı olacağından ilaç moleküllerinin bağırsak mukoza yüzeyi ile teması da az olacağından emilim de daha az olabilmektedir.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20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08166" y="2569028"/>
            <a:ext cx="9906000" cy="132343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İlk geçişte eliminasyon (</a:t>
            </a:r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presistemik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eliminasyon)</a:t>
            </a: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İlaçlar mide-bağırsak mukozası ve özellikle de karaciğer hücreleri içinden geçerlerken buralardaki enzimler tarafından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metabolize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edilebilirler ve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inaktif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metabolitlere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dönüştürülüp safraya atılabilirler. Bu ilaçların sadece bir bölümleri sistemik dolaşıma (vena cava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inferior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ulaşabilir. Buna 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ilk geçişte eliminasyon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denir.</a:t>
            </a:r>
          </a:p>
        </p:txBody>
      </p:sp>
    </p:spTree>
    <p:extLst>
      <p:ext uri="{BB962C8B-B14F-4D97-AF65-F5344CB8AC3E}">
        <p14:creationId xmlns:p14="http://schemas.microsoft.com/office/powerpoint/2010/main" val="410920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28700" y="1968500"/>
            <a:ext cx="9931400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Enterohepatik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Sirkülasyon</a:t>
            </a:r>
          </a:p>
          <a:p>
            <a:pPr algn="just"/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Karaciğer hücreleri tarafından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metabolize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edilen ilaçların bir kısmı, safra içinde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itrah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edilir ve ince bağırsağa gelen ilaçlar yeniden emilip karaciğere tekrar gelerek yeniden sistemik dolaşıma geçerler.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Enterohepatik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sirkülasyon , çoğu ilacın plazma konsantrasyonu ve etki süresinin uzamasına neden olur.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Sadece oral olarak alınan ilaçlar değil,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parenteral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uygulanan ilaçlar da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enterohepatik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sirkülasyona girebilirler örneğin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digitoksin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morfin.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8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952500" y="1981200"/>
            <a:ext cx="10529751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İlaçların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absorbsiyon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dağılım,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biyotransformasyon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eliminasyonu sırasındaki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farmakokinetik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olaylar ilaç moleküllerinin hücre sitoplazma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membranlarından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geçişini gerektirir.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Geçiş olayı beş şekilde olabilmektedir:</a:t>
            </a: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1.Pasif difüzyon</a:t>
            </a:r>
          </a:p>
          <a:p>
            <a:pPr algn="just"/>
            <a:r>
              <a:rPr lang="tr-TR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2.Aktif transport</a:t>
            </a:r>
          </a:p>
          <a:p>
            <a:pPr algn="just"/>
            <a:r>
              <a:rPr lang="tr-TR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3.Kolaylaştırılmış difüzyon</a:t>
            </a:r>
          </a:p>
          <a:p>
            <a:pPr algn="just"/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4.Pinositoz(</a:t>
            </a:r>
            <a:r>
              <a:rPr lang="tr-TR" sz="1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)/Fagositoz(</a:t>
            </a:r>
            <a:r>
              <a:rPr lang="tr-TR" sz="1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Ekzositoz</a:t>
            </a:r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tr-TR" sz="1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5.Reseptör aracılı </a:t>
            </a:r>
            <a:r>
              <a:rPr lang="tr-TR" sz="16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endParaRPr lang="tr-TR" sz="1600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438703" y="2397917"/>
            <a:ext cx="4636951" cy="209288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Pasif difüzyon</a:t>
            </a:r>
          </a:p>
          <a:p>
            <a:pPr algn="just"/>
            <a:endParaRPr lang="tr-TR" sz="16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İlaç molekülleri , yüksek konsantrasyonda olduğu ortamdan düşük konsantrasyonda olduğu ortama, herhangi bir taşıyıcıya ihtiyaç duymadan ve enerji harcamadan geçerler.</a:t>
            </a: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93" y="1886136"/>
            <a:ext cx="4887042" cy="311644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1156244" y="5002580"/>
            <a:ext cx="4715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 1.0 Hücre içi ve hücre dışı arasında gerçekleşen difüzyon olayı</a:t>
            </a: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06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175657" y="2649713"/>
            <a:ext cx="4585063" cy="132343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r>
              <a:rPr lang="tr-TR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Aktif transport</a:t>
            </a:r>
          </a:p>
          <a:p>
            <a:pPr algn="just"/>
            <a:endParaRPr lang="tr-TR" sz="1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İlaç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molekülleri, düşük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konsantrasyonda olduğu ortamdan yüksek konsantrasyonda olduğu ortama, bir taşıyıcıya bağlanarak ve enerji kullanarak geçerler.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924" y="1841860"/>
            <a:ext cx="4909457" cy="2939143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6188528" y="4781003"/>
            <a:ext cx="46242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 1.1 Sodyum-Potasyum pompası birincil aktif taşımaya örnektir.</a:t>
            </a: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50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66800" y="2565400"/>
            <a:ext cx="10109200" cy="132343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/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tr-TR" sz="16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600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Kolaylaştırılmış Difüzyon</a:t>
            </a:r>
          </a:p>
          <a:p>
            <a:pPr lvl="0" algn="just"/>
            <a:endParaRPr lang="tr-TR" sz="1600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İlaç molekülleri, yüksek konsantrasyonda olduğu ortamdan düşük konsantrasyonda olduğu ortama bir taşıyıcıya bağlanarak fakat enerji harcamadan geçerler</a:t>
            </a:r>
            <a:r>
              <a:rPr lang="tr-TR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5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057729" y="3615301"/>
            <a:ext cx="10337800" cy="280076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just"/>
            <a:endParaRPr lang="tr-TR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tr-TR" sz="1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Pinositoz</a:t>
            </a:r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1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)/Fagositoz(</a:t>
            </a:r>
            <a:r>
              <a:rPr lang="tr-TR" sz="1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Ekzositoz</a:t>
            </a:r>
            <a:r>
              <a:rPr lang="tr-TR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tr-TR" sz="1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Endositozda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hücre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membranının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dış yüzünde oluşan çukur içine giren maddeleri saran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kopması ile </a:t>
            </a:r>
            <a:r>
              <a:rPr lang="tr-T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pinositik</a:t>
            </a:r>
            <a:r>
              <a:rPr lang="tr-T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vezikül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oluşur ve maddeler hücre içine alınırlar.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Ekzositozda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ise tam tersine hücre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dışa doğru çıkıntı oluşturur ve maddeler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membranın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oluşturduğu vezikülle birlikte dışarı atılırlar.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646" y="549105"/>
            <a:ext cx="5643153" cy="2725437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926079" y="3306422"/>
            <a:ext cx="3122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 1.2 Hücrede gerçekleşen fagositoz olayı</a:t>
            </a: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812347" y="3306422"/>
            <a:ext cx="3270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 1.3 Hücrede gerçekleşen </a:t>
            </a:r>
            <a:r>
              <a:rPr lang="tr-T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pinositoz</a:t>
            </a:r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olayı</a:t>
            </a: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22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345474" y="2245118"/>
            <a:ext cx="4939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1600" dirty="0">
                <a:solidFill>
                  <a:srgbClr val="5B9B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 Reseptör aracılı </a:t>
            </a:r>
            <a:r>
              <a:rPr lang="tr-TR" sz="1600" dirty="0" err="1">
                <a:solidFill>
                  <a:srgbClr val="5B9B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endParaRPr lang="tr-TR" sz="1600" dirty="0">
              <a:solidFill>
                <a:srgbClr val="5B9B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tr-TR" sz="1600" dirty="0">
              <a:solidFill>
                <a:srgbClr val="5B9B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Hücre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membranı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 </a:t>
            </a:r>
            <a:r>
              <a:rPr lang="tr-TR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klatrin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adı verilen proteinle kaplanmış özel çukurlarda bulunan reseptörler bulunmaktadır. Büyük moleküller bu reseptörlere bağlanarak hücre içine alınırlar.</a:t>
            </a:r>
          </a:p>
          <a:p>
            <a:pPr lvl="0" algn="just"/>
            <a:endParaRPr lang="tr-TR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olayına </a:t>
            </a:r>
            <a:r>
              <a:rPr lang="tr-TR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ekzositoz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eşlik ederse bu olaya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transsitoz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denilmektedir.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625" y="1449977"/>
            <a:ext cx="3476089" cy="3898606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936377" y="5367520"/>
            <a:ext cx="3814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 1.4 Reseptör aracılığı ile </a:t>
            </a:r>
            <a:r>
              <a:rPr lang="tr-TR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endositoz</a:t>
            </a:r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1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701800" y="2705100"/>
            <a:ext cx="8636000" cy="120032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KARDİYOVASKÜLER SİSTEM İLAÇLARI</a:t>
            </a:r>
            <a:endParaRPr lang="tr-TR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55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2442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5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81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8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97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9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07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413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74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374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34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6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89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73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65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6355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72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31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78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86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57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74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7" y="0"/>
            <a:ext cx="12261039" cy="696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964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75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232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1368" cy="694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41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59" y="0"/>
            <a:ext cx="1226663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33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870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4" y="0"/>
            <a:ext cx="1216903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81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34" y="0"/>
            <a:ext cx="12229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733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2" y="0"/>
            <a:ext cx="12230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201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605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6" y="1"/>
            <a:ext cx="1222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5182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3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783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03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51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548006"/>
            <a:ext cx="10515600" cy="1150166"/>
          </a:xfrm>
        </p:spPr>
        <p:txBody>
          <a:bodyPr>
            <a:normAutofit/>
          </a:bodyPr>
          <a:lstStyle/>
          <a:p>
            <a:pPr algn="ctr"/>
            <a:r>
              <a:rPr lang="tr-TR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KAYNAKÇA</a:t>
            </a:r>
            <a:endParaRPr lang="tr-TR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3737" y="2155371"/>
            <a:ext cx="10084525" cy="34207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Ahmet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Ulugöl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Prof. Dr.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Ç.Hakan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Karadağ, Prof. Dr. Dikmen Dökmeci, Doç. Dr. Özgür Gündüz, Yrd. Doç. Dr. Ruhan Deniz Topuz, Farmakoloji, Nobel Tıp Kitabevleri, 2017</a:t>
            </a:r>
          </a:p>
          <a:p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tr-TR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www.ilacprospektusu.com</a:t>
            </a:r>
            <a:endParaRPr lang="tr-TR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Erişim tarihi: 07.03.2020</a:t>
            </a:r>
          </a:p>
          <a:p>
            <a:pPr marL="0" indent="0">
              <a:buNone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pdf.ilacprospektusu.com</a:t>
            </a:r>
            <a:endParaRPr lang="tr-TR" sz="16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Erişim tarihi : 07.03.2020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16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tr.wikipedia.org/wiki</a:t>
            </a:r>
            <a:endParaRPr lang="tr-TR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Erişim tarihi : 09.03.2020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993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1050</Words>
  <Application>Microsoft Office PowerPoint</Application>
  <PresentationFormat>Geniş ekran</PresentationFormat>
  <Paragraphs>146</Paragraphs>
  <Slides>47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3" baseType="lpstr">
      <vt:lpstr>Calibri</vt:lpstr>
      <vt:lpstr>Times New Roman</vt:lpstr>
      <vt:lpstr>Calibri Light</vt:lpstr>
      <vt:lpstr>Wingdings</vt:lpstr>
      <vt:lpstr>Arial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KAYNAKÇA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KILIÇ</cp:lastModifiedBy>
  <cp:revision>39</cp:revision>
  <dcterms:created xsi:type="dcterms:W3CDTF">2020-03-04T10:01:54Z</dcterms:created>
  <dcterms:modified xsi:type="dcterms:W3CDTF">2020-03-19T11:48:09Z</dcterms:modified>
</cp:coreProperties>
</file>