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notesMasterIdLst>
    <p:notesMasterId r:id="rId15"/>
  </p:notesMasterIdLst>
  <p:sldIdLst>
    <p:sldId id="256" r:id="rId2"/>
    <p:sldId id="261" r:id="rId3"/>
    <p:sldId id="262" r:id="rId4"/>
    <p:sldId id="278" r:id="rId5"/>
    <p:sldId id="264" r:id="rId6"/>
    <p:sldId id="268" r:id="rId7"/>
    <p:sldId id="279" r:id="rId8"/>
    <p:sldId id="270" r:id="rId9"/>
    <p:sldId id="280" r:id="rId10"/>
    <p:sldId id="272" r:id="rId11"/>
    <p:sldId id="273" r:id="rId12"/>
    <p:sldId id="274" r:id="rId13"/>
    <p:sldId id="277" r:id="rId14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666864-F091-4195-B1E0-9F799AFEA5B9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F3F362-7CC1-4DA1-9040-DAFEE35D7CB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163025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829459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155794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922958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955602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229279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957156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80617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702024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808630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93001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915214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027654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72411DB7-BC74-40F1-A1BD-30E81C657DEA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93152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1DB7-BC74-40F1-A1BD-30E81C657DEA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784273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1DB7-BC74-40F1-A1BD-30E81C657DEA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27220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1DB7-BC74-40F1-A1BD-30E81C657DEA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6851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1DB7-BC74-40F1-A1BD-30E81C657DEA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77727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1DB7-BC74-40F1-A1BD-30E81C657DEA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309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1DB7-BC74-40F1-A1BD-30E81C657DEA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228611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1DB7-BC74-40F1-A1BD-30E81C657DEA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96412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1DB7-BC74-40F1-A1BD-30E81C657DEA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498794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1DB7-BC74-40F1-A1BD-30E81C657DEA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575599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1DB7-BC74-40F1-A1BD-30E81C657DEA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70911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1DB7-BC74-40F1-A1BD-30E81C657DEA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91610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1DB7-BC74-40F1-A1BD-30E81C657DEA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741583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ıntı 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1DB7-BC74-40F1-A1BD-30E81C657DEA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18684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ğru veya Yanlı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1DB7-BC74-40F1-A1BD-30E81C657DEA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87959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1DB7-BC74-40F1-A1BD-30E81C657DEA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97033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1DB7-BC74-40F1-A1BD-30E81C657DEA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47465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 + 1 colum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5"/>
          <p:cNvSpPr txBox="1">
            <a:spLocks noGrp="1"/>
          </p:cNvSpPr>
          <p:nvPr>
            <p:ph type="title"/>
          </p:nvPr>
        </p:nvSpPr>
        <p:spPr>
          <a:xfrm>
            <a:off x="1085700" y="523433"/>
            <a:ext cx="7323200" cy="102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5"/>
          <p:cNvSpPr txBox="1">
            <a:spLocks noGrp="1"/>
          </p:cNvSpPr>
          <p:nvPr>
            <p:ph type="body" idx="1"/>
          </p:nvPr>
        </p:nvSpPr>
        <p:spPr>
          <a:xfrm>
            <a:off x="1085700" y="1769800"/>
            <a:ext cx="8176800" cy="419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609585" lvl="0" indent="-507987">
              <a:spcBef>
                <a:spcPts val="800"/>
              </a:spcBef>
              <a:spcAft>
                <a:spcPts val="0"/>
              </a:spcAft>
              <a:buSzPts val="2400"/>
              <a:buChar char="▰"/>
              <a:defRPr/>
            </a:lvl1pPr>
            <a:lvl2pPr marL="1219170" lvl="1" indent="-507987">
              <a:spcBef>
                <a:spcPts val="1333"/>
              </a:spcBef>
              <a:spcAft>
                <a:spcPts val="0"/>
              </a:spcAft>
              <a:buSzPts val="2400"/>
              <a:buChar char="▻"/>
              <a:defRPr/>
            </a:lvl2pPr>
            <a:lvl3pPr marL="1828754" lvl="2" indent="-507987">
              <a:spcBef>
                <a:spcPts val="1333"/>
              </a:spcBef>
              <a:spcAft>
                <a:spcPts val="0"/>
              </a:spcAft>
              <a:buSzPts val="2400"/>
              <a:buChar char="▻"/>
              <a:defRPr/>
            </a:lvl3pPr>
            <a:lvl4pPr marL="2438339" lvl="3" indent="-507987">
              <a:spcBef>
                <a:spcPts val="1333"/>
              </a:spcBef>
              <a:spcAft>
                <a:spcPts val="0"/>
              </a:spcAft>
              <a:buSzPts val="2400"/>
              <a:buChar char="▻"/>
              <a:defRPr/>
            </a:lvl4pPr>
            <a:lvl5pPr marL="3047924" lvl="4" indent="-507987">
              <a:spcBef>
                <a:spcPts val="1333"/>
              </a:spcBef>
              <a:spcAft>
                <a:spcPts val="0"/>
              </a:spcAft>
              <a:buSzPts val="2400"/>
              <a:buChar char="▻"/>
              <a:defRPr/>
            </a:lvl5pPr>
            <a:lvl6pPr marL="3657509" lvl="5" indent="-507987">
              <a:spcBef>
                <a:spcPts val="1333"/>
              </a:spcBef>
              <a:spcAft>
                <a:spcPts val="0"/>
              </a:spcAft>
              <a:buSzPts val="2400"/>
              <a:buChar char="▻"/>
              <a:defRPr/>
            </a:lvl6pPr>
            <a:lvl7pPr marL="4267093" lvl="6" indent="-507987">
              <a:spcBef>
                <a:spcPts val="1333"/>
              </a:spcBef>
              <a:spcAft>
                <a:spcPts val="0"/>
              </a:spcAft>
              <a:buSzPts val="2400"/>
              <a:buChar char="▻"/>
              <a:defRPr/>
            </a:lvl7pPr>
            <a:lvl8pPr marL="4876678" lvl="7" indent="-507987">
              <a:spcBef>
                <a:spcPts val="1333"/>
              </a:spcBef>
              <a:spcAft>
                <a:spcPts val="0"/>
              </a:spcAft>
              <a:buSzPts val="2400"/>
              <a:buChar char="▻"/>
              <a:defRPr/>
            </a:lvl8pPr>
            <a:lvl9pPr marL="5486263" lvl="8" indent="-507987">
              <a:spcBef>
                <a:spcPts val="1333"/>
              </a:spcBef>
              <a:spcAft>
                <a:spcPts val="1333"/>
              </a:spcAft>
              <a:buSzPts val="2400"/>
              <a:buChar char="▻"/>
              <a:defRPr/>
            </a:lvl9pPr>
          </a:lstStyle>
          <a:p>
            <a:endParaRPr/>
          </a:p>
        </p:txBody>
      </p:sp>
      <p:sp>
        <p:nvSpPr>
          <p:cNvPr id="80" name="Google Shape;80;p5"/>
          <p:cNvSpPr txBox="1">
            <a:spLocks noGrp="1"/>
          </p:cNvSpPr>
          <p:nvPr>
            <p:ph type="sldNum" idx="12"/>
          </p:nvPr>
        </p:nvSpPr>
        <p:spPr>
          <a:xfrm>
            <a:off x="10157333" y="6182000"/>
            <a:ext cx="1983200" cy="42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9920421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2411DB7-BC74-40F1-A1BD-30E81C657DEA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83725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77" r:id="rId14"/>
    <p:sldLayoutId id="2147483678" r:id="rId15"/>
    <p:sldLayoutId id="2147483679" r:id="rId16"/>
    <p:sldLayoutId id="2147483680" r:id="rId17"/>
    <p:sldLayoutId id="2147483682" r:id="rId18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sz="4800" dirty="0"/>
              <a:t>TUTUMLAR VE İŞ TATMİNİ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137126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6"/>
          <p:cNvSpPr txBox="1">
            <a:spLocks noGrp="1"/>
          </p:cNvSpPr>
          <p:nvPr>
            <p:ph type="title"/>
          </p:nvPr>
        </p:nvSpPr>
        <p:spPr>
          <a:xfrm>
            <a:off x="1085700" y="1031965"/>
            <a:ext cx="10096106" cy="901337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 lvl="0"/>
            <a:r>
              <a:rPr lang="tr-TR" sz="3333" b="1" dirty="0"/>
              <a:t>Tutum</a:t>
            </a:r>
            <a:endParaRPr sz="3333" b="1" dirty="0"/>
          </a:p>
        </p:txBody>
      </p:sp>
      <p:sp>
        <p:nvSpPr>
          <p:cNvPr id="237" name="Google Shape;237;p16"/>
          <p:cNvSpPr txBox="1">
            <a:spLocks noGrp="1"/>
          </p:cNvSpPr>
          <p:nvPr>
            <p:ph type="body" idx="1"/>
          </p:nvPr>
        </p:nvSpPr>
        <p:spPr>
          <a:xfrm>
            <a:off x="953589" y="1828800"/>
            <a:ext cx="10072069" cy="4075611"/>
          </a:xfrm>
          <a:prstGeom prst="rect">
            <a:avLst/>
          </a:prstGeom>
        </p:spPr>
        <p:txBody>
          <a:bodyPr spcFirstLastPara="1" vert="horz" wrap="square" lIns="121900" tIns="0" rIns="121900" bIns="0" rtlCol="0" anchor="t" anchorCtr="0">
            <a:noAutofit/>
          </a:bodyPr>
          <a:lstStyle/>
          <a:p>
            <a:pPr marL="101598" lvl="0" indent="0" algn="just">
              <a:buNone/>
            </a:pPr>
            <a:r>
              <a:rPr lang="tr-TR" dirty="0">
                <a:solidFill>
                  <a:schemeClr val="tx1"/>
                </a:solidFill>
              </a:rPr>
              <a:t>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tr-TR" dirty="0">
                <a:solidFill>
                  <a:schemeClr val="tx1"/>
                </a:solidFill>
              </a:rPr>
              <a:t>Bireylerin belirli objelere karşı, çeşitli deneyimler sonucu düzenli bir tavır sergiledikleri, davranış biçimleri olarak ifade edilmektedir.</a:t>
            </a:r>
          </a:p>
          <a:p>
            <a:pPr lvl="0" algn="just">
              <a:buFont typeface="Arial" panose="020B0604020202020204" pitchFamily="34" charset="0"/>
              <a:buChar char="•"/>
            </a:pPr>
            <a:r>
              <a:rPr lang="tr-TR" dirty="0">
                <a:solidFill>
                  <a:schemeClr val="tx1"/>
                </a:solidFill>
              </a:rPr>
              <a:t>Nesneler, insanlar ya da olaylar hakkında olumlu ya da olumsuz değerlendirme içeren ifadeler olarak tanımlanmaktadır.</a:t>
            </a:r>
          </a:p>
          <a:p>
            <a:pPr lvl="0" algn="just">
              <a:buFont typeface="Arial" panose="020B0604020202020204" pitchFamily="34" charset="0"/>
              <a:buChar char="•"/>
            </a:pPr>
            <a:r>
              <a:rPr lang="tr-TR" dirty="0">
                <a:solidFill>
                  <a:schemeClr val="tx1"/>
                </a:solidFill>
              </a:rPr>
              <a:t>Bireyin bir şeyle ilgili ne hissettiğini yansıtmaktadırlar.</a:t>
            </a:r>
          </a:p>
        </p:txBody>
      </p:sp>
      <p:sp>
        <p:nvSpPr>
          <p:cNvPr id="238" name="Google Shape;238;p16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527594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6"/>
          <p:cNvSpPr txBox="1">
            <a:spLocks noGrp="1"/>
          </p:cNvSpPr>
          <p:nvPr>
            <p:ph type="body" idx="1"/>
          </p:nvPr>
        </p:nvSpPr>
        <p:spPr>
          <a:xfrm>
            <a:off x="1085701" y="1431235"/>
            <a:ext cx="10187546" cy="4750765"/>
          </a:xfrm>
          <a:prstGeom prst="rect">
            <a:avLst/>
          </a:prstGeom>
        </p:spPr>
        <p:txBody>
          <a:bodyPr spcFirstLastPara="1" vert="horz" wrap="square" lIns="121900" tIns="0" rIns="121900" bIns="0" rtlCol="0" anchor="t" anchorCtr="0">
            <a:noAutofit/>
          </a:bodyPr>
          <a:lstStyle/>
          <a:p>
            <a:pPr lvl="0" algn="just">
              <a:buFont typeface="Arial" panose="020B0604020202020204" pitchFamily="34" charset="0"/>
              <a:buChar char="•"/>
            </a:pPr>
            <a:r>
              <a:rPr lang="tr-TR" dirty="0">
                <a:solidFill>
                  <a:schemeClr val="tx1"/>
                </a:solidFill>
              </a:rPr>
              <a:t>Bireysel tutumlarımız hayat boyu yaşadığımız tecrübelerin sonucu ve bireylerin yetişme tarzı sonucunda oluşur. </a:t>
            </a:r>
          </a:p>
          <a:p>
            <a:pPr lvl="0" algn="just">
              <a:buFont typeface="Arial" panose="020B0604020202020204" pitchFamily="34" charset="0"/>
              <a:buChar char="•"/>
            </a:pPr>
            <a:r>
              <a:rPr lang="tr-TR" dirty="0">
                <a:solidFill>
                  <a:schemeClr val="tx1"/>
                </a:solidFill>
              </a:rPr>
              <a:t>Aynı kişilik konusunda olduğu gibi, anne - baba, arkadaş içinde bulunduğumuz çeşitli ortamlar, önemsediğimiz ve saygı duyduğumuz kişiler tutumların oluşumunda büyük etkileri vardır.</a:t>
            </a:r>
          </a:p>
          <a:p>
            <a:pPr lvl="0" algn="just">
              <a:buFont typeface="Arial" panose="020B0604020202020204" pitchFamily="34" charset="0"/>
              <a:buChar char="•"/>
            </a:pPr>
            <a:r>
              <a:rPr lang="tr-TR" dirty="0">
                <a:solidFill>
                  <a:schemeClr val="tx1"/>
                </a:solidFill>
              </a:rPr>
              <a:t>Bireyin çevresi ve çevresindeki kişiler değiştikçe bireyler onlara karşı da belirli bir tutum gösterirler. </a:t>
            </a:r>
          </a:p>
          <a:p>
            <a:pPr lvl="0" algn="just">
              <a:buFont typeface="Arial" panose="020B0604020202020204" pitchFamily="34" charset="0"/>
              <a:buChar char="•"/>
            </a:pPr>
            <a:endParaRPr lang="tr-TR" dirty="0">
              <a:solidFill>
                <a:schemeClr val="tx1"/>
              </a:solidFill>
            </a:endParaRPr>
          </a:p>
        </p:txBody>
      </p:sp>
      <p:sp>
        <p:nvSpPr>
          <p:cNvPr id="238" name="Google Shape;238;p16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171205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6"/>
          <p:cNvSpPr txBox="1">
            <a:spLocks noGrp="1"/>
          </p:cNvSpPr>
          <p:nvPr>
            <p:ph type="body" idx="1"/>
          </p:nvPr>
        </p:nvSpPr>
        <p:spPr>
          <a:xfrm>
            <a:off x="1085701" y="1616765"/>
            <a:ext cx="9993116" cy="4565235"/>
          </a:xfrm>
          <a:prstGeom prst="rect">
            <a:avLst/>
          </a:prstGeom>
        </p:spPr>
        <p:txBody>
          <a:bodyPr spcFirstLastPara="1" vert="horz" wrap="square" lIns="121900" tIns="0" rIns="121900" bIns="0" rtlCol="0" anchor="t" anchorCtr="0">
            <a:noAutofit/>
          </a:bodyPr>
          <a:lstStyle/>
          <a:p>
            <a:pPr lvl="0" algn="just">
              <a:buFont typeface="Arial" panose="020B0604020202020204" pitchFamily="34" charset="0"/>
              <a:buChar char="•"/>
            </a:pPr>
            <a:r>
              <a:rPr lang="tr-TR" dirty="0">
                <a:solidFill>
                  <a:schemeClr val="tx1"/>
                </a:solidFill>
              </a:rPr>
              <a:t>Bireyin tutumlarını gözle görmemiz mümkün değildir. Onları ancak başkalarına karşı gösterdikleri tavırlarla gözlemleyebiliriz.</a:t>
            </a:r>
          </a:p>
          <a:p>
            <a:pPr lvl="0" algn="just">
              <a:buFont typeface="Arial" panose="020B0604020202020204" pitchFamily="34" charset="0"/>
              <a:buChar char="•"/>
            </a:pPr>
            <a:r>
              <a:rPr lang="tr-TR" dirty="0">
                <a:solidFill>
                  <a:schemeClr val="tx1"/>
                </a:solidFill>
              </a:rPr>
              <a:t>Tutumlar, bireylerin bir şey hakkında ne hissettiğini de ifade etmektedir.</a:t>
            </a:r>
          </a:p>
          <a:p>
            <a:pPr lvl="0" algn="just">
              <a:buFont typeface="Arial" panose="020B0604020202020204" pitchFamily="34" charset="0"/>
              <a:buChar char="•"/>
            </a:pPr>
            <a:r>
              <a:rPr lang="tr-TR" dirty="0">
                <a:solidFill>
                  <a:schemeClr val="tx1"/>
                </a:solidFill>
              </a:rPr>
              <a:t>Bireylerin binlerce tutumları olabilmektedir. Fakat örgütsel davranış sınırlı sayıda tutumla alakası vardır. Bunların içersin de örgüt açısından en önemlisi iş tatmini yer almaktadır.</a:t>
            </a:r>
          </a:p>
          <a:p>
            <a:pPr lvl="0" algn="just">
              <a:buFont typeface="Arial" panose="020B0604020202020204" pitchFamily="34" charset="0"/>
              <a:buChar char="•"/>
            </a:pPr>
            <a:endParaRPr lang="tr-TR" dirty="0">
              <a:solidFill>
                <a:schemeClr val="tx1"/>
              </a:solidFill>
            </a:endParaRPr>
          </a:p>
        </p:txBody>
      </p:sp>
      <p:sp>
        <p:nvSpPr>
          <p:cNvPr id="238" name="Google Shape;238;p16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644726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6"/>
          <p:cNvSpPr txBox="1">
            <a:spLocks noGrp="1"/>
          </p:cNvSpPr>
          <p:nvPr>
            <p:ph type="title"/>
          </p:nvPr>
        </p:nvSpPr>
        <p:spPr>
          <a:xfrm>
            <a:off x="1085699" y="950322"/>
            <a:ext cx="9071633" cy="708662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 lvl="0"/>
            <a:r>
              <a:rPr lang="tr-TR" sz="3333" b="1" dirty="0"/>
              <a:t>Tutumun Bileşenleri</a:t>
            </a:r>
            <a:endParaRPr sz="3333" b="1" dirty="0"/>
          </a:p>
        </p:txBody>
      </p:sp>
      <p:sp>
        <p:nvSpPr>
          <p:cNvPr id="237" name="Google Shape;237;p16"/>
          <p:cNvSpPr txBox="1">
            <a:spLocks noGrp="1"/>
          </p:cNvSpPr>
          <p:nvPr>
            <p:ph type="body" idx="1"/>
          </p:nvPr>
        </p:nvSpPr>
        <p:spPr>
          <a:xfrm>
            <a:off x="868963" y="1867988"/>
            <a:ext cx="10209854" cy="3605349"/>
          </a:xfrm>
          <a:prstGeom prst="rect">
            <a:avLst/>
          </a:prstGeom>
        </p:spPr>
        <p:txBody>
          <a:bodyPr spcFirstLastPara="1" vert="horz" wrap="square" lIns="121900" tIns="0" rIns="121900" bIns="0" rtlCol="0" anchor="t" anchorCtr="0">
            <a:noAutofit/>
          </a:bodyPr>
          <a:lstStyle/>
          <a:p>
            <a:pPr lvl="0" algn="just">
              <a:buFont typeface="Arial" panose="020B0604020202020204" pitchFamily="34" charset="0"/>
              <a:buChar char="•"/>
            </a:pPr>
            <a:r>
              <a:rPr lang="tr-TR" dirty="0">
                <a:solidFill>
                  <a:schemeClr val="tx1"/>
                </a:solidFill>
              </a:rPr>
              <a:t>Üç bileşenden oluşmaktadır. Bunlar; 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tr-TR" b="1" dirty="0">
                <a:solidFill>
                  <a:schemeClr val="tx1"/>
                </a:solidFill>
              </a:rPr>
              <a:t>Duygusal , 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tr-TR" b="1" dirty="0">
                <a:solidFill>
                  <a:schemeClr val="tx1"/>
                </a:solidFill>
              </a:rPr>
              <a:t>Bilişsel, 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tr-TR" b="1" dirty="0">
                <a:solidFill>
                  <a:schemeClr val="tx1"/>
                </a:solidFill>
              </a:rPr>
              <a:t>Davranışsal  </a:t>
            </a:r>
            <a:endParaRPr lang="tr-TR" dirty="0">
              <a:solidFill>
                <a:schemeClr val="tx1"/>
              </a:solidFill>
            </a:endParaRPr>
          </a:p>
          <a:p>
            <a:pPr lvl="0" algn="just">
              <a:buFont typeface="Arial" panose="020B0604020202020204" pitchFamily="34" charset="0"/>
              <a:buChar char="•"/>
            </a:pPr>
            <a:r>
              <a:rPr lang="tr-TR" dirty="0">
                <a:solidFill>
                  <a:schemeClr val="tx1"/>
                </a:solidFill>
              </a:rPr>
              <a:t>Bu bileşenler karşılıklı olarak birbirlerini etkileyerek aralarında bir tutarlılık gösterirler.</a:t>
            </a:r>
          </a:p>
          <a:p>
            <a:pPr lvl="0" algn="just"/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238" name="Google Shape;238;p16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247212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6"/>
          <p:cNvSpPr txBox="1">
            <a:spLocks noGrp="1"/>
          </p:cNvSpPr>
          <p:nvPr>
            <p:ph type="title"/>
          </p:nvPr>
        </p:nvSpPr>
        <p:spPr>
          <a:xfrm>
            <a:off x="1085699" y="836023"/>
            <a:ext cx="9071633" cy="849086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 lvl="0"/>
            <a:r>
              <a:rPr lang="tr-TR" sz="3333" b="1" dirty="0">
                <a:solidFill>
                  <a:schemeClr val="tx1"/>
                </a:solidFill>
              </a:rPr>
              <a:t>Başlıca İş Tutumları</a:t>
            </a:r>
            <a:endParaRPr sz="3333" b="1" dirty="0">
              <a:solidFill>
                <a:schemeClr val="tx1"/>
              </a:solidFill>
            </a:endParaRPr>
          </a:p>
        </p:txBody>
      </p:sp>
      <p:sp>
        <p:nvSpPr>
          <p:cNvPr id="237" name="Google Shape;237;p16"/>
          <p:cNvSpPr txBox="1">
            <a:spLocks noGrp="1"/>
          </p:cNvSpPr>
          <p:nvPr>
            <p:ph type="body" idx="1"/>
          </p:nvPr>
        </p:nvSpPr>
        <p:spPr>
          <a:xfrm>
            <a:off x="1280161" y="1842052"/>
            <a:ext cx="9705892" cy="4101547"/>
          </a:xfrm>
          <a:prstGeom prst="rect">
            <a:avLst/>
          </a:prstGeom>
        </p:spPr>
        <p:txBody>
          <a:bodyPr spcFirstLastPara="1" vert="horz" wrap="square" lIns="121900" tIns="0" rIns="121900" bIns="0" rtlCol="0" anchor="t" anchorCtr="0">
            <a:noAutofit/>
          </a:bodyPr>
          <a:lstStyle/>
          <a:p>
            <a:pPr marL="444497" indent="-342900" algn="just">
              <a:buFont typeface="Arial" panose="020B0604020202020204" pitchFamily="34" charset="0"/>
              <a:buChar char="•"/>
            </a:pPr>
            <a:r>
              <a:rPr lang="tr-TR" sz="2800" b="1" dirty="0">
                <a:solidFill>
                  <a:schemeClr val="tx1"/>
                </a:solidFill>
              </a:rPr>
              <a:t>İş Tatmini</a:t>
            </a:r>
          </a:p>
          <a:p>
            <a:pPr marL="444497" indent="-342900" algn="just">
              <a:buFont typeface="Arial" panose="020B0604020202020204" pitchFamily="34" charset="0"/>
              <a:buChar char="•"/>
            </a:pPr>
            <a:r>
              <a:rPr lang="tr-TR" dirty="0">
                <a:solidFill>
                  <a:schemeClr val="tx1"/>
                </a:solidFill>
              </a:rPr>
              <a:t>Çalışanların tutumlarından bahsedildiğinde, işin özelliklerinin değerlendirilmesinin sonucunda oluşan ve o iş hakkındaki olumlu bir duyguyu açıklayan iş tatmininden bahsedilmektedir.</a:t>
            </a:r>
          </a:p>
          <a:p>
            <a:pPr marL="444497" indent="-342900" algn="just">
              <a:buFont typeface="Arial" panose="020B0604020202020204" pitchFamily="34" charset="0"/>
              <a:buChar char="•"/>
            </a:pPr>
            <a:r>
              <a:rPr lang="tr-TR" dirty="0">
                <a:solidFill>
                  <a:schemeClr val="tx1"/>
                </a:solidFill>
              </a:rPr>
              <a:t>İş tatmini yüksek olan bir kişi, işi hakkında olumlu duygulara sahiplerken; iş tatmini düşük bir kişi işi hakkında olumsuz duygulara sahiptirler.</a:t>
            </a:r>
          </a:p>
          <a:p>
            <a:pPr marL="101598" lvl="0" indent="0" algn="just">
              <a:buNone/>
            </a:pPr>
            <a:endParaRPr lang="tr-TR" sz="2000" dirty="0"/>
          </a:p>
        </p:txBody>
      </p:sp>
      <p:sp>
        <p:nvSpPr>
          <p:cNvPr id="238" name="Google Shape;238;p16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612240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6"/>
          <p:cNvSpPr txBox="1">
            <a:spLocks noGrp="1"/>
          </p:cNvSpPr>
          <p:nvPr>
            <p:ph type="title"/>
          </p:nvPr>
        </p:nvSpPr>
        <p:spPr>
          <a:xfrm>
            <a:off x="1085699" y="836023"/>
            <a:ext cx="9071633" cy="849086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 lvl="0"/>
            <a:r>
              <a:rPr lang="tr-TR" sz="3333" b="1" dirty="0">
                <a:solidFill>
                  <a:schemeClr val="tx1"/>
                </a:solidFill>
              </a:rPr>
              <a:t>Başlıca İş Tutumları</a:t>
            </a:r>
            <a:endParaRPr sz="3333" b="1" dirty="0">
              <a:solidFill>
                <a:schemeClr val="tx1"/>
              </a:solidFill>
            </a:endParaRPr>
          </a:p>
        </p:txBody>
      </p:sp>
      <p:sp>
        <p:nvSpPr>
          <p:cNvPr id="237" name="Google Shape;237;p16"/>
          <p:cNvSpPr txBox="1">
            <a:spLocks noGrp="1"/>
          </p:cNvSpPr>
          <p:nvPr>
            <p:ph type="body" idx="1"/>
          </p:nvPr>
        </p:nvSpPr>
        <p:spPr>
          <a:xfrm>
            <a:off x="1280160" y="1974574"/>
            <a:ext cx="9823269" cy="3969025"/>
          </a:xfrm>
          <a:prstGeom prst="rect">
            <a:avLst/>
          </a:prstGeom>
        </p:spPr>
        <p:txBody>
          <a:bodyPr spcFirstLastPara="1" vert="horz" wrap="square" lIns="121900" tIns="0" rIns="121900" bIns="0" rtlCol="0" anchor="t" anchorCtr="0">
            <a:noAutofit/>
          </a:bodyPr>
          <a:lstStyle/>
          <a:p>
            <a:pPr algn="just">
              <a:buFont typeface="Arial" panose="020B0604020202020204" pitchFamily="34" charset="0"/>
              <a:buChar char="•"/>
            </a:pPr>
            <a:r>
              <a:rPr lang="tr-TR" sz="2800" b="1" dirty="0">
                <a:solidFill>
                  <a:schemeClr val="tx1"/>
                </a:solidFill>
              </a:rPr>
              <a:t>İşe Sarılma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tr-TR" dirty="0">
                <a:solidFill>
                  <a:schemeClr val="tx1"/>
                </a:solidFill>
              </a:rPr>
              <a:t>İş tatmini ile ilişkilidir. Bireylerin psikolojik olarak işleriyle özdeşleşme derecesini ölçerek algılanan performans seviyelerini göz önünde bulundurulur.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tr-TR" dirty="0">
                <a:solidFill>
                  <a:schemeClr val="tx1"/>
                </a:solidFill>
              </a:rPr>
              <a:t>İşlerine iyi bir şekilde sarılan çalışanlar yaptıkları işle özdeştirirler. Ayrıca yaptıkları işi ciddiye alırlar.</a:t>
            </a:r>
          </a:p>
          <a:p>
            <a:pPr marL="101598" lvl="0" indent="0" algn="just">
              <a:buNone/>
            </a:pPr>
            <a:endParaRPr lang="tr-TR" sz="2000" dirty="0"/>
          </a:p>
        </p:txBody>
      </p:sp>
      <p:sp>
        <p:nvSpPr>
          <p:cNvPr id="238" name="Google Shape;238;p16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895676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6"/>
          <p:cNvSpPr txBox="1">
            <a:spLocks noGrp="1"/>
          </p:cNvSpPr>
          <p:nvPr>
            <p:ph type="body" idx="1"/>
          </p:nvPr>
        </p:nvSpPr>
        <p:spPr>
          <a:xfrm>
            <a:off x="822960" y="1550503"/>
            <a:ext cx="10361875" cy="4406159"/>
          </a:xfrm>
          <a:prstGeom prst="rect">
            <a:avLst/>
          </a:prstGeom>
        </p:spPr>
        <p:txBody>
          <a:bodyPr spcFirstLastPara="1" vert="horz" wrap="square" lIns="121900" tIns="0" rIns="121900" bIns="0" rtlCol="0" anchor="t" anchorCtr="0">
            <a:noAutofit/>
          </a:bodyPr>
          <a:lstStyle/>
          <a:p>
            <a:pPr marL="444497" indent="-342900" algn="just">
              <a:buFont typeface="Arial" panose="020B0604020202020204" pitchFamily="34" charset="0"/>
              <a:buChar char="•"/>
            </a:pPr>
            <a:r>
              <a:rPr lang="tr-TR" sz="2800" b="1" dirty="0">
                <a:solidFill>
                  <a:schemeClr val="tx1"/>
                </a:solidFill>
              </a:rPr>
              <a:t>Örgütsel Bağlılık</a:t>
            </a:r>
          </a:p>
          <a:p>
            <a:pPr lvl="0" algn="just">
              <a:buFont typeface="Arial" panose="020B0604020202020204" pitchFamily="34" charset="0"/>
              <a:buChar char="•"/>
            </a:pPr>
            <a:r>
              <a:rPr lang="tr-TR" dirty="0">
                <a:solidFill>
                  <a:schemeClr val="tx1"/>
                </a:solidFill>
              </a:rPr>
              <a:t>Çalışanlar örgütle ve o örgütün amaçlarıyla özdeşleşirler. Ayrıca o örgütün üyesi olarak kalmak isterler. Örgütsel bağlılık üç farklı boyutta incelenmektedir.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tr-TR" sz="2400" dirty="0">
                <a:solidFill>
                  <a:schemeClr val="tx1"/>
                </a:solidFill>
              </a:rPr>
              <a:t>Duygusal bağlılık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tr-TR" sz="2400" dirty="0">
                <a:solidFill>
                  <a:schemeClr val="tx1"/>
                </a:solidFill>
              </a:rPr>
              <a:t>Zorunlu (Devam) bağlılık, 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tr-TR" sz="2400" dirty="0">
                <a:solidFill>
                  <a:schemeClr val="tx1"/>
                </a:solidFill>
              </a:rPr>
              <a:t>Minnet (Normatif) bağlılığı</a:t>
            </a:r>
          </a:p>
        </p:txBody>
      </p:sp>
      <p:sp>
        <p:nvSpPr>
          <p:cNvPr id="238" name="Google Shape;238;p16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113543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6"/>
          <p:cNvSpPr txBox="1">
            <a:spLocks noGrp="1"/>
          </p:cNvSpPr>
          <p:nvPr>
            <p:ph type="body" idx="1"/>
          </p:nvPr>
        </p:nvSpPr>
        <p:spPr>
          <a:xfrm>
            <a:off x="822960" y="1364973"/>
            <a:ext cx="10229353" cy="4591689"/>
          </a:xfrm>
          <a:prstGeom prst="rect">
            <a:avLst/>
          </a:prstGeom>
        </p:spPr>
        <p:txBody>
          <a:bodyPr spcFirstLastPara="1" vert="horz" wrap="square" lIns="121900" tIns="0" rIns="121900" bIns="0" rtlCol="0" anchor="t" anchorCtr="0">
            <a:noAutofit/>
          </a:bodyPr>
          <a:lstStyle/>
          <a:p>
            <a:pPr marL="444497" indent="-342900" algn="just">
              <a:buFont typeface="Arial" panose="020B0604020202020204" pitchFamily="34" charset="0"/>
              <a:buChar char="•"/>
            </a:pPr>
            <a:r>
              <a:rPr lang="tr-TR" sz="2800" b="1" dirty="0">
                <a:solidFill>
                  <a:schemeClr val="tx1"/>
                </a:solidFill>
              </a:rPr>
              <a:t>Algılanan Örgütsel Destek</a:t>
            </a:r>
          </a:p>
          <a:p>
            <a:pPr marL="444497" indent="-342900" algn="just">
              <a:buFont typeface="Arial" panose="020B0604020202020204" pitchFamily="34" charset="0"/>
              <a:buChar char="•"/>
            </a:pPr>
            <a:r>
              <a:rPr lang="tr-TR" dirty="0">
                <a:solidFill>
                  <a:schemeClr val="tx1"/>
                </a:solidFill>
              </a:rPr>
              <a:t>Bu algı bireylerin, örgütlerin çalışanlarına ne derece katkı sağladıkları, değer verdikleri ve çalışanlarının iyiliğini düşündüğüne ne derece inandıkları ile ilgilidir.</a:t>
            </a:r>
          </a:p>
          <a:p>
            <a:pPr marL="444497" indent="-342900" algn="just">
              <a:buFont typeface="Arial" panose="020B0604020202020204" pitchFamily="34" charset="0"/>
              <a:buChar char="•"/>
            </a:pPr>
            <a:r>
              <a:rPr lang="tr-TR" dirty="0">
                <a:solidFill>
                  <a:schemeClr val="tx1"/>
                </a:solidFill>
              </a:rPr>
              <a:t>Yapılan araştırmalarda çalışanlarda bu algının yüksek olması durumunda örgütsel davranışlarının güçlü olduğunu ortaya koymaktadır.</a:t>
            </a:r>
            <a:endParaRPr lang="tr-TR" sz="2800" dirty="0">
              <a:solidFill>
                <a:schemeClr val="tx1"/>
              </a:solidFill>
            </a:endParaRPr>
          </a:p>
        </p:txBody>
      </p:sp>
      <p:sp>
        <p:nvSpPr>
          <p:cNvPr id="238" name="Google Shape;238;p16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703777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6"/>
          <p:cNvSpPr txBox="1">
            <a:spLocks noGrp="1"/>
          </p:cNvSpPr>
          <p:nvPr>
            <p:ph type="title"/>
          </p:nvPr>
        </p:nvSpPr>
        <p:spPr>
          <a:xfrm>
            <a:off x="1085699" y="809897"/>
            <a:ext cx="9286209" cy="735136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 lvl="0"/>
            <a:r>
              <a:rPr lang="tr-TR" sz="3333" b="1" dirty="0"/>
              <a:t>İş Tatmini</a:t>
            </a:r>
            <a:endParaRPr sz="3333" b="1" dirty="0"/>
          </a:p>
        </p:txBody>
      </p:sp>
      <p:sp>
        <p:nvSpPr>
          <p:cNvPr id="237" name="Google Shape;237;p16"/>
          <p:cNvSpPr txBox="1">
            <a:spLocks noGrp="1"/>
          </p:cNvSpPr>
          <p:nvPr>
            <p:ph type="body" idx="1"/>
          </p:nvPr>
        </p:nvSpPr>
        <p:spPr>
          <a:xfrm>
            <a:off x="1085699" y="1545033"/>
            <a:ext cx="10122231" cy="4333254"/>
          </a:xfrm>
          <a:prstGeom prst="rect">
            <a:avLst/>
          </a:prstGeom>
        </p:spPr>
        <p:txBody>
          <a:bodyPr spcFirstLastPara="1" vert="horz" wrap="square" lIns="121900" tIns="0" rIns="121900" bIns="0" rtlCol="0" anchor="t" anchorCtr="0">
            <a:noAutofit/>
          </a:bodyPr>
          <a:lstStyle/>
          <a:p>
            <a:pPr lvl="0" algn="just">
              <a:buFont typeface="Arial" panose="020B0604020202020204" pitchFamily="34" charset="0"/>
              <a:buChar char="•"/>
            </a:pPr>
            <a:r>
              <a:rPr lang="tr-TR" sz="2667" dirty="0">
                <a:solidFill>
                  <a:schemeClr val="tx1"/>
                </a:solidFill>
              </a:rPr>
              <a:t>Örgütsel davranış açısından en önemli tulumlardan biri bireyin işine karşı geliştirdiği tutum ve davranışlardır. İşte biz buna iş tatmini demekteyiz. </a:t>
            </a:r>
          </a:p>
          <a:p>
            <a:pPr lvl="0" algn="just">
              <a:buFont typeface="Arial" panose="020B0604020202020204" pitchFamily="34" charset="0"/>
              <a:buChar char="•"/>
            </a:pPr>
            <a:r>
              <a:rPr lang="tr-TR" sz="2667" dirty="0">
                <a:solidFill>
                  <a:schemeClr val="tx1"/>
                </a:solidFill>
              </a:rPr>
              <a:t>Bu tutum ve davranışlar olumlu ise çalışanların tatmin düzeyleri yüksek, olumsuz ise tatmin düzeyleri düşüktür.</a:t>
            </a:r>
          </a:p>
          <a:p>
            <a:pPr lvl="0" algn="just">
              <a:buFont typeface="Arial" panose="020B0604020202020204" pitchFamily="34" charset="0"/>
              <a:buChar char="•"/>
            </a:pPr>
            <a:r>
              <a:rPr lang="tr-TR" sz="2667" dirty="0">
                <a:solidFill>
                  <a:schemeClr val="tx1"/>
                </a:solidFill>
              </a:rPr>
              <a:t>İş tatmini, bireyin işini zevk veren bir duygu olarak değerlendirmesinin bir sonucu olarak ifade edilebilir. Bu yüzden</a:t>
            </a:r>
            <a:r>
              <a:rPr lang="tr-TR" sz="2667" dirty="0"/>
              <a:t> </a:t>
            </a:r>
            <a:r>
              <a:rPr lang="tr-TR" sz="2667" dirty="0">
                <a:solidFill>
                  <a:schemeClr val="tx1"/>
                </a:solidFill>
              </a:rPr>
              <a:t>iş tatmini, bireyin kendi algısı için önemli olan bir takım faktörleri bireyler tarafından değerlendirilmesinin bir sonucudur. </a:t>
            </a:r>
          </a:p>
        </p:txBody>
      </p:sp>
      <p:sp>
        <p:nvSpPr>
          <p:cNvPr id="238" name="Google Shape;238;p16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10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484632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6"/>
          <p:cNvSpPr txBox="1">
            <a:spLocks noGrp="1"/>
          </p:cNvSpPr>
          <p:nvPr>
            <p:ph type="title"/>
          </p:nvPr>
        </p:nvSpPr>
        <p:spPr>
          <a:xfrm>
            <a:off x="1085700" y="888273"/>
            <a:ext cx="10069980" cy="656759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 lvl="0"/>
            <a:r>
              <a:rPr lang="tr-TR" sz="3333" b="1" dirty="0"/>
              <a:t>İş Tatmini</a:t>
            </a:r>
            <a:endParaRPr sz="3333" b="1" dirty="0"/>
          </a:p>
        </p:txBody>
      </p:sp>
      <p:sp>
        <p:nvSpPr>
          <p:cNvPr id="237" name="Google Shape;237;p16"/>
          <p:cNvSpPr txBox="1">
            <a:spLocks noGrp="1"/>
          </p:cNvSpPr>
          <p:nvPr>
            <p:ph type="body" idx="1"/>
          </p:nvPr>
        </p:nvSpPr>
        <p:spPr>
          <a:xfrm>
            <a:off x="868962" y="1751125"/>
            <a:ext cx="10195278" cy="4074910"/>
          </a:xfrm>
          <a:prstGeom prst="rect">
            <a:avLst/>
          </a:prstGeom>
        </p:spPr>
        <p:txBody>
          <a:bodyPr spcFirstLastPara="1" vert="horz" wrap="square" lIns="121900" tIns="0" rIns="121900" bIns="0" rtlCol="0" anchor="t" anchorCtr="0">
            <a:noAutofit/>
          </a:bodyPr>
          <a:lstStyle/>
          <a:p>
            <a:pPr lvl="0" algn="just">
              <a:buFont typeface="Arial" panose="020B0604020202020204" pitchFamily="34" charset="0"/>
              <a:buChar char="•"/>
            </a:pPr>
            <a:r>
              <a:rPr lang="tr-TR" dirty="0">
                <a:solidFill>
                  <a:schemeClr val="tx1"/>
                </a:solidFill>
              </a:rPr>
              <a:t>İş tatmini üç boyutta incelenebilir.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tr-TR" sz="2400" dirty="0">
                <a:solidFill>
                  <a:schemeClr val="tx1"/>
                </a:solidFill>
              </a:rPr>
              <a:t>Bireylerin işlerine karşı oluşan duygusal bir tutumudur. Doğrudan gözlemlenemez. Fakat işyerine yansıttığı olumlu veya olumsuz davranışlardan anlaşılabilir. 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tr-TR" sz="2400" dirty="0">
                <a:solidFill>
                  <a:schemeClr val="tx1"/>
                </a:solidFill>
              </a:rPr>
              <a:t>İş tatmini, iş ile ilgili sonuçlar tarafından belirlenir. Yani bireyin önem verdiği şeyler ne kadar olumlu veya olumsuz biçimde karşılanmışsa iş tatminini belirleyen şey bu sonuçlardan kaynaklanır.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tr-TR" sz="2400" dirty="0">
                <a:solidFill>
                  <a:schemeClr val="tx1"/>
                </a:solidFill>
              </a:rPr>
              <a:t>İş tatmini birbiriyle ilgili tutumlardan oluşmaktadır.</a:t>
            </a:r>
          </a:p>
        </p:txBody>
      </p:sp>
      <p:sp>
        <p:nvSpPr>
          <p:cNvPr id="238" name="Google Shape;238;p16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11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539055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6"/>
          <p:cNvSpPr txBox="1">
            <a:spLocks noGrp="1"/>
          </p:cNvSpPr>
          <p:nvPr>
            <p:ph type="title"/>
          </p:nvPr>
        </p:nvSpPr>
        <p:spPr>
          <a:xfrm>
            <a:off x="1085700" y="914399"/>
            <a:ext cx="9495214" cy="630633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 lvl="0"/>
            <a:r>
              <a:rPr lang="tr-TR" sz="3333" b="1" dirty="0">
                <a:solidFill>
                  <a:schemeClr val="tx1"/>
                </a:solidFill>
              </a:rPr>
              <a:t>İş Tatmini</a:t>
            </a:r>
            <a:endParaRPr sz="3333" b="1" dirty="0">
              <a:solidFill>
                <a:schemeClr val="tx1"/>
              </a:solidFill>
            </a:endParaRPr>
          </a:p>
        </p:txBody>
      </p:sp>
      <p:sp>
        <p:nvSpPr>
          <p:cNvPr id="237" name="Google Shape;237;p16"/>
          <p:cNvSpPr txBox="1">
            <a:spLocks noGrp="1"/>
          </p:cNvSpPr>
          <p:nvPr>
            <p:ph type="body" idx="1"/>
          </p:nvPr>
        </p:nvSpPr>
        <p:spPr>
          <a:xfrm>
            <a:off x="849086" y="1751125"/>
            <a:ext cx="10463955" cy="4283916"/>
          </a:xfrm>
          <a:prstGeom prst="rect">
            <a:avLst/>
          </a:prstGeom>
        </p:spPr>
        <p:txBody>
          <a:bodyPr spcFirstLastPara="1" vert="horz" wrap="square" lIns="121900" tIns="0" rIns="121900" bIns="0" rtlCol="0" anchor="t" anchorCtr="0">
            <a:noAutofit/>
          </a:bodyPr>
          <a:lstStyle/>
          <a:p>
            <a:pPr lvl="0" algn="just">
              <a:buFont typeface="Arial" panose="020B0604020202020204" pitchFamily="34" charset="0"/>
              <a:buChar char="•"/>
            </a:pPr>
            <a:r>
              <a:rPr lang="tr-TR" b="1" dirty="0">
                <a:solidFill>
                  <a:schemeClr val="tx1"/>
                </a:solidFill>
              </a:rPr>
              <a:t>Smith, </a:t>
            </a:r>
            <a:r>
              <a:rPr lang="tr-TR" b="1" dirty="0" err="1">
                <a:solidFill>
                  <a:schemeClr val="tx1"/>
                </a:solidFill>
              </a:rPr>
              <a:t>Kendall</a:t>
            </a:r>
            <a:r>
              <a:rPr lang="tr-TR" b="1" dirty="0">
                <a:solidFill>
                  <a:schemeClr val="tx1"/>
                </a:solidFill>
              </a:rPr>
              <a:t> ve </a:t>
            </a:r>
            <a:r>
              <a:rPr lang="tr-TR" b="1" dirty="0" err="1">
                <a:solidFill>
                  <a:schemeClr val="tx1"/>
                </a:solidFill>
              </a:rPr>
              <a:t>Hulin</a:t>
            </a:r>
            <a:r>
              <a:rPr lang="tr-TR" b="1" dirty="0">
                <a:solidFill>
                  <a:schemeClr val="tx1"/>
                </a:solidFill>
              </a:rPr>
              <a:t> </a:t>
            </a:r>
            <a:r>
              <a:rPr lang="tr-TR" dirty="0">
                <a:solidFill>
                  <a:schemeClr val="tx1"/>
                </a:solidFill>
              </a:rPr>
              <a:t>iş tatmini ile ilgili, beş önemli iş unsurundan söz eder;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tr-TR" sz="2400" dirty="0">
                <a:solidFill>
                  <a:schemeClr val="tx1"/>
                </a:solidFill>
              </a:rPr>
              <a:t>İşin niteliği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tr-TR" sz="2400" dirty="0">
                <a:solidFill>
                  <a:schemeClr val="tx1"/>
                </a:solidFill>
              </a:rPr>
              <a:t>Ücret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tr-TR" sz="2400" dirty="0">
                <a:solidFill>
                  <a:schemeClr val="tx1"/>
                </a:solidFill>
              </a:rPr>
              <a:t>Terfi Sistemi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tr-TR" sz="2400" dirty="0">
                <a:solidFill>
                  <a:schemeClr val="tx1"/>
                </a:solidFill>
              </a:rPr>
              <a:t>Danışmanlık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tr-TR" sz="2400" dirty="0">
                <a:solidFill>
                  <a:schemeClr val="tx1"/>
                </a:solidFill>
              </a:rPr>
              <a:t>İş Arkadaşları</a:t>
            </a:r>
          </a:p>
        </p:txBody>
      </p:sp>
      <p:sp>
        <p:nvSpPr>
          <p:cNvPr id="238" name="Google Shape;238;p16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12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558085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6"/>
          <p:cNvSpPr txBox="1">
            <a:spLocks noGrp="1"/>
          </p:cNvSpPr>
          <p:nvPr>
            <p:ph type="title"/>
          </p:nvPr>
        </p:nvSpPr>
        <p:spPr>
          <a:xfrm>
            <a:off x="1085699" y="770709"/>
            <a:ext cx="9233957" cy="774324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 lvl="0"/>
            <a:r>
              <a:rPr lang="tr-TR" sz="3333" b="1" dirty="0">
                <a:solidFill>
                  <a:schemeClr val="tx1"/>
                </a:solidFill>
              </a:rPr>
              <a:t>İş Tatmini ve İş Performansı</a:t>
            </a:r>
            <a:endParaRPr sz="3333" b="1" dirty="0">
              <a:solidFill>
                <a:schemeClr val="tx1"/>
              </a:solidFill>
            </a:endParaRPr>
          </a:p>
        </p:txBody>
      </p:sp>
      <p:sp>
        <p:nvSpPr>
          <p:cNvPr id="237" name="Google Shape;237;p16"/>
          <p:cNvSpPr txBox="1">
            <a:spLocks noGrp="1"/>
          </p:cNvSpPr>
          <p:nvPr>
            <p:ph type="body" idx="1"/>
          </p:nvPr>
        </p:nvSpPr>
        <p:spPr>
          <a:xfrm>
            <a:off x="705394" y="1751124"/>
            <a:ext cx="10607647" cy="4114099"/>
          </a:xfrm>
          <a:prstGeom prst="rect">
            <a:avLst/>
          </a:prstGeom>
        </p:spPr>
        <p:txBody>
          <a:bodyPr spcFirstLastPara="1" vert="horz" wrap="square" lIns="121900" tIns="0" rIns="121900" bIns="0" rtlCol="0" anchor="t" anchorCtr="0">
            <a:noAutofit/>
          </a:bodyPr>
          <a:lstStyle/>
          <a:p>
            <a:pPr lvl="0" algn="just">
              <a:buFont typeface="Arial" panose="020B0604020202020204" pitchFamily="34" charset="0"/>
              <a:buChar char="•"/>
            </a:pPr>
            <a:r>
              <a:rPr lang="tr-TR" dirty="0"/>
              <a:t>Mutlu olan çalışanlar üretkenlikleri daha fazladır. </a:t>
            </a:r>
          </a:p>
          <a:p>
            <a:pPr lvl="0" algn="just">
              <a:buFont typeface="Arial" panose="020B0604020202020204" pitchFamily="34" charset="0"/>
              <a:buChar char="•"/>
            </a:pPr>
            <a:r>
              <a:rPr lang="tr-TR" dirty="0"/>
              <a:t>Yapılan araştırmalar sonucunda iş tatmini ve performans arasında pozitif yönlü bir ilişki bulunmaktadır. </a:t>
            </a:r>
          </a:p>
          <a:p>
            <a:pPr lvl="0" algn="just">
              <a:buFont typeface="Arial" panose="020B0604020202020204" pitchFamily="34" charset="0"/>
              <a:buChar char="•"/>
            </a:pPr>
            <a:r>
              <a:rPr lang="tr-TR" dirty="0"/>
              <a:t>Bir bütün olarak incelendiğinde örgüte ait memnuniyet ve verimlilik verileri toplandığında işten tatmin olan bireylerin bulunduğu kuruluşların işten tatmin olmayan bireylerin bulunduğu kuruluşlara göre daha etkin olma eğiliminde </a:t>
            </a:r>
            <a:r>
              <a:rPr lang="tr-TR"/>
              <a:t>oldukları görülmüştür.</a:t>
            </a:r>
            <a:endParaRPr lang="tr-TR" dirty="0"/>
          </a:p>
        </p:txBody>
      </p:sp>
      <p:sp>
        <p:nvSpPr>
          <p:cNvPr id="238" name="Google Shape;238;p16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13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90196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k">
  <a:themeElements>
    <a:clrScheme name="Organik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k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k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204</TotalTime>
  <Words>591</Words>
  <Application>Microsoft Office PowerPoint</Application>
  <PresentationFormat>Geniş ekran</PresentationFormat>
  <Paragraphs>66</Paragraphs>
  <Slides>13</Slides>
  <Notes>12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13</vt:i4>
      </vt:variant>
    </vt:vector>
  </HeadingPairs>
  <TitlesOfParts>
    <vt:vector size="17" baseType="lpstr">
      <vt:lpstr>Arial</vt:lpstr>
      <vt:lpstr>Calibri</vt:lpstr>
      <vt:lpstr>Garamond</vt:lpstr>
      <vt:lpstr>Organik</vt:lpstr>
      <vt:lpstr>TUTUMLAR VE İŞ TATMİNİ</vt:lpstr>
      <vt:lpstr>Tutum</vt:lpstr>
      <vt:lpstr>PowerPoint Sunusu</vt:lpstr>
      <vt:lpstr>PowerPoint Sunusu</vt:lpstr>
      <vt:lpstr>Tutumun Bileşenleri</vt:lpstr>
      <vt:lpstr>Başlıca İş Tutumları</vt:lpstr>
      <vt:lpstr>Başlıca İş Tutumları</vt:lpstr>
      <vt:lpstr>PowerPoint Sunusu</vt:lpstr>
      <vt:lpstr>PowerPoint Sunusu</vt:lpstr>
      <vt:lpstr>İş Tatmini</vt:lpstr>
      <vt:lpstr>İş Tatmini</vt:lpstr>
      <vt:lpstr>İş Tatmini</vt:lpstr>
      <vt:lpstr>İş Tatmini ve İş Performansı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User</dc:creator>
  <cp:lastModifiedBy>User</cp:lastModifiedBy>
  <cp:revision>14</cp:revision>
  <dcterms:created xsi:type="dcterms:W3CDTF">2020-02-22T14:31:07Z</dcterms:created>
  <dcterms:modified xsi:type="dcterms:W3CDTF">2020-04-30T12:41:51Z</dcterms:modified>
</cp:coreProperties>
</file>