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15EE-2AD8-4527-AF93-9F724403E234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6E32F-B745-4F41-862B-7639448B7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888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15EE-2AD8-4527-AF93-9F724403E234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6E32F-B745-4F41-862B-7639448B7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08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15EE-2AD8-4527-AF93-9F724403E234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6E32F-B745-4F41-862B-7639448B7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42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15EE-2AD8-4527-AF93-9F724403E234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6E32F-B745-4F41-862B-7639448B7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002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15EE-2AD8-4527-AF93-9F724403E234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6E32F-B745-4F41-862B-7639448B7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213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15EE-2AD8-4527-AF93-9F724403E234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6E32F-B745-4F41-862B-7639448B7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289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15EE-2AD8-4527-AF93-9F724403E234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6E32F-B745-4F41-862B-7639448B7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02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15EE-2AD8-4527-AF93-9F724403E234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6E32F-B745-4F41-862B-7639448B7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670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15EE-2AD8-4527-AF93-9F724403E234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6E32F-B745-4F41-862B-7639448B7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59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15EE-2AD8-4527-AF93-9F724403E234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6E32F-B745-4F41-862B-7639448B7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5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215EE-2AD8-4527-AF93-9F724403E234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6E32F-B745-4F41-862B-7639448B7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22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215EE-2AD8-4527-AF93-9F724403E234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6E32F-B745-4F41-862B-7639448B7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171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oleObject" Target="../embeddings/oleObject1.bin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Yeni%20Klas&#246;r\ders-donem-4\BARRETuzunsegment.MPG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16"/>
          <p:cNvPicPr>
            <a:picLocks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4105275"/>
            <a:ext cx="4038600" cy="2752725"/>
          </a:xfrm>
        </p:spPr>
      </p:pic>
      <p:pic>
        <p:nvPicPr>
          <p:cNvPr id="108547" name="Picture 13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3800" y="331788"/>
            <a:ext cx="3313113" cy="3313112"/>
          </a:xfrm>
        </p:spPr>
      </p:pic>
      <p:pic>
        <p:nvPicPr>
          <p:cNvPr id="108548" name="Picture 7"/>
          <p:cNvPicPr>
            <a:picLocks noChangeArrowheads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4572000"/>
            <a:ext cx="2159000" cy="1979613"/>
          </a:xfrm>
          <a:ln w="19050">
            <a:solidFill>
              <a:srgbClr val="CCECFF"/>
            </a:solidFill>
            <a:miter lim="800000"/>
            <a:headEnd/>
            <a:tailEnd/>
          </a:ln>
        </p:spPr>
      </p:pic>
      <p:sp>
        <p:nvSpPr>
          <p:cNvPr id="108549" name="Text Box 19"/>
          <p:cNvSpPr txBox="1">
            <a:spLocks noChangeArrowheads="1"/>
          </p:cNvSpPr>
          <p:nvPr/>
        </p:nvSpPr>
        <p:spPr bwMode="auto">
          <a:xfrm>
            <a:off x="900113" y="304800"/>
            <a:ext cx="4392612" cy="160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>
                <a:solidFill>
                  <a:srgbClr val="FF0000"/>
                </a:solidFill>
              </a:rPr>
              <a:t>GÖRH: Komplikasyonlar</a:t>
            </a:r>
          </a:p>
          <a:p>
            <a:pPr eaLnBrk="1" hangingPunct="1">
              <a:spcBef>
                <a:spcPct val="50000"/>
              </a:spcBef>
              <a:buFont typeface="Arial" charset="0"/>
              <a:buAutoNum type="arabicPeriod"/>
            </a:pPr>
            <a:r>
              <a:rPr lang="tr-TR" altLang="en-US"/>
              <a:t>Striktür, Barrett Özofagusu</a:t>
            </a:r>
          </a:p>
          <a:p>
            <a:pPr eaLnBrk="1" hangingPunct="1">
              <a:spcBef>
                <a:spcPct val="50000"/>
              </a:spcBef>
              <a:buFont typeface="Arial" charset="0"/>
              <a:buAutoNum type="arabicPeriod"/>
            </a:pPr>
            <a:r>
              <a:rPr lang="tr-TR" altLang="en-US"/>
              <a:t>Özofajitis</a:t>
            </a:r>
          </a:p>
          <a:p>
            <a:pPr eaLnBrk="1" hangingPunct="1">
              <a:spcBef>
                <a:spcPct val="50000"/>
              </a:spcBef>
              <a:buFont typeface="Arial" charset="0"/>
              <a:buAutoNum type="arabicPeriod"/>
            </a:pPr>
            <a:r>
              <a:rPr lang="tr-TR" altLang="en-US"/>
              <a:t>Ekstraözofageal belirtiler</a:t>
            </a:r>
          </a:p>
        </p:txBody>
      </p:sp>
      <p:pic>
        <p:nvPicPr>
          <p:cNvPr id="108550" name="Picture 20" descr="ge 5-1 G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7" t="18861" r="20833" b="5112"/>
          <a:stretch>
            <a:fillRect/>
          </a:stretch>
        </p:blipFill>
        <p:spPr>
          <a:xfrm>
            <a:off x="304800" y="2057400"/>
            <a:ext cx="2232025" cy="2187575"/>
          </a:xfrm>
          <a:ln w="19050">
            <a:solidFill>
              <a:srgbClr val="CCECFF"/>
            </a:solidFill>
            <a:miter lim="800000"/>
            <a:headEnd/>
            <a:tailEnd/>
          </a:ln>
        </p:spPr>
      </p:pic>
      <p:pic>
        <p:nvPicPr>
          <p:cNvPr id="108551" name="Picture 23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133600"/>
            <a:ext cx="2209800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4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570" name="Object 4"/>
          <p:cNvGraphicFramePr>
            <a:graphicFrameLocks noChangeAspect="1"/>
          </p:cNvGraphicFramePr>
          <p:nvPr/>
        </p:nvGraphicFramePr>
        <p:xfrm>
          <a:off x="152400" y="304800"/>
          <a:ext cx="2779713" cy="278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r:id="rId3" imgW="3657143" imgH="3666667" progId="Paint.Picture">
                  <p:embed/>
                </p:oleObj>
              </mc:Choice>
              <mc:Fallback>
                <p:oleObj r:id="rId3" imgW="3657143" imgH="3666667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304800"/>
                        <a:ext cx="2779713" cy="278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571" name="Object 5"/>
          <p:cNvGraphicFramePr>
            <a:graphicFrameLocks noChangeAspect="1"/>
          </p:cNvGraphicFramePr>
          <p:nvPr/>
        </p:nvGraphicFramePr>
        <p:xfrm>
          <a:off x="304800" y="3429000"/>
          <a:ext cx="2624138" cy="271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r:id="rId5" imgW="3123810" imgH="3238952" progId="Paint.Picture">
                  <p:embed/>
                </p:oleObj>
              </mc:Choice>
              <mc:Fallback>
                <p:oleObj r:id="rId5" imgW="3123810" imgH="3238952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429000"/>
                        <a:ext cx="2624138" cy="2719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957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533400"/>
            <a:ext cx="3273425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9573" name="Object 7"/>
          <p:cNvGraphicFramePr>
            <a:graphicFrameLocks noChangeAspect="1"/>
          </p:cNvGraphicFramePr>
          <p:nvPr/>
        </p:nvGraphicFramePr>
        <p:xfrm>
          <a:off x="5105400" y="3048000"/>
          <a:ext cx="4038600" cy="363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r:id="rId8" imgW="5714286" imgH="5144218" progId="Paint.Picture">
                  <p:embed/>
                </p:oleObj>
              </mc:Choice>
              <mc:Fallback>
                <p:oleObj r:id="rId8" imgW="5714286" imgH="5144218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3048000"/>
                        <a:ext cx="4038600" cy="363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3033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BARRETuzunsegment.MP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057400"/>
            <a:ext cx="33528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091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080" fill="hold"/>
                                        <p:tgtEl>
                                          <p:spTgt spid="1136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366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36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36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66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/>
            <a:r>
              <a:rPr lang="tr-TR" altLang="en-US" sz="3600" smtClean="0">
                <a:solidFill>
                  <a:srgbClr val="FF0000"/>
                </a:solidFill>
              </a:rPr>
              <a:t>Barrett: Tedavi</a:t>
            </a:r>
          </a:p>
        </p:txBody>
      </p:sp>
      <p:sp>
        <p:nvSpPr>
          <p:cNvPr id="111619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en-US" sz="2800" smtClean="0"/>
              <a:t>Reflü tedavisi</a:t>
            </a:r>
          </a:p>
          <a:p>
            <a:pPr eaLnBrk="1" hangingPunct="1">
              <a:lnSpc>
                <a:spcPct val="90000"/>
              </a:lnSpc>
            </a:pPr>
            <a:r>
              <a:rPr lang="tr-TR" altLang="en-US" sz="2800" smtClean="0"/>
              <a:t>Biyopsi: displazi varlığının araştırılması</a:t>
            </a:r>
          </a:p>
        </p:txBody>
      </p:sp>
      <p:sp>
        <p:nvSpPr>
          <p:cNvPr id="111620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1341438"/>
            <a:ext cx="4038600" cy="4784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en-US" sz="2800" smtClean="0"/>
              <a:t>Displazi yok: 2-3 yılda bir endoskopi + Bx</a:t>
            </a:r>
          </a:p>
          <a:p>
            <a:pPr eaLnBrk="1" hangingPunct="1">
              <a:lnSpc>
                <a:spcPct val="90000"/>
              </a:lnSpc>
            </a:pPr>
            <a:r>
              <a:rPr lang="tr-TR" altLang="en-US" sz="2800" smtClean="0"/>
              <a:t>Low grade: ilk yıl 6 ayda bir Bx, daha sonra yılda bir Bx</a:t>
            </a:r>
          </a:p>
          <a:p>
            <a:pPr eaLnBrk="1" hangingPunct="1">
              <a:lnSpc>
                <a:spcPct val="90000"/>
              </a:lnSpc>
            </a:pPr>
            <a:r>
              <a:rPr lang="tr-TR" altLang="en-US" sz="2800" smtClean="0"/>
              <a:t>High grade: 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en-US" sz="2400" smtClean="0"/>
              <a:t>İntramucosal Ca tespit edilene kadar 3 ayda bir Bx</a:t>
            </a:r>
          </a:p>
          <a:p>
            <a:pPr lvl="1" eaLnBrk="1" hangingPunct="1">
              <a:lnSpc>
                <a:spcPct val="90000"/>
              </a:lnSpc>
            </a:pPr>
            <a:r>
              <a:rPr lang="tr-TR" altLang="en-US" sz="2400" smtClean="0"/>
              <a:t>Tedavi: </a:t>
            </a:r>
          </a:p>
          <a:p>
            <a:pPr lvl="2" eaLnBrk="1" hangingPunct="1">
              <a:lnSpc>
                <a:spcPct val="90000"/>
              </a:lnSpc>
            </a:pPr>
            <a:r>
              <a:rPr lang="tr-TR" altLang="en-US" sz="2000" smtClean="0"/>
              <a:t>Cerrahi</a:t>
            </a:r>
          </a:p>
          <a:p>
            <a:pPr lvl="2" eaLnBrk="1" hangingPunct="1">
              <a:lnSpc>
                <a:spcPct val="90000"/>
              </a:lnSpc>
            </a:pPr>
            <a:r>
              <a:rPr lang="tr-TR" altLang="en-US" sz="2000" smtClean="0"/>
              <a:t>Laser ablasyonu</a:t>
            </a:r>
          </a:p>
        </p:txBody>
      </p:sp>
    </p:spTree>
    <p:extLst>
      <p:ext uri="{BB962C8B-B14F-4D97-AF65-F5344CB8AC3E}">
        <p14:creationId xmlns:p14="http://schemas.microsoft.com/office/powerpoint/2010/main" val="1299789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tr-TR" altLang="en-US" sz="3200" smtClean="0">
                <a:solidFill>
                  <a:srgbClr val="FF0000"/>
                </a:solidFill>
              </a:rPr>
              <a:t>Kalp Dışı (Non-Kardiyak) Göğüs Ağrısı</a:t>
            </a:r>
            <a:br>
              <a:rPr lang="tr-TR" altLang="en-US" sz="3200" smtClean="0">
                <a:solidFill>
                  <a:srgbClr val="FF0000"/>
                </a:solidFill>
              </a:rPr>
            </a:br>
            <a:r>
              <a:rPr lang="tr-TR" altLang="en-US" sz="3200" smtClean="0">
                <a:solidFill>
                  <a:srgbClr val="FF0000"/>
                </a:solidFill>
              </a:rPr>
              <a:t>Tanı için gerekli koşullar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tr-TR" altLang="en-US" smtClean="0"/>
              <a:t>Koroner arter hastalığının ekarte edilmesi</a:t>
            </a:r>
          </a:p>
          <a:p>
            <a:pPr eaLnBrk="1" hangingPunct="1"/>
            <a:endParaRPr lang="tr-TR" altLang="en-US" smtClean="0"/>
          </a:p>
        </p:txBody>
      </p:sp>
    </p:spTree>
    <p:extLst>
      <p:ext uri="{BB962C8B-B14F-4D97-AF65-F5344CB8AC3E}">
        <p14:creationId xmlns:p14="http://schemas.microsoft.com/office/powerpoint/2010/main" val="4145623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1 Başlık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tr-TR" altLang="en-US" sz="3600" smtClean="0">
                <a:solidFill>
                  <a:srgbClr val="FF0000"/>
                </a:solidFill>
              </a:rPr>
              <a:t>Göğüs ağrısı: GI hastalıklar</a:t>
            </a:r>
          </a:p>
        </p:txBody>
      </p:sp>
      <p:sp>
        <p:nvSpPr>
          <p:cNvPr id="113667" name="2 İçerik Yer Tutucusu"/>
          <p:cNvSpPr>
            <a:spLocks noGrp="1" noChangeArrowheads="1"/>
          </p:cNvSpPr>
          <p:nvPr>
            <p:ph idx="4294967295"/>
          </p:nvPr>
        </p:nvSpPr>
        <p:spPr>
          <a:xfrm>
            <a:off x="1692275" y="1600200"/>
            <a:ext cx="6994525" cy="48529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en-US" sz="3100" smtClean="0">
                <a:solidFill>
                  <a:srgbClr val="FF0000"/>
                </a:solidFill>
              </a:rPr>
              <a:t>GÖRH</a:t>
            </a:r>
          </a:p>
          <a:p>
            <a:pPr eaLnBrk="1" hangingPunct="1">
              <a:lnSpc>
                <a:spcPct val="80000"/>
              </a:lnSpc>
            </a:pPr>
            <a:r>
              <a:rPr lang="tr-TR" altLang="en-US" sz="3100" smtClean="0">
                <a:solidFill>
                  <a:srgbClr val="FF0000"/>
                </a:solidFill>
              </a:rPr>
              <a:t>Özofageal motor fonksiyon bzk.ları</a:t>
            </a:r>
          </a:p>
          <a:p>
            <a:pPr eaLnBrk="1" hangingPunct="1">
              <a:lnSpc>
                <a:spcPct val="80000"/>
              </a:lnSpc>
            </a:pPr>
            <a:r>
              <a:rPr lang="tr-TR" altLang="en-US" sz="3100" smtClean="0">
                <a:solidFill>
                  <a:srgbClr val="FF0000"/>
                </a:solidFill>
              </a:rPr>
              <a:t>Özofageal hipersensitivite</a:t>
            </a:r>
          </a:p>
          <a:p>
            <a:pPr eaLnBrk="1" hangingPunct="1">
              <a:lnSpc>
                <a:spcPct val="80000"/>
              </a:lnSpc>
            </a:pPr>
            <a:r>
              <a:rPr lang="tr-TR" altLang="en-US" sz="2600" smtClean="0"/>
              <a:t>Eozinofilik özofajit</a:t>
            </a:r>
          </a:p>
          <a:p>
            <a:pPr eaLnBrk="1" hangingPunct="1">
              <a:lnSpc>
                <a:spcPct val="80000"/>
              </a:lnSpc>
            </a:pPr>
            <a:r>
              <a:rPr lang="tr-TR" altLang="en-US" sz="2600" smtClean="0"/>
              <a:t>Akalazya</a:t>
            </a:r>
          </a:p>
          <a:p>
            <a:pPr eaLnBrk="1" hangingPunct="1">
              <a:lnSpc>
                <a:spcPct val="80000"/>
              </a:lnSpc>
            </a:pPr>
            <a:r>
              <a:rPr lang="tr-TR" altLang="en-US" sz="2600" smtClean="0"/>
              <a:t>Biliyer kolik</a:t>
            </a:r>
          </a:p>
          <a:p>
            <a:pPr eaLnBrk="1" hangingPunct="1">
              <a:lnSpc>
                <a:spcPct val="80000"/>
              </a:lnSpc>
            </a:pPr>
            <a:r>
              <a:rPr lang="tr-TR" altLang="en-US" sz="2600" smtClean="0"/>
              <a:t>Pankreatit</a:t>
            </a:r>
          </a:p>
          <a:p>
            <a:pPr eaLnBrk="1" hangingPunct="1">
              <a:lnSpc>
                <a:spcPct val="80000"/>
              </a:lnSpc>
            </a:pPr>
            <a:r>
              <a:rPr lang="tr-TR" altLang="en-US" sz="2600" smtClean="0"/>
              <a:t>Peptik ülser hast</a:t>
            </a:r>
          </a:p>
          <a:p>
            <a:pPr eaLnBrk="1" hangingPunct="1">
              <a:lnSpc>
                <a:spcPct val="80000"/>
              </a:lnSpc>
            </a:pPr>
            <a:r>
              <a:rPr lang="tr-TR" altLang="en-US" sz="2200" smtClean="0"/>
              <a:t>Hepatitis</a:t>
            </a:r>
          </a:p>
          <a:p>
            <a:pPr eaLnBrk="1" hangingPunct="1">
              <a:lnSpc>
                <a:spcPct val="80000"/>
              </a:lnSpc>
            </a:pPr>
            <a:r>
              <a:rPr lang="tr-TR" altLang="en-US" sz="2200" smtClean="0"/>
              <a:t>Splenomegali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en-US" sz="2700" smtClean="0"/>
              <a:t>			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tr-TR" altLang="en-US" sz="1600" i="1" smtClean="0"/>
              <a:t>					</a:t>
            </a:r>
            <a:r>
              <a:rPr lang="tr-TR" altLang="en-US" sz="1300" i="1" smtClean="0"/>
              <a:t>Orani AC. Med Clin N Am 2010;94:233.</a:t>
            </a:r>
          </a:p>
        </p:txBody>
      </p:sp>
    </p:spTree>
    <p:extLst>
      <p:ext uri="{BB962C8B-B14F-4D97-AF65-F5344CB8AC3E}">
        <p14:creationId xmlns:p14="http://schemas.microsoft.com/office/powerpoint/2010/main" val="3784569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1 Başlık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tr-TR" altLang="en-US" smtClean="0">
                <a:solidFill>
                  <a:srgbClr val="FF0000"/>
                </a:solidFill>
              </a:rPr>
              <a:t>Anamnez:</a:t>
            </a:r>
            <a:endParaRPr lang="tr-TR" altLang="en-US" smtClean="0"/>
          </a:p>
        </p:txBody>
      </p:sp>
      <p:sp>
        <p:nvSpPr>
          <p:cNvPr id="114691" name="2 İçerik Yer Tutucusu"/>
          <p:cNvSpPr>
            <a:spLocks noGrp="1" noChangeArrowheads="1"/>
          </p:cNvSpPr>
          <p:nvPr>
            <p:ph idx="4294967295"/>
          </p:nvPr>
        </p:nvSpPr>
        <p:spPr>
          <a:xfrm>
            <a:off x="1403350" y="1600200"/>
            <a:ext cx="7283450" cy="4525963"/>
          </a:xfrm>
        </p:spPr>
        <p:txBody>
          <a:bodyPr/>
          <a:lstStyle/>
          <a:p>
            <a:pPr eaLnBrk="1" hangingPunct="1"/>
            <a:r>
              <a:rPr lang="tr-TR" altLang="en-US" smtClean="0"/>
              <a:t>Ağrı: bir saatten fazla sürmesi</a:t>
            </a:r>
          </a:p>
          <a:p>
            <a:pPr eaLnBrk="1" hangingPunct="1"/>
            <a:r>
              <a:rPr lang="tr-TR" altLang="en-US" smtClean="0"/>
              <a:t>Ağrı: postprandiyal dönemde olması</a:t>
            </a:r>
          </a:p>
          <a:p>
            <a:pPr eaLnBrk="1" hangingPunct="1"/>
            <a:r>
              <a:rPr lang="tr-TR" altLang="en-US" smtClean="0"/>
              <a:t>Ağrı: yayılımın az olması ya da olmaması</a:t>
            </a:r>
          </a:p>
          <a:p>
            <a:pPr eaLnBrk="1" hangingPunct="1"/>
            <a:r>
              <a:rPr lang="tr-TR" altLang="en-US" smtClean="0"/>
              <a:t>Ağrı ile birlikte</a:t>
            </a:r>
          </a:p>
          <a:p>
            <a:pPr lvl="1" eaLnBrk="1" hangingPunct="1"/>
            <a:r>
              <a:rPr lang="tr-TR" altLang="en-US" smtClean="0"/>
              <a:t>Retrosternal yanma</a:t>
            </a:r>
          </a:p>
          <a:p>
            <a:pPr lvl="1" eaLnBrk="1" hangingPunct="1"/>
            <a:r>
              <a:rPr lang="tr-TR" altLang="en-US" smtClean="0"/>
              <a:t>Rejurjitasyon</a:t>
            </a:r>
          </a:p>
          <a:p>
            <a:pPr lvl="1" eaLnBrk="1" hangingPunct="1"/>
            <a:r>
              <a:rPr lang="tr-TR" altLang="en-US" smtClean="0"/>
              <a:t>Disfaji</a:t>
            </a:r>
          </a:p>
          <a:p>
            <a:pPr eaLnBrk="1" hangingPunct="1"/>
            <a:r>
              <a:rPr lang="tr-TR" altLang="en-US" smtClean="0"/>
              <a:t>Ağrı: antiasit ile azalması</a:t>
            </a:r>
          </a:p>
        </p:txBody>
      </p:sp>
    </p:spTree>
    <p:extLst>
      <p:ext uri="{BB962C8B-B14F-4D97-AF65-F5344CB8AC3E}">
        <p14:creationId xmlns:p14="http://schemas.microsoft.com/office/powerpoint/2010/main" val="2817697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 Box 4"/>
          <p:cNvSpPr txBox="1">
            <a:spLocks noChangeArrowheads="1"/>
          </p:cNvSpPr>
          <p:nvPr/>
        </p:nvSpPr>
        <p:spPr bwMode="auto">
          <a:xfrm>
            <a:off x="1979613" y="188913"/>
            <a:ext cx="2879725" cy="3762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/>
              <a:t>Kalp hst nın dışlanması</a:t>
            </a:r>
          </a:p>
        </p:txBody>
      </p:sp>
      <p:sp>
        <p:nvSpPr>
          <p:cNvPr id="115715" name="Text Box 5"/>
          <p:cNvSpPr txBox="1">
            <a:spLocks noChangeArrowheads="1"/>
          </p:cNvSpPr>
          <p:nvPr/>
        </p:nvSpPr>
        <p:spPr bwMode="auto">
          <a:xfrm>
            <a:off x="5940425" y="260350"/>
            <a:ext cx="2808288" cy="376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/>
              <a:t>EKG, EKO, Anjiyografi</a:t>
            </a:r>
          </a:p>
        </p:txBody>
      </p:sp>
      <p:sp>
        <p:nvSpPr>
          <p:cNvPr id="115716" name="Text Box 6"/>
          <p:cNvSpPr txBox="1">
            <a:spLocks noChangeArrowheads="1"/>
          </p:cNvSpPr>
          <p:nvPr/>
        </p:nvSpPr>
        <p:spPr bwMode="auto">
          <a:xfrm>
            <a:off x="2987675" y="908050"/>
            <a:ext cx="2376488" cy="376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/>
              <a:t>Kalp dışı nedenler</a:t>
            </a:r>
          </a:p>
        </p:txBody>
      </p:sp>
      <p:sp>
        <p:nvSpPr>
          <p:cNvPr id="115717" name="Text Box 7"/>
          <p:cNvSpPr txBox="1">
            <a:spLocks noChangeArrowheads="1"/>
          </p:cNvSpPr>
          <p:nvPr/>
        </p:nvSpPr>
        <p:spPr bwMode="auto">
          <a:xfrm>
            <a:off x="1258888" y="1844675"/>
            <a:ext cx="1441450" cy="376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/>
              <a:t>Özofageal</a:t>
            </a:r>
          </a:p>
        </p:txBody>
      </p:sp>
      <p:sp>
        <p:nvSpPr>
          <p:cNvPr id="115718" name="Text Box 8"/>
          <p:cNvSpPr txBox="1">
            <a:spLocks noChangeArrowheads="1"/>
          </p:cNvSpPr>
          <p:nvPr/>
        </p:nvSpPr>
        <p:spPr bwMode="auto">
          <a:xfrm>
            <a:off x="395288" y="2420938"/>
            <a:ext cx="2233612" cy="3762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/>
              <a:t>Ampirik tedavi: PPI</a:t>
            </a:r>
          </a:p>
        </p:txBody>
      </p:sp>
      <p:sp>
        <p:nvSpPr>
          <p:cNvPr id="115719" name="Text Box 9"/>
          <p:cNvSpPr txBox="1">
            <a:spLocks noChangeArrowheads="1"/>
          </p:cNvSpPr>
          <p:nvPr/>
        </p:nvSpPr>
        <p:spPr bwMode="auto">
          <a:xfrm>
            <a:off x="3419475" y="1844675"/>
            <a:ext cx="1584325" cy="376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/>
              <a:t>Kas-iskelet</a:t>
            </a:r>
          </a:p>
        </p:txBody>
      </p:sp>
      <p:sp>
        <p:nvSpPr>
          <p:cNvPr id="115720" name="Text Box 10"/>
          <p:cNvSpPr txBox="1">
            <a:spLocks noChangeArrowheads="1"/>
          </p:cNvSpPr>
          <p:nvPr/>
        </p:nvSpPr>
        <p:spPr bwMode="auto">
          <a:xfrm>
            <a:off x="5651500" y="1844675"/>
            <a:ext cx="1368425" cy="376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/>
              <a:t>Psikolojik</a:t>
            </a:r>
          </a:p>
        </p:txBody>
      </p:sp>
      <p:sp>
        <p:nvSpPr>
          <p:cNvPr id="115721" name="Text Box 11"/>
          <p:cNvSpPr txBox="1">
            <a:spLocks noChangeArrowheads="1"/>
          </p:cNvSpPr>
          <p:nvPr/>
        </p:nvSpPr>
        <p:spPr bwMode="auto">
          <a:xfrm>
            <a:off x="611188" y="3357563"/>
            <a:ext cx="1944687" cy="3762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/>
              <a:t>24-h pH tayini</a:t>
            </a:r>
          </a:p>
        </p:txBody>
      </p:sp>
      <p:sp>
        <p:nvSpPr>
          <p:cNvPr id="115722" name="Text Box 12"/>
          <p:cNvSpPr txBox="1">
            <a:spLocks noChangeArrowheads="1"/>
          </p:cNvSpPr>
          <p:nvPr/>
        </p:nvSpPr>
        <p:spPr bwMode="auto">
          <a:xfrm>
            <a:off x="539750" y="4437063"/>
            <a:ext cx="2160588" cy="6508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/>
              <a:t>Visseral hiperaljezi için TSA</a:t>
            </a:r>
          </a:p>
        </p:txBody>
      </p:sp>
      <p:sp>
        <p:nvSpPr>
          <p:cNvPr id="115723" name="Text Box 13"/>
          <p:cNvSpPr txBox="1">
            <a:spLocks noChangeArrowheads="1"/>
          </p:cNvSpPr>
          <p:nvPr/>
        </p:nvSpPr>
        <p:spPr bwMode="auto">
          <a:xfrm>
            <a:off x="468313" y="5734050"/>
            <a:ext cx="1800225" cy="376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/>
              <a:t>Manometri</a:t>
            </a:r>
          </a:p>
        </p:txBody>
      </p:sp>
      <p:sp>
        <p:nvSpPr>
          <p:cNvPr id="115724" name="Text Box 14"/>
          <p:cNvSpPr txBox="1">
            <a:spLocks noChangeArrowheads="1"/>
          </p:cNvSpPr>
          <p:nvPr/>
        </p:nvSpPr>
        <p:spPr bwMode="auto">
          <a:xfrm>
            <a:off x="3492500" y="5734050"/>
            <a:ext cx="2447925" cy="376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/>
              <a:t>Ca kanal blokerleri</a:t>
            </a:r>
          </a:p>
        </p:txBody>
      </p:sp>
      <p:sp>
        <p:nvSpPr>
          <p:cNvPr id="115725" name="Line 15"/>
          <p:cNvSpPr>
            <a:spLocks noChangeShapeType="1"/>
          </p:cNvSpPr>
          <p:nvPr/>
        </p:nvSpPr>
        <p:spPr bwMode="auto">
          <a:xfrm>
            <a:off x="4859338" y="404813"/>
            <a:ext cx="1081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26" name="Line 16"/>
          <p:cNvSpPr>
            <a:spLocks noChangeShapeType="1"/>
          </p:cNvSpPr>
          <p:nvPr/>
        </p:nvSpPr>
        <p:spPr bwMode="auto">
          <a:xfrm>
            <a:off x="3708400" y="54927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27" name="Line 17"/>
          <p:cNvSpPr>
            <a:spLocks noChangeShapeType="1"/>
          </p:cNvSpPr>
          <p:nvPr/>
        </p:nvSpPr>
        <p:spPr bwMode="auto">
          <a:xfrm>
            <a:off x="4140200" y="1268413"/>
            <a:ext cx="0" cy="5762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28" name="Line 18"/>
          <p:cNvSpPr>
            <a:spLocks noChangeShapeType="1"/>
          </p:cNvSpPr>
          <p:nvPr/>
        </p:nvSpPr>
        <p:spPr bwMode="auto">
          <a:xfrm flipH="1">
            <a:off x="2700338" y="1268413"/>
            <a:ext cx="287337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29" name="Line 19"/>
          <p:cNvSpPr>
            <a:spLocks noChangeShapeType="1"/>
          </p:cNvSpPr>
          <p:nvPr/>
        </p:nvSpPr>
        <p:spPr bwMode="auto">
          <a:xfrm>
            <a:off x="5364163" y="1268413"/>
            <a:ext cx="287337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0" name="Line 20"/>
          <p:cNvSpPr>
            <a:spLocks noChangeShapeType="1"/>
          </p:cNvSpPr>
          <p:nvPr/>
        </p:nvSpPr>
        <p:spPr bwMode="auto">
          <a:xfrm>
            <a:off x="1763713" y="220503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1" name="Line 21"/>
          <p:cNvSpPr>
            <a:spLocks noChangeShapeType="1"/>
          </p:cNvSpPr>
          <p:nvPr/>
        </p:nvSpPr>
        <p:spPr bwMode="auto">
          <a:xfrm>
            <a:off x="1763713" y="2781300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2" name="Line 22"/>
          <p:cNvSpPr>
            <a:spLocks noChangeShapeType="1"/>
          </p:cNvSpPr>
          <p:nvPr/>
        </p:nvSpPr>
        <p:spPr bwMode="auto">
          <a:xfrm>
            <a:off x="1763713" y="3716338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3" name="Line 23"/>
          <p:cNvSpPr>
            <a:spLocks noChangeShapeType="1"/>
          </p:cNvSpPr>
          <p:nvPr/>
        </p:nvSpPr>
        <p:spPr bwMode="auto">
          <a:xfrm>
            <a:off x="1619250" y="5084763"/>
            <a:ext cx="0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4" name="Line 24"/>
          <p:cNvSpPr>
            <a:spLocks noChangeShapeType="1"/>
          </p:cNvSpPr>
          <p:nvPr/>
        </p:nvSpPr>
        <p:spPr bwMode="auto">
          <a:xfrm>
            <a:off x="2268538" y="5949950"/>
            <a:ext cx="12239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5" name="Text Box 25"/>
          <p:cNvSpPr txBox="1">
            <a:spLocks noChangeArrowheads="1"/>
          </p:cNvSpPr>
          <p:nvPr/>
        </p:nvSpPr>
        <p:spPr bwMode="auto">
          <a:xfrm>
            <a:off x="395288" y="2924175"/>
            <a:ext cx="11525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/>
              <a:t>Yanıt yok</a:t>
            </a:r>
          </a:p>
        </p:txBody>
      </p:sp>
      <p:sp>
        <p:nvSpPr>
          <p:cNvPr id="115736" name="Text Box 27"/>
          <p:cNvSpPr txBox="1">
            <a:spLocks noChangeArrowheads="1"/>
          </p:cNvSpPr>
          <p:nvPr/>
        </p:nvSpPr>
        <p:spPr bwMode="auto">
          <a:xfrm>
            <a:off x="539750" y="3933825"/>
            <a:ext cx="11525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/>
              <a:t>Normal</a:t>
            </a:r>
          </a:p>
        </p:txBody>
      </p:sp>
      <p:sp>
        <p:nvSpPr>
          <p:cNvPr id="115737" name="Text Box 28"/>
          <p:cNvSpPr txBox="1">
            <a:spLocks noChangeArrowheads="1"/>
          </p:cNvSpPr>
          <p:nvPr/>
        </p:nvSpPr>
        <p:spPr bwMode="auto">
          <a:xfrm>
            <a:off x="323850" y="5229225"/>
            <a:ext cx="11525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/>
              <a:t>Yanıt yok</a:t>
            </a:r>
          </a:p>
        </p:txBody>
      </p:sp>
      <p:sp>
        <p:nvSpPr>
          <p:cNvPr id="115738" name="Text Box 29"/>
          <p:cNvSpPr txBox="1">
            <a:spLocks noChangeArrowheads="1"/>
          </p:cNvSpPr>
          <p:nvPr/>
        </p:nvSpPr>
        <p:spPr bwMode="auto">
          <a:xfrm>
            <a:off x="3203575" y="2781300"/>
            <a:ext cx="2089150" cy="3762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/>
              <a:t>Tedaviye devam</a:t>
            </a:r>
          </a:p>
        </p:txBody>
      </p:sp>
      <p:sp>
        <p:nvSpPr>
          <p:cNvPr id="115739" name="Line 30"/>
          <p:cNvSpPr>
            <a:spLocks noChangeShapeType="1"/>
          </p:cNvSpPr>
          <p:nvPr/>
        </p:nvSpPr>
        <p:spPr bwMode="auto">
          <a:xfrm>
            <a:off x="2627313" y="2781300"/>
            <a:ext cx="504825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40" name="Text Box 31"/>
          <p:cNvSpPr txBox="1">
            <a:spLocks noChangeArrowheads="1"/>
          </p:cNvSpPr>
          <p:nvPr/>
        </p:nvSpPr>
        <p:spPr bwMode="auto">
          <a:xfrm>
            <a:off x="3203575" y="3573463"/>
            <a:ext cx="1296988" cy="3762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en-US"/>
              <a:t>Doz arttır</a:t>
            </a:r>
          </a:p>
        </p:txBody>
      </p:sp>
      <p:sp>
        <p:nvSpPr>
          <p:cNvPr id="115741" name="Line 32"/>
          <p:cNvSpPr>
            <a:spLocks noChangeShapeType="1"/>
          </p:cNvSpPr>
          <p:nvPr/>
        </p:nvSpPr>
        <p:spPr bwMode="auto">
          <a:xfrm>
            <a:off x="2555875" y="3716338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60109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168</Words>
  <Application>Microsoft Office PowerPoint</Application>
  <PresentationFormat>Ekran Gösterisi (4:3)</PresentationFormat>
  <Paragraphs>54</Paragraphs>
  <Slides>8</Slides>
  <Notes>0</Notes>
  <HiddenSlides>0</HiddenSlides>
  <MMClips>1</MMClips>
  <ScaleCrop>false</ScaleCrop>
  <HeadingPairs>
    <vt:vector size="6" baseType="variant">
      <vt:variant>
        <vt:lpstr>Tema</vt:lpstr>
      </vt:variant>
      <vt:variant>
        <vt:i4>1</vt:i4>
      </vt:variant>
      <vt:variant>
        <vt:lpstr>Katıştırılmış OLE Hizmet Programları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0" baseType="lpstr">
      <vt:lpstr>Ofis Teması</vt:lpstr>
      <vt:lpstr>Bitmap Image</vt:lpstr>
      <vt:lpstr>PowerPoint Sunusu</vt:lpstr>
      <vt:lpstr>PowerPoint Sunusu</vt:lpstr>
      <vt:lpstr>PowerPoint Sunusu</vt:lpstr>
      <vt:lpstr>Barrett: Tedavi</vt:lpstr>
      <vt:lpstr>Kalp Dışı (Non-Kardiyak) Göğüs Ağrısı Tanı için gerekli koşullar</vt:lpstr>
      <vt:lpstr>Göğüs ağrısı: GI hastalıklar</vt:lpstr>
      <vt:lpstr>Anamnez: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pc17</dc:creator>
  <cp:lastModifiedBy>pc17</cp:lastModifiedBy>
  <cp:revision>1</cp:revision>
  <dcterms:created xsi:type="dcterms:W3CDTF">2017-10-12T13:46:40Z</dcterms:created>
  <dcterms:modified xsi:type="dcterms:W3CDTF">2017-10-12T13:47:46Z</dcterms:modified>
</cp:coreProperties>
</file>