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63" r:id="rId5"/>
    <p:sldId id="262" r:id="rId6"/>
    <p:sldId id="260" r:id="rId7"/>
    <p:sldId id="264" r:id="rId8"/>
    <p:sldId id="258" r:id="rId9"/>
    <p:sldId id="265" r:id="rId10"/>
    <p:sldId id="266" r:id="rId11"/>
    <p:sldId id="267" r:id="rId12"/>
    <p:sldId id="272" r:id="rId13"/>
    <p:sldId id="268" r:id="rId14"/>
    <p:sldId id="273" r:id="rId15"/>
    <p:sldId id="274" r:id="rId16"/>
    <p:sldId id="269" r:id="rId17"/>
    <p:sldId id="271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70" r:id="rId28"/>
    <p:sldId id="284" r:id="rId29"/>
    <p:sldId id="285" r:id="rId30"/>
    <p:sldId id="286" r:id="rId31"/>
    <p:sldId id="288" r:id="rId32"/>
    <p:sldId id="289" r:id="rId33"/>
    <p:sldId id="290" r:id="rId34"/>
    <p:sldId id="291" r:id="rId35"/>
    <p:sldId id="292" r:id="rId36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 için tıklayın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0FE0F-B8ED-44F0-B0FB-F28F093A0C16}" type="datetimeFigureOut">
              <a:rPr lang="tr-TR" smtClean="0"/>
              <a:t>15.05.2016</a:t>
            </a:fld>
            <a:endParaRPr lang="tr-TR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F2D0C-7217-4E2C-8037-C29A559FC07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179209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tıklayın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0FE0F-B8ED-44F0-B0FB-F28F093A0C16}" type="datetimeFigureOut">
              <a:rPr lang="tr-TR" smtClean="0"/>
              <a:t>15.05.2016</a:t>
            </a:fld>
            <a:endParaRPr lang="tr-TR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F2D0C-7217-4E2C-8037-C29A559FC07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72540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 için tıklayın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0FE0F-B8ED-44F0-B0FB-F28F093A0C16}" type="datetimeFigureOut">
              <a:rPr lang="tr-TR" smtClean="0"/>
              <a:t>15.05.2016</a:t>
            </a:fld>
            <a:endParaRPr lang="tr-TR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F2D0C-7217-4E2C-8037-C29A559FC07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3733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tıklayın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0FE0F-B8ED-44F0-B0FB-F28F093A0C16}" type="datetimeFigureOut">
              <a:rPr lang="tr-TR" smtClean="0"/>
              <a:t>15.05.2016</a:t>
            </a:fld>
            <a:endParaRPr lang="tr-TR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F2D0C-7217-4E2C-8037-C29A559FC07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35926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 için tıklayın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0FE0F-B8ED-44F0-B0FB-F28F093A0C16}" type="datetimeFigureOut">
              <a:rPr lang="tr-TR" smtClean="0"/>
              <a:t>15.05.2016</a:t>
            </a:fld>
            <a:endParaRPr lang="tr-TR"/>
          </a:p>
        </p:txBody>
      </p:sp>
      <p:sp>
        <p:nvSpPr>
          <p:cNvPr id="8" name="Alt 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F2D0C-7217-4E2C-8037-C29A559FC07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47590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tıklayın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0FE0F-B8ED-44F0-B0FB-F28F093A0C16}" type="datetimeFigureOut">
              <a:rPr lang="tr-TR" smtClean="0"/>
              <a:t>15.05.2016</a:t>
            </a:fld>
            <a:endParaRPr lang="tr-TR"/>
          </a:p>
        </p:txBody>
      </p:sp>
      <p:sp>
        <p:nvSpPr>
          <p:cNvPr id="4" name="Alt 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F2D0C-7217-4E2C-8037-C29A559FC07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97623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0FE0F-B8ED-44F0-B0FB-F28F093A0C16}" type="datetimeFigureOut">
              <a:rPr lang="tr-TR" smtClean="0"/>
              <a:t>15.05.2016</a:t>
            </a:fld>
            <a:endParaRPr lang="tr-TR"/>
          </a:p>
        </p:txBody>
      </p:sp>
      <p:sp>
        <p:nvSpPr>
          <p:cNvPr id="3" name="Alt 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F2D0C-7217-4E2C-8037-C29A559FC07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52774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tıklayın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0FE0F-B8ED-44F0-B0FB-F28F093A0C16}" type="datetimeFigureOut">
              <a:rPr lang="tr-TR" smtClean="0"/>
              <a:t>15.05.2016</a:t>
            </a:fld>
            <a:endParaRPr lang="tr-TR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F2D0C-7217-4E2C-8037-C29A559FC07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681097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tıklayın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0FE0F-B8ED-44F0-B0FB-F28F093A0C16}" type="datetimeFigureOut">
              <a:rPr lang="tr-TR" smtClean="0"/>
              <a:t>15.05.2016</a:t>
            </a:fld>
            <a:endParaRPr lang="tr-TR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F2D0C-7217-4E2C-8037-C29A559FC07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96532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tıklayın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0FE0F-B8ED-44F0-B0FB-F28F093A0C16}" type="datetimeFigureOut">
              <a:rPr lang="tr-TR" smtClean="0"/>
              <a:t>15.05.2016</a:t>
            </a:fld>
            <a:endParaRPr lang="tr-TR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F2D0C-7217-4E2C-8037-C29A559FC07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10543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 için tıklayın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0FE0F-B8ED-44F0-B0FB-F28F093A0C16}" type="datetimeFigureOut">
              <a:rPr lang="tr-TR" smtClean="0"/>
              <a:t>15.05.2016</a:t>
            </a:fld>
            <a:endParaRPr lang="tr-TR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F2D0C-7217-4E2C-8037-C29A559FC07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83500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8000"/>
            <a:lum/>
          </a:blip>
          <a:srcRect/>
          <a:stretch>
            <a:fillRect t="-33000" b="-3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tıklayın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10FE0F-B8ED-44F0-B0FB-F28F093A0C16}" type="datetimeFigureOut">
              <a:rPr lang="tr-TR" smtClean="0"/>
              <a:t>15.05.2016</a:t>
            </a:fld>
            <a:endParaRPr lang="tr-TR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0F2D0C-7217-4E2C-8037-C29A559FC07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83660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158239" y="1052024"/>
            <a:ext cx="10320997" cy="2774388"/>
          </a:xfrm>
        </p:spPr>
        <p:txBody>
          <a:bodyPr>
            <a:normAutofit/>
          </a:bodyPr>
          <a:lstStyle/>
          <a:p>
            <a:r>
              <a:rPr lang="tr-TR" dirty="0"/>
              <a:t>INTRODUCTION </a:t>
            </a:r>
            <a:br>
              <a:rPr lang="tr-TR" dirty="0"/>
            </a:br>
            <a:r>
              <a:rPr lang="tr-TR" dirty="0"/>
              <a:t>TO </a:t>
            </a:r>
            <a:br>
              <a:rPr lang="tr-TR" dirty="0"/>
            </a:br>
            <a:r>
              <a:rPr lang="tr-TR" dirty="0"/>
              <a:t>BEHAVIORAL PHARMACOLOGY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66203" y="5093214"/>
            <a:ext cx="9144000" cy="1655762"/>
          </a:xfrm>
        </p:spPr>
        <p:txBody>
          <a:bodyPr/>
          <a:lstStyle/>
          <a:p>
            <a:r>
              <a:rPr lang="tr-TR" b="1" dirty="0"/>
              <a:t>Dr. Yasemin SALGIRLI DEMIRBAS</a:t>
            </a:r>
          </a:p>
          <a:p>
            <a:r>
              <a:rPr lang="tr-TR" b="1" dirty="0" err="1"/>
              <a:t>Department</a:t>
            </a:r>
            <a:r>
              <a:rPr lang="tr-TR" b="1" dirty="0"/>
              <a:t> of </a:t>
            </a:r>
            <a:r>
              <a:rPr lang="tr-TR" b="1" dirty="0" err="1"/>
              <a:t>Physiology</a:t>
            </a:r>
            <a:r>
              <a:rPr lang="tr-TR" b="1" dirty="0"/>
              <a:t>, </a:t>
            </a:r>
            <a:r>
              <a:rPr lang="tr-TR" b="1" dirty="0" err="1"/>
              <a:t>Faculty</a:t>
            </a:r>
            <a:r>
              <a:rPr lang="tr-TR" b="1" dirty="0"/>
              <a:t> of </a:t>
            </a:r>
            <a:r>
              <a:rPr lang="tr-TR" b="1" dirty="0" err="1"/>
              <a:t>Medicine</a:t>
            </a:r>
            <a:r>
              <a:rPr lang="tr-TR" b="1" dirty="0"/>
              <a:t>, Ankara </a:t>
            </a:r>
            <a:r>
              <a:rPr lang="tr-TR" b="1" dirty="0" err="1"/>
              <a:t>University</a:t>
            </a: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22061059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15000"/>
            </a:schemeClr>
          </a:solidFill>
          <a:ln w="127000" cap="sq" cmpd="thinThick">
            <a:solidFill>
              <a:schemeClr val="tx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631825"/>
            <a:ext cx="10515600" cy="1325563"/>
          </a:xfrm>
        </p:spPr>
        <p:txBody>
          <a:bodyPr>
            <a:normAutofit/>
          </a:bodyPr>
          <a:lstStyle/>
          <a:p>
            <a:r>
              <a:rPr lang="tr-TR" dirty="0" err="1"/>
              <a:t>Overview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2057400"/>
            <a:ext cx="10515600" cy="3871762"/>
          </a:xfrm>
        </p:spPr>
        <p:txBody>
          <a:bodyPr>
            <a:normAutofit/>
          </a:bodyPr>
          <a:lstStyle/>
          <a:p>
            <a:r>
              <a:rPr lang="tr-TR" sz="2400"/>
              <a:t>The use of medication is essential in many cases</a:t>
            </a:r>
          </a:p>
          <a:p>
            <a:r>
              <a:rPr lang="tr-TR" sz="2400"/>
              <a:t>Addition of psychotherapeutic agents leads to better and faster treatment outcomes</a:t>
            </a:r>
          </a:p>
          <a:p>
            <a:r>
              <a:rPr lang="tr-TR" sz="2400" b="1"/>
              <a:t>Why?</a:t>
            </a:r>
          </a:p>
          <a:p>
            <a:pPr marL="514350" indent="-514350">
              <a:buAutoNum type="arabicPeriod"/>
            </a:pPr>
            <a:r>
              <a:rPr lang="tr-TR" sz="2400"/>
              <a:t>Learning and behavioral medications relay on the same molecular changes</a:t>
            </a:r>
          </a:p>
          <a:p>
            <a:pPr marL="514350" indent="-514350">
              <a:buAutoNum type="arabicPeriod"/>
            </a:pPr>
            <a:r>
              <a:rPr lang="tr-TR" sz="2400"/>
              <a:t>Serotonergic neurons are most dense in the frontal cortex and hippocampus which primarily involved in learning</a:t>
            </a:r>
          </a:p>
          <a:p>
            <a:endParaRPr lang="tr-TR" sz="2400"/>
          </a:p>
        </p:txBody>
      </p:sp>
    </p:spTree>
    <p:extLst>
      <p:ext uri="{BB962C8B-B14F-4D97-AF65-F5344CB8AC3E}">
        <p14:creationId xmlns:p14="http://schemas.microsoft.com/office/powerpoint/2010/main" val="2399006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REMEMBER– </a:t>
            </a:r>
            <a:br>
              <a:rPr lang="tr-TR" dirty="0"/>
            </a:br>
            <a:r>
              <a:rPr lang="tr-TR" dirty="0"/>
              <a:t>NEUROTRANSMISSION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altLang="tr-TR" dirty="0" err="1"/>
              <a:t>Neurotransmitters</a:t>
            </a:r>
            <a:r>
              <a:rPr lang="tr-TR" altLang="tr-TR" dirty="0"/>
              <a:t>  (NT/NM) </a:t>
            </a:r>
            <a:r>
              <a:rPr lang="en-US" altLang="tr-TR" dirty="0"/>
              <a:t>are chemicals that travel across the synapse and allow communication between neurons. </a:t>
            </a:r>
            <a:endParaRPr lang="tr-TR" altLang="tr-TR" dirty="0"/>
          </a:p>
          <a:p>
            <a:pPr marL="0" indent="0">
              <a:buNone/>
            </a:pPr>
            <a:endParaRPr lang="tr-TR" altLang="tr-TR" dirty="0"/>
          </a:p>
          <a:p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most</a:t>
            </a:r>
            <a:r>
              <a:rPr lang="tr-TR" b="1" dirty="0"/>
              <a:t> </a:t>
            </a:r>
            <a:r>
              <a:rPr lang="tr-TR" b="1" dirty="0" err="1"/>
              <a:t>important</a:t>
            </a:r>
            <a:r>
              <a:rPr lang="tr-TR" b="1" dirty="0"/>
              <a:t> </a:t>
            </a:r>
            <a:r>
              <a:rPr lang="tr-TR" b="1" dirty="0" err="1"/>
              <a:t>neurotransmitters</a:t>
            </a:r>
            <a:r>
              <a:rPr lang="tr-TR" b="1" dirty="0"/>
              <a:t>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tr-TR" dirty="0" err="1"/>
              <a:t>Serotonin</a:t>
            </a:r>
            <a:endParaRPr lang="tr-TR" dirty="0"/>
          </a:p>
          <a:p>
            <a:pPr>
              <a:buFont typeface="Wingdings" panose="05000000000000000000" pitchFamily="2" charset="2"/>
              <a:buChar char="ü"/>
            </a:pPr>
            <a:r>
              <a:rPr lang="tr-TR" dirty="0" err="1"/>
              <a:t>Dopamine</a:t>
            </a:r>
            <a:endParaRPr lang="tr-TR" dirty="0"/>
          </a:p>
          <a:p>
            <a:pPr>
              <a:buFont typeface="Wingdings" panose="05000000000000000000" pitchFamily="2" charset="2"/>
              <a:buChar char="ü"/>
            </a:pPr>
            <a:r>
              <a:rPr lang="tr-TR" dirty="0" err="1"/>
              <a:t>Norepinephrine</a:t>
            </a:r>
            <a:r>
              <a:rPr lang="tr-TR" dirty="0"/>
              <a:t> (NE/NA), </a:t>
            </a:r>
            <a:r>
              <a:rPr lang="tr-TR" dirty="0" err="1"/>
              <a:t>Epinephrine</a:t>
            </a:r>
            <a:endParaRPr lang="tr-TR" dirty="0"/>
          </a:p>
          <a:p>
            <a:pPr>
              <a:buFont typeface="Wingdings" panose="05000000000000000000" pitchFamily="2" charset="2"/>
              <a:buChar char="ü"/>
            </a:pPr>
            <a:r>
              <a:rPr lang="tr-TR" dirty="0"/>
              <a:t>GABA (</a:t>
            </a:r>
            <a:r>
              <a:rPr lang="en-US" altLang="tr-TR" dirty="0"/>
              <a:t>Inhibitory Amino Acid</a:t>
            </a:r>
            <a:r>
              <a:rPr lang="tr-TR" altLang="tr-TR" dirty="0"/>
              <a:t>)</a:t>
            </a:r>
            <a:endParaRPr lang="en-US" altLang="tr-TR" dirty="0">
              <a:solidFill>
                <a:srgbClr val="FFFFFF"/>
              </a:solidFill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6841" y="3039354"/>
            <a:ext cx="4309636" cy="30109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453508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415" y="351692"/>
            <a:ext cx="3429739" cy="60615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1028" descr="5HTsynthes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0894" y="997573"/>
            <a:ext cx="5454109" cy="455659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2267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FUNCTIONS OF NM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tr-TR" b="1" dirty="0"/>
              <a:t>Serotonin</a:t>
            </a:r>
            <a:r>
              <a:rPr lang="tr-TR" altLang="tr-TR" b="1" dirty="0"/>
              <a:t> </a:t>
            </a:r>
            <a:r>
              <a:rPr lang="tr-TR" altLang="tr-TR" dirty="0"/>
              <a:t>(</a:t>
            </a:r>
            <a:r>
              <a:rPr lang="tr-TR" altLang="tr-TR" dirty="0" err="1"/>
              <a:t>postsynaptic</a:t>
            </a:r>
            <a:r>
              <a:rPr lang="tr-TR" altLang="tr-TR" dirty="0"/>
              <a:t> </a:t>
            </a:r>
            <a:r>
              <a:rPr lang="tr-TR" altLang="tr-TR" dirty="0" err="1"/>
              <a:t>reseptors</a:t>
            </a:r>
            <a:r>
              <a:rPr lang="tr-TR" altLang="tr-TR" dirty="0"/>
              <a:t> </a:t>
            </a:r>
            <a:r>
              <a:rPr lang="tr-TR" altLang="tr-TR" dirty="0" err="1"/>
              <a:t>predominate</a:t>
            </a:r>
            <a:r>
              <a:rPr lang="tr-TR" altLang="tr-TR" dirty="0"/>
              <a:t> in </a:t>
            </a:r>
            <a:r>
              <a:rPr lang="tr-TR" altLang="tr-TR" u="sng" dirty="0" err="1"/>
              <a:t>limbic</a:t>
            </a:r>
            <a:r>
              <a:rPr lang="tr-TR" altLang="tr-TR" u="sng" dirty="0"/>
              <a:t> </a:t>
            </a:r>
            <a:r>
              <a:rPr lang="tr-TR" altLang="tr-TR" u="sng" dirty="0" err="1"/>
              <a:t>regions</a:t>
            </a:r>
            <a:r>
              <a:rPr lang="tr-TR" altLang="tr-TR" dirty="0"/>
              <a:t>): </a:t>
            </a:r>
            <a:r>
              <a:rPr lang="en-US" altLang="tr-TR" dirty="0"/>
              <a:t>Sleep, appetite, sensory perception, </a:t>
            </a:r>
            <a:r>
              <a:rPr lang="en-US" altLang="tr-TR" u="sng" dirty="0"/>
              <a:t>mood</a:t>
            </a:r>
            <a:r>
              <a:rPr lang="tr-TR" altLang="tr-TR" dirty="0"/>
              <a:t>, </a:t>
            </a:r>
            <a:r>
              <a:rPr lang="en-US" altLang="tr-TR" dirty="0"/>
              <a:t>temperature regulation</a:t>
            </a:r>
            <a:r>
              <a:rPr lang="tr-TR" altLang="tr-TR" dirty="0"/>
              <a:t> </a:t>
            </a:r>
            <a:r>
              <a:rPr lang="en-US" altLang="tr-TR" dirty="0"/>
              <a:t>and</a:t>
            </a:r>
            <a:r>
              <a:rPr lang="tr-TR" altLang="tr-TR" dirty="0"/>
              <a:t> </a:t>
            </a:r>
            <a:r>
              <a:rPr lang="en-US" altLang="tr-TR" dirty="0"/>
              <a:t>pain suppression</a:t>
            </a:r>
          </a:p>
          <a:p>
            <a:r>
              <a:rPr lang="en-US" altLang="tr-TR" b="1" dirty="0"/>
              <a:t>Dopamine</a:t>
            </a:r>
            <a:r>
              <a:rPr lang="tr-TR" altLang="tr-TR" b="1" dirty="0"/>
              <a:t>: </a:t>
            </a:r>
            <a:r>
              <a:rPr lang="tr-TR" altLang="tr-TR" u="sng" dirty="0" err="1"/>
              <a:t>Coordinated</a:t>
            </a:r>
            <a:r>
              <a:rPr lang="en-US" altLang="tr-TR" u="sng" dirty="0"/>
              <a:t> movement</a:t>
            </a:r>
            <a:r>
              <a:rPr lang="tr-TR" altLang="tr-TR" u="sng" dirty="0"/>
              <a:t> </a:t>
            </a:r>
            <a:r>
              <a:rPr lang="tr-TR" altLang="tr-TR" dirty="0"/>
              <a:t>(</a:t>
            </a:r>
            <a:r>
              <a:rPr lang="tr-TR" altLang="tr-TR" u="sng" dirty="0" err="1"/>
              <a:t>corpus</a:t>
            </a:r>
            <a:r>
              <a:rPr lang="tr-TR" altLang="tr-TR" u="sng" dirty="0"/>
              <a:t> </a:t>
            </a:r>
            <a:r>
              <a:rPr lang="tr-TR" altLang="tr-TR" u="sng" dirty="0" err="1"/>
              <a:t>striatum</a:t>
            </a:r>
            <a:r>
              <a:rPr lang="tr-TR" altLang="tr-TR" dirty="0"/>
              <a:t>)</a:t>
            </a:r>
            <a:r>
              <a:rPr lang="en-US" altLang="tr-TR" dirty="0"/>
              <a:t>, emotion</a:t>
            </a:r>
            <a:r>
              <a:rPr lang="tr-TR" altLang="tr-TR" dirty="0"/>
              <a:t> (</a:t>
            </a:r>
            <a:r>
              <a:rPr lang="tr-TR" altLang="tr-TR" dirty="0" err="1"/>
              <a:t>pleasure</a:t>
            </a:r>
            <a:r>
              <a:rPr lang="tr-TR" altLang="tr-TR" dirty="0"/>
              <a:t>/</a:t>
            </a:r>
            <a:r>
              <a:rPr lang="tr-TR" altLang="tr-TR" dirty="0" err="1"/>
              <a:t>reward</a:t>
            </a:r>
            <a:r>
              <a:rPr lang="tr-TR" altLang="tr-TR" dirty="0"/>
              <a:t>), </a:t>
            </a:r>
            <a:r>
              <a:rPr lang="en-US" altLang="tr-TR" dirty="0"/>
              <a:t>learning</a:t>
            </a:r>
            <a:r>
              <a:rPr lang="tr-TR" altLang="tr-TR" dirty="0"/>
              <a:t> </a:t>
            </a:r>
            <a:r>
              <a:rPr lang="tr-TR" altLang="tr-TR" dirty="0" err="1"/>
              <a:t>and</a:t>
            </a:r>
            <a:r>
              <a:rPr lang="en-US" altLang="tr-TR" dirty="0"/>
              <a:t> memory</a:t>
            </a:r>
            <a:endParaRPr lang="tr-TR" altLang="tr-TR" dirty="0"/>
          </a:p>
          <a:p>
            <a:r>
              <a:rPr lang="en-US" altLang="tr-TR" b="1" dirty="0"/>
              <a:t>Acetylcholine</a:t>
            </a:r>
            <a:r>
              <a:rPr lang="tr-TR" altLang="tr-TR" b="1" dirty="0"/>
              <a:t>: </a:t>
            </a:r>
            <a:r>
              <a:rPr lang="en-US" altLang="tr-TR" u="sng" dirty="0"/>
              <a:t>Muscle action</a:t>
            </a:r>
            <a:r>
              <a:rPr lang="en-US" altLang="tr-TR" dirty="0"/>
              <a:t>, cognitive functioning, memory, and emotion</a:t>
            </a:r>
            <a:endParaRPr lang="tr-TR" altLang="tr-TR" dirty="0"/>
          </a:p>
          <a:p>
            <a:r>
              <a:rPr lang="en-US" altLang="tr-TR" b="1" dirty="0"/>
              <a:t>Norepinephrine</a:t>
            </a:r>
            <a:r>
              <a:rPr lang="tr-TR" altLang="tr-TR" b="1" dirty="0"/>
              <a:t> (</a:t>
            </a:r>
            <a:r>
              <a:rPr lang="tr-TR" altLang="tr-TR" b="1" dirty="0" err="1"/>
              <a:t>fight</a:t>
            </a:r>
            <a:r>
              <a:rPr lang="tr-TR" altLang="tr-TR" b="1" dirty="0"/>
              <a:t>/</a:t>
            </a:r>
            <a:r>
              <a:rPr lang="tr-TR" altLang="tr-TR" b="1" dirty="0" err="1"/>
              <a:t>flight</a:t>
            </a:r>
            <a:r>
              <a:rPr lang="tr-TR" altLang="tr-TR" b="1" dirty="0"/>
              <a:t>): </a:t>
            </a:r>
            <a:r>
              <a:rPr lang="en-US" altLang="tr-TR" dirty="0"/>
              <a:t>Increased heart rate </a:t>
            </a:r>
            <a:r>
              <a:rPr lang="tr-TR" altLang="tr-TR" dirty="0"/>
              <a:t>(</a:t>
            </a:r>
            <a:r>
              <a:rPr lang="tr-TR" altLang="tr-TR" dirty="0" err="1"/>
              <a:t>arousal</a:t>
            </a:r>
            <a:r>
              <a:rPr lang="tr-TR" altLang="tr-TR" dirty="0"/>
              <a:t>)</a:t>
            </a:r>
            <a:r>
              <a:rPr lang="en-US" altLang="tr-TR" dirty="0"/>
              <a:t>, learning</a:t>
            </a:r>
            <a:r>
              <a:rPr lang="tr-TR" altLang="tr-TR" dirty="0"/>
              <a:t> (</a:t>
            </a:r>
            <a:r>
              <a:rPr lang="tr-TR" altLang="tr-TR" dirty="0" err="1"/>
              <a:t>functional</a:t>
            </a:r>
            <a:r>
              <a:rPr lang="tr-TR" altLang="tr-TR" dirty="0"/>
              <a:t> </a:t>
            </a:r>
            <a:r>
              <a:rPr lang="tr-TR" altLang="tr-TR" dirty="0" err="1"/>
              <a:t>reward</a:t>
            </a:r>
            <a:r>
              <a:rPr lang="tr-TR" altLang="tr-TR" dirty="0"/>
              <a:t> </a:t>
            </a:r>
            <a:r>
              <a:rPr lang="tr-TR" altLang="tr-TR" dirty="0" err="1"/>
              <a:t>systems</a:t>
            </a:r>
            <a:r>
              <a:rPr lang="tr-TR" altLang="tr-TR" dirty="0"/>
              <a:t>)</a:t>
            </a:r>
            <a:r>
              <a:rPr lang="en-US" altLang="tr-TR" dirty="0"/>
              <a:t>, memory, dreaming, waking from sleep, and emotion</a:t>
            </a:r>
            <a:endParaRPr lang="tr-TR" altLang="tr-TR" dirty="0"/>
          </a:p>
          <a:p>
            <a:r>
              <a:rPr lang="en-US" altLang="tr-TR" b="1" dirty="0"/>
              <a:t>GABA</a:t>
            </a:r>
            <a:r>
              <a:rPr lang="tr-TR" altLang="tr-TR" b="1" dirty="0"/>
              <a:t> </a:t>
            </a:r>
            <a:r>
              <a:rPr lang="en-US" altLang="tr-TR" b="1" dirty="0"/>
              <a:t>(</a:t>
            </a:r>
            <a:r>
              <a:rPr lang="en-US" altLang="tr-TR" b="1" dirty="0" err="1"/>
              <a:t>gama-aminobuty</a:t>
            </a:r>
            <a:r>
              <a:rPr lang="tr-TR" altLang="tr-TR" b="1" dirty="0"/>
              <a:t>r</a:t>
            </a:r>
            <a:r>
              <a:rPr lang="en-US" altLang="tr-TR" b="1" dirty="0" err="1"/>
              <a:t>ic</a:t>
            </a:r>
            <a:r>
              <a:rPr lang="en-US" altLang="tr-TR" b="1" dirty="0"/>
              <a:t> acid)</a:t>
            </a:r>
            <a:r>
              <a:rPr lang="tr-TR" altLang="tr-TR" b="1" dirty="0"/>
              <a:t>: </a:t>
            </a:r>
            <a:r>
              <a:rPr lang="en-US" altLang="tr-TR" dirty="0"/>
              <a:t>The major inhibitory neurotransmitter in the brain</a:t>
            </a:r>
            <a:r>
              <a:rPr lang="tr-TR" altLang="tr-TR" dirty="0"/>
              <a:t>, </a:t>
            </a:r>
            <a:r>
              <a:rPr lang="tr-TR" altLang="tr-TR" dirty="0" err="1"/>
              <a:t>associated</a:t>
            </a:r>
            <a:r>
              <a:rPr lang="tr-TR" altLang="tr-TR" dirty="0"/>
              <a:t> </a:t>
            </a:r>
            <a:r>
              <a:rPr lang="tr-TR" altLang="tr-TR" dirty="0" err="1"/>
              <a:t>with</a:t>
            </a:r>
            <a:r>
              <a:rPr lang="tr-TR" altLang="tr-TR" dirty="0"/>
              <a:t> </a:t>
            </a:r>
            <a:r>
              <a:rPr lang="tr-TR" altLang="tr-TR" dirty="0" err="1"/>
              <a:t>anxiety</a:t>
            </a:r>
            <a:endParaRPr lang="en-US" altLang="tr-TR" dirty="0"/>
          </a:p>
          <a:p>
            <a:pPr>
              <a:buNone/>
            </a:pPr>
            <a:endParaRPr lang="en-US" altLang="tr-TR" dirty="0"/>
          </a:p>
        </p:txBody>
      </p:sp>
    </p:spTree>
    <p:extLst>
      <p:ext uri="{BB962C8B-B14F-4D97-AF65-F5344CB8AC3E}">
        <p14:creationId xmlns:p14="http://schemas.microsoft.com/office/powerpoint/2010/main" val="11839564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IMPORTANT!!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i="1" dirty="0" err="1"/>
              <a:t>Treatment</a:t>
            </a:r>
            <a:r>
              <a:rPr lang="tr-TR" sz="2400" i="1" dirty="0"/>
              <a:t> of </a:t>
            </a:r>
            <a:r>
              <a:rPr lang="tr-TR" sz="2400" i="1" dirty="0" err="1"/>
              <a:t>nonspecific</a:t>
            </a:r>
            <a:r>
              <a:rPr lang="tr-TR" sz="2400" i="1" dirty="0"/>
              <a:t> </a:t>
            </a:r>
            <a:r>
              <a:rPr lang="tr-TR" sz="2400" i="1" dirty="0" err="1"/>
              <a:t>behavioral</a:t>
            </a:r>
            <a:r>
              <a:rPr lang="tr-TR" sz="2400" i="1" dirty="0"/>
              <a:t> </a:t>
            </a:r>
            <a:r>
              <a:rPr lang="tr-TR" sz="2400" i="1" dirty="0" err="1"/>
              <a:t>complaints</a:t>
            </a:r>
            <a:r>
              <a:rPr lang="tr-TR" sz="2400" i="1" dirty="0"/>
              <a:t> is </a:t>
            </a:r>
            <a:r>
              <a:rPr lang="tr-TR" sz="2400" i="1" dirty="0" err="1"/>
              <a:t>unacceptable</a:t>
            </a:r>
            <a:r>
              <a:rPr lang="tr-TR" sz="2400" i="1" dirty="0"/>
              <a:t>!!</a:t>
            </a:r>
          </a:p>
          <a:p>
            <a:r>
              <a:rPr lang="tr-TR" sz="2400" i="1" dirty="0" err="1"/>
              <a:t>Accurate</a:t>
            </a:r>
            <a:r>
              <a:rPr lang="tr-TR" sz="2400" i="1" dirty="0"/>
              <a:t> </a:t>
            </a:r>
            <a:r>
              <a:rPr lang="tr-TR" sz="2400" i="1" dirty="0" err="1"/>
              <a:t>diagnosis</a:t>
            </a:r>
            <a:r>
              <a:rPr lang="tr-TR" sz="2400" i="1" dirty="0"/>
              <a:t> is </a:t>
            </a:r>
            <a:r>
              <a:rPr lang="tr-TR" sz="2400" i="1" dirty="0" err="1"/>
              <a:t>essential</a:t>
            </a:r>
            <a:r>
              <a:rPr lang="tr-TR" sz="2400" i="1" dirty="0"/>
              <a:t> - </a:t>
            </a:r>
            <a:r>
              <a:rPr lang="tr-TR" sz="2400" i="1" dirty="0" err="1"/>
              <a:t>Diagnosis</a:t>
            </a:r>
            <a:r>
              <a:rPr lang="tr-TR" sz="2400" i="1" dirty="0"/>
              <a:t> </a:t>
            </a:r>
            <a:r>
              <a:rPr lang="tr-TR" sz="2400" i="1" dirty="0" err="1"/>
              <a:t>criteria</a:t>
            </a:r>
            <a:r>
              <a:rPr lang="tr-TR" sz="2400" i="1" dirty="0"/>
              <a:t> </a:t>
            </a:r>
            <a:r>
              <a:rPr lang="tr-TR" sz="2400" i="1" dirty="0" err="1"/>
              <a:t>should</a:t>
            </a:r>
            <a:r>
              <a:rPr lang="tr-TR" sz="2400" i="1" dirty="0"/>
              <a:t> be met!</a:t>
            </a:r>
          </a:p>
          <a:p>
            <a:r>
              <a:rPr lang="tr-TR" sz="2400" i="1" dirty="0" err="1"/>
              <a:t>Drugs</a:t>
            </a:r>
            <a:r>
              <a:rPr lang="tr-TR" sz="2400" i="1" dirty="0"/>
              <a:t>/</a:t>
            </a:r>
            <a:r>
              <a:rPr lang="tr-TR" sz="2400" i="1" dirty="0" err="1"/>
              <a:t>diets</a:t>
            </a:r>
            <a:r>
              <a:rPr lang="tr-TR" sz="2400" i="1" dirty="0"/>
              <a:t> </a:t>
            </a:r>
            <a:r>
              <a:rPr lang="tr-TR" sz="2400" i="1" dirty="0" err="1"/>
              <a:t>are</a:t>
            </a:r>
            <a:r>
              <a:rPr lang="tr-TR" sz="2400" i="1" dirty="0"/>
              <a:t> not «</a:t>
            </a:r>
            <a:r>
              <a:rPr lang="tr-TR" sz="2400" i="1" dirty="0" err="1"/>
              <a:t>quick</a:t>
            </a:r>
            <a:r>
              <a:rPr lang="tr-TR" sz="2400" i="1" dirty="0"/>
              <a:t> </a:t>
            </a:r>
            <a:r>
              <a:rPr lang="tr-TR" sz="2400" i="1" dirty="0" err="1"/>
              <a:t>fix</a:t>
            </a:r>
            <a:r>
              <a:rPr lang="tr-TR" sz="2400" i="1" dirty="0"/>
              <a:t>»!</a:t>
            </a:r>
          </a:p>
          <a:p>
            <a:r>
              <a:rPr lang="tr-TR" sz="2400" i="1" dirty="0" err="1"/>
              <a:t>Behavioral</a:t>
            </a:r>
            <a:r>
              <a:rPr lang="tr-TR" sz="2400" i="1" dirty="0"/>
              <a:t> </a:t>
            </a:r>
            <a:r>
              <a:rPr lang="tr-TR" sz="2400" i="1" dirty="0" err="1"/>
              <a:t>medication</a:t>
            </a:r>
            <a:r>
              <a:rPr lang="tr-TR" sz="2400" i="1" dirty="0"/>
              <a:t> can </a:t>
            </a:r>
            <a:r>
              <a:rPr lang="tr-TR" sz="2400" i="1" dirty="0" err="1"/>
              <a:t>facilitate</a:t>
            </a:r>
            <a:r>
              <a:rPr lang="tr-TR" sz="2400" i="1" dirty="0"/>
              <a:t> </a:t>
            </a:r>
            <a:r>
              <a:rPr lang="tr-TR" sz="2400" i="1" dirty="0" err="1"/>
              <a:t>learning-very</a:t>
            </a:r>
            <a:r>
              <a:rPr lang="tr-TR" sz="2400" i="1" dirty="0"/>
              <a:t> </a:t>
            </a:r>
            <a:r>
              <a:rPr lang="tr-TR" sz="2400" i="1" dirty="0" err="1"/>
              <a:t>rarely</a:t>
            </a:r>
            <a:r>
              <a:rPr lang="tr-TR" sz="2400" i="1" dirty="0"/>
              <a:t> </a:t>
            </a:r>
            <a:r>
              <a:rPr lang="tr-TR" sz="2400" i="1" dirty="0" err="1"/>
              <a:t>sufficient</a:t>
            </a:r>
            <a:r>
              <a:rPr lang="tr-TR" sz="2400" i="1" dirty="0"/>
              <a:t> </a:t>
            </a:r>
            <a:r>
              <a:rPr lang="tr-TR" sz="2400" i="1" dirty="0" err="1"/>
              <a:t>alone</a:t>
            </a:r>
            <a:r>
              <a:rPr lang="tr-TR" sz="2400" i="1" dirty="0"/>
              <a:t>!</a:t>
            </a:r>
          </a:p>
          <a:p>
            <a:r>
              <a:rPr lang="tr-TR" sz="2400" i="1" dirty="0" err="1"/>
              <a:t>Pharmacological</a:t>
            </a:r>
            <a:r>
              <a:rPr lang="tr-TR" sz="2400" i="1" dirty="0"/>
              <a:t> </a:t>
            </a:r>
            <a:r>
              <a:rPr lang="tr-TR" sz="2400" i="1" dirty="0" err="1"/>
              <a:t>intervention</a:t>
            </a:r>
            <a:r>
              <a:rPr lang="tr-TR" sz="2400" i="1" dirty="0"/>
              <a:t> </a:t>
            </a:r>
            <a:r>
              <a:rPr lang="tr-TR" sz="2400" i="1" dirty="0" err="1"/>
              <a:t>relies</a:t>
            </a:r>
            <a:r>
              <a:rPr lang="tr-TR" sz="2400" i="1" dirty="0"/>
              <a:t> on </a:t>
            </a:r>
            <a:r>
              <a:rPr lang="tr-TR" sz="2400" i="1" dirty="0" err="1"/>
              <a:t>client</a:t>
            </a:r>
            <a:r>
              <a:rPr lang="tr-TR" sz="2400" i="1" dirty="0"/>
              <a:t> </a:t>
            </a:r>
            <a:r>
              <a:rPr lang="tr-TR" sz="2400" i="1" dirty="0" err="1"/>
              <a:t>cooperation</a:t>
            </a:r>
            <a:r>
              <a:rPr lang="tr-TR" sz="2400" i="1" dirty="0"/>
              <a:t> on </a:t>
            </a:r>
            <a:r>
              <a:rPr lang="tr-TR" sz="2400" i="1" dirty="0" err="1"/>
              <a:t>administration</a:t>
            </a:r>
            <a:endParaRPr lang="tr-TR" sz="2400" i="1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7564" y="4214496"/>
            <a:ext cx="2419642" cy="24196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12519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15000"/>
            </a:schemeClr>
          </a:solidFill>
          <a:ln w="127000" cap="sq" cmpd="thinThick">
            <a:solidFill>
              <a:schemeClr val="tx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631825"/>
            <a:ext cx="10515600" cy="1325563"/>
          </a:xfrm>
        </p:spPr>
        <p:txBody>
          <a:bodyPr>
            <a:normAutofit/>
          </a:bodyPr>
          <a:lstStyle/>
          <a:p>
            <a:r>
              <a:rPr lang="tr-TR" dirty="0"/>
              <a:t>CRITERIA FOR SELECTING DRUG THERAPY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2057400"/>
            <a:ext cx="10515600" cy="3871762"/>
          </a:xfrm>
        </p:spPr>
        <p:txBody>
          <a:bodyPr>
            <a:normAutofit/>
          </a:bodyPr>
          <a:lstStyle/>
          <a:p>
            <a:r>
              <a:rPr lang="tr-TR" sz="2400"/>
              <a:t>Behavioral diagnosis</a:t>
            </a:r>
          </a:p>
          <a:p>
            <a:r>
              <a:rPr lang="tr-TR" sz="2400"/>
              <a:t>Duration of the problem</a:t>
            </a:r>
          </a:p>
          <a:p>
            <a:r>
              <a:rPr lang="tr-TR" sz="2400"/>
              <a:t>Severity of the symptoms</a:t>
            </a:r>
          </a:p>
          <a:p>
            <a:r>
              <a:rPr lang="tr-TR" sz="2400"/>
              <a:t>Risk of euthanasia/rehoming </a:t>
            </a:r>
          </a:p>
          <a:p>
            <a:r>
              <a:rPr lang="tr-TR" sz="2400"/>
              <a:t>*A complete medical examination and blood workup - every six months</a:t>
            </a:r>
          </a:p>
          <a:p>
            <a:r>
              <a:rPr lang="tr-TR" sz="2400"/>
              <a:t>Should be terminated when satisfactory results have been achieves </a:t>
            </a:r>
          </a:p>
          <a:p>
            <a:r>
              <a:rPr lang="tr-TR" sz="2400"/>
              <a:t>2-week washout period before starting the another class of drugs</a:t>
            </a:r>
          </a:p>
        </p:txBody>
      </p:sp>
    </p:spTree>
    <p:extLst>
      <p:ext uri="{BB962C8B-B14F-4D97-AF65-F5344CB8AC3E}">
        <p14:creationId xmlns:p14="http://schemas.microsoft.com/office/powerpoint/2010/main" val="27564674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CLASSES OF PSYCHOACTIVE DRUGS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r-TR" b="1" dirty="0"/>
              <a:t>1. </a:t>
            </a:r>
            <a:r>
              <a:rPr lang="tr-TR" b="1" dirty="0" err="1"/>
              <a:t>Neuroleptics</a:t>
            </a:r>
            <a:r>
              <a:rPr lang="tr-TR" b="1" dirty="0"/>
              <a:t> (</a:t>
            </a:r>
            <a:r>
              <a:rPr lang="tr-TR" b="1" dirty="0" err="1"/>
              <a:t>Antipsychotic</a:t>
            </a:r>
            <a:r>
              <a:rPr lang="tr-TR" b="1" dirty="0"/>
              <a:t> </a:t>
            </a:r>
            <a:r>
              <a:rPr lang="tr-TR" b="1" dirty="0" err="1"/>
              <a:t>agents</a:t>
            </a:r>
            <a:r>
              <a:rPr lang="tr-TR" b="1" dirty="0"/>
              <a:t>):</a:t>
            </a:r>
          </a:p>
          <a:p>
            <a:r>
              <a:rPr lang="tr-TR" u="sng" dirty="0" err="1"/>
              <a:t>Phenothiazines</a:t>
            </a:r>
            <a:r>
              <a:rPr lang="tr-TR" dirty="0"/>
              <a:t> </a:t>
            </a:r>
            <a:r>
              <a:rPr lang="tr-TR" dirty="0" err="1"/>
              <a:t>routinely</a:t>
            </a:r>
            <a:r>
              <a:rPr lang="tr-TR" dirty="0"/>
              <a:t> </a:t>
            </a:r>
            <a:r>
              <a:rPr lang="tr-TR" dirty="0" err="1"/>
              <a:t>used</a:t>
            </a:r>
            <a:r>
              <a:rPr lang="tr-TR" dirty="0"/>
              <a:t> in </a:t>
            </a:r>
            <a:r>
              <a:rPr lang="tr-TR" dirty="0" err="1"/>
              <a:t>practice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sedation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restraint</a:t>
            </a:r>
            <a:endParaRPr lang="tr-TR" dirty="0"/>
          </a:p>
          <a:p>
            <a:r>
              <a:rPr lang="tr-TR" dirty="0" err="1"/>
              <a:t>Most</a:t>
            </a:r>
            <a:r>
              <a:rPr lang="tr-TR" dirty="0"/>
              <a:t> </a:t>
            </a:r>
            <a:r>
              <a:rPr lang="tr-TR" dirty="0" err="1"/>
              <a:t>commonly</a:t>
            </a:r>
            <a:r>
              <a:rPr lang="tr-TR" dirty="0"/>
              <a:t> </a:t>
            </a:r>
            <a:r>
              <a:rPr lang="tr-TR" dirty="0" err="1"/>
              <a:t>used</a:t>
            </a:r>
            <a:r>
              <a:rPr lang="tr-TR" dirty="0"/>
              <a:t> </a:t>
            </a:r>
            <a:r>
              <a:rPr lang="tr-TR" dirty="0" err="1"/>
              <a:t>member</a:t>
            </a:r>
            <a:r>
              <a:rPr lang="tr-TR" dirty="0"/>
              <a:t>: </a:t>
            </a:r>
            <a:r>
              <a:rPr lang="tr-TR" dirty="0" err="1"/>
              <a:t>Acepromazine</a:t>
            </a:r>
            <a:endParaRPr lang="tr-TR" dirty="0"/>
          </a:p>
          <a:p>
            <a:r>
              <a:rPr lang="tr-TR" i="1" dirty="0" err="1"/>
              <a:t>Outdated</a:t>
            </a:r>
            <a:r>
              <a:rPr lang="tr-TR" i="1" dirty="0"/>
              <a:t> </a:t>
            </a:r>
            <a:r>
              <a:rPr lang="tr-TR" i="1" dirty="0" err="1"/>
              <a:t>for</a:t>
            </a:r>
            <a:r>
              <a:rPr lang="tr-TR" i="1" dirty="0"/>
              <a:t> </a:t>
            </a:r>
            <a:r>
              <a:rPr lang="tr-TR" i="1" dirty="0" err="1"/>
              <a:t>behavioral</a:t>
            </a:r>
            <a:r>
              <a:rPr lang="tr-TR" i="1" dirty="0"/>
              <a:t> </a:t>
            </a:r>
            <a:r>
              <a:rPr lang="tr-TR" i="1" dirty="0" err="1"/>
              <a:t>medication</a:t>
            </a:r>
            <a:r>
              <a:rPr lang="tr-TR" i="1" dirty="0"/>
              <a:t>!!!!!</a:t>
            </a:r>
          </a:p>
          <a:p>
            <a:r>
              <a:rPr lang="tr-TR" dirty="0" err="1"/>
              <a:t>Blocks</a:t>
            </a:r>
            <a:r>
              <a:rPr lang="tr-TR" dirty="0"/>
              <a:t> </a:t>
            </a:r>
            <a:r>
              <a:rPr lang="tr-TR" dirty="0" err="1"/>
              <a:t>dopaminergic</a:t>
            </a:r>
            <a:r>
              <a:rPr lang="tr-TR" dirty="0"/>
              <a:t> </a:t>
            </a:r>
            <a:r>
              <a:rPr lang="tr-TR" dirty="0" err="1"/>
              <a:t>receptors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brain</a:t>
            </a:r>
            <a:endParaRPr lang="tr-TR" dirty="0"/>
          </a:p>
          <a:p>
            <a:pPr marL="0" indent="0">
              <a:buNone/>
            </a:pPr>
            <a:r>
              <a:rPr lang="tr-TR" dirty="0"/>
              <a:t>***</a:t>
            </a:r>
            <a:r>
              <a:rPr lang="tr-TR" dirty="0" err="1"/>
              <a:t>Associated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increased</a:t>
            </a:r>
            <a:r>
              <a:rPr lang="tr-TR" dirty="0"/>
              <a:t> </a:t>
            </a:r>
            <a:r>
              <a:rPr lang="tr-TR" dirty="0" err="1"/>
              <a:t>sensitization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noise</a:t>
            </a:r>
            <a:endParaRPr lang="tr-TR" dirty="0"/>
          </a:p>
          <a:p>
            <a:pPr marL="0" indent="0">
              <a:buNone/>
            </a:pPr>
            <a:r>
              <a:rPr lang="tr-TR" dirty="0"/>
              <a:t>***</a:t>
            </a:r>
            <a:r>
              <a:rPr lang="tr-TR" dirty="0" err="1"/>
              <a:t>Blocks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motor </a:t>
            </a:r>
            <a:r>
              <a:rPr lang="tr-TR" dirty="0" err="1"/>
              <a:t>responses</a:t>
            </a:r>
            <a:r>
              <a:rPr lang="tr-TR" dirty="0"/>
              <a:t> </a:t>
            </a:r>
            <a:r>
              <a:rPr lang="tr-TR" dirty="0" err="1"/>
              <a:t>while</a:t>
            </a:r>
            <a:r>
              <a:rPr lang="tr-TR" dirty="0"/>
              <a:t> </a:t>
            </a:r>
            <a:r>
              <a:rPr lang="tr-TR" dirty="0" err="1"/>
              <a:t>leaving</a:t>
            </a:r>
            <a:r>
              <a:rPr lang="tr-TR" dirty="0"/>
              <a:t> </a:t>
            </a:r>
            <a:r>
              <a:rPr lang="tr-TR" dirty="0" err="1"/>
              <a:t>sensory</a:t>
            </a:r>
            <a:r>
              <a:rPr lang="tr-TR" dirty="0"/>
              <a:t> </a:t>
            </a:r>
            <a:r>
              <a:rPr lang="tr-TR" dirty="0" err="1"/>
              <a:t>perception</a:t>
            </a:r>
            <a:r>
              <a:rPr lang="tr-TR" dirty="0"/>
              <a:t> </a:t>
            </a:r>
            <a:r>
              <a:rPr lang="tr-TR" dirty="0" err="1"/>
              <a:t>unaffected</a:t>
            </a:r>
            <a:endParaRPr lang="tr-TR" dirty="0"/>
          </a:p>
          <a:p>
            <a:pPr marL="0" indent="0">
              <a:buNone/>
            </a:pPr>
            <a:r>
              <a:rPr lang="tr-TR" dirty="0"/>
              <a:t>***</a:t>
            </a:r>
            <a:r>
              <a:rPr lang="tr-TR" dirty="0" err="1"/>
              <a:t>Aware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stimulus-inability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react</a:t>
            </a:r>
            <a:endParaRPr lang="tr-TR" dirty="0"/>
          </a:p>
          <a:p>
            <a:pPr marL="0" indent="0">
              <a:buNone/>
            </a:pPr>
            <a:r>
              <a:rPr lang="tr-TR" dirty="0"/>
              <a:t>***</a:t>
            </a:r>
            <a:r>
              <a:rPr lang="tr-TR" dirty="0" err="1"/>
              <a:t>Worsening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problem-</a:t>
            </a:r>
            <a:r>
              <a:rPr lang="tr-TR" dirty="0" err="1"/>
              <a:t>phobia</a:t>
            </a:r>
            <a:endParaRPr lang="tr-TR" dirty="0"/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3242" y="4864051"/>
            <a:ext cx="2419350" cy="189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6202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1. </a:t>
            </a:r>
            <a:r>
              <a:rPr lang="tr-TR" b="1" dirty="0" err="1"/>
              <a:t>Neuroleptics</a:t>
            </a:r>
            <a:r>
              <a:rPr lang="tr-TR" b="1" dirty="0"/>
              <a:t> (</a:t>
            </a:r>
            <a:r>
              <a:rPr lang="tr-TR" b="1" dirty="0" err="1"/>
              <a:t>Antipsychotic</a:t>
            </a:r>
            <a:r>
              <a:rPr lang="tr-TR" b="1" dirty="0"/>
              <a:t> </a:t>
            </a:r>
            <a:r>
              <a:rPr lang="tr-TR" b="1" dirty="0" err="1"/>
              <a:t>agents</a:t>
            </a:r>
            <a:r>
              <a:rPr lang="tr-TR" b="1" dirty="0"/>
              <a:t>):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err="1"/>
              <a:t>Major</a:t>
            </a:r>
            <a:r>
              <a:rPr lang="tr-TR" dirty="0"/>
              <a:t> </a:t>
            </a:r>
            <a:r>
              <a:rPr lang="tr-TR" dirty="0" err="1"/>
              <a:t>behavioral</a:t>
            </a:r>
            <a:r>
              <a:rPr lang="tr-TR" dirty="0"/>
              <a:t> </a:t>
            </a:r>
            <a:r>
              <a:rPr lang="tr-TR" dirty="0" err="1"/>
              <a:t>contraindication</a:t>
            </a:r>
            <a:r>
              <a:rPr lang="tr-TR" dirty="0"/>
              <a:t> is </a:t>
            </a:r>
            <a:r>
              <a:rPr lang="tr-TR" dirty="0" err="1"/>
              <a:t>aggression</a:t>
            </a:r>
            <a:r>
              <a:rPr lang="tr-TR" dirty="0"/>
              <a:t>-can </a:t>
            </a:r>
            <a:r>
              <a:rPr lang="tr-TR" dirty="0" err="1"/>
              <a:t>lead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behavioral</a:t>
            </a:r>
            <a:r>
              <a:rPr lang="tr-TR" dirty="0"/>
              <a:t> </a:t>
            </a:r>
            <a:r>
              <a:rPr lang="tr-TR" dirty="0" err="1"/>
              <a:t>disinhibition</a:t>
            </a:r>
            <a:endParaRPr lang="tr-TR" dirty="0"/>
          </a:p>
          <a:p>
            <a:r>
              <a:rPr lang="tr-TR" dirty="0" err="1"/>
              <a:t>Medical</a:t>
            </a:r>
            <a:r>
              <a:rPr lang="tr-TR" dirty="0"/>
              <a:t> </a:t>
            </a:r>
            <a:r>
              <a:rPr lang="tr-TR" dirty="0" err="1"/>
              <a:t>contraindications</a:t>
            </a:r>
            <a:r>
              <a:rPr lang="tr-TR" dirty="0"/>
              <a:t>: </a:t>
            </a:r>
            <a:r>
              <a:rPr lang="tr-TR" dirty="0" err="1"/>
              <a:t>Epilepsy</a:t>
            </a:r>
            <a:r>
              <a:rPr lang="tr-TR" dirty="0"/>
              <a:t>, </a:t>
            </a:r>
            <a:r>
              <a:rPr lang="tr-TR" dirty="0" err="1"/>
              <a:t>hepatic</a:t>
            </a:r>
            <a:r>
              <a:rPr lang="tr-TR" dirty="0"/>
              <a:t> </a:t>
            </a:r>
            <a:r>
              <a:rPr lang="tr-TR" dirty="0" err="1"/>
              <a:t>dysfunction</a:t>
            </a:r>
            <a:r>
              <a:rPr lang="tr-TR" dirty="0"/>
              <a:t>, </a:t>
            </a:r>
            <a:r>
              <a:rPr lang="tr-TR" dirty="0" err="1"/>
              <a:t>respiratory</a:t>
            </a:r>
            <a:r>
              <a:rPr lang="tr-TR" dirty="0"/>
              <a:t> </a:t>
            </a:r>
            <a:r>
              <a:rPr lang="tr-TR" dirty="0" err="1"/>
              <a:t>depression</a:t>
            </a:r>
            <a:r>
              <a:rPr lang="tr-TR" dirty="0"/>
              <a:t>, </a:t>
            </a:r>
            <a:r>
              <a:rPr lang="tr-TR" dirty="0" err="1"/>
              <a:t>renal</a:t>
            </a:r>
            <a:r>
              <a:rPr lang="tr-TR" dirty="0"/>
              <a:t> </a:t>
            </a:r>
            <a:r>
              <a:rPr lang="tr-TR" dirty="0" err="1"/>
              <a:t>compromise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hypotension</a:t>
            </a:r>
            <a:endParaRPr lang="tr-TR" dirty="0"/>
          </a:p>
          <a:p>
            <a:endParaRPr lang="tr-TR" dirty="0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6050" y="4184529"/>
            <a:ext cx="3377418" cy="22680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90259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2. </a:t>
            </a:r>
            <a:r>
              <a:rPr lang="tr-TR" b="1" dirty="0" err="1"/>
              <a:t>Azapirones</a:t>
            </a:r>
            <a:r>
              <a:rPr lang="tr-TR" b="1" dirty="0"/>
              <a:t>: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97523" y="1459865"/>
            <a:ext cx="10515600" cy="4351338"/>
          </a:xfrm>
        </p:spPr>
        <p:txBody>
          <a:bodyPr>
            <a:normAutofit fontScale="92500"/>
          </a:bodyPr>
          <a:lstStyle/>
          <a:p>
            <a:r>
              <a:rPr lang="tr-TR" u="sng" dirty="0" err="1"/>
              <a:t>Buspirone</a:t>
            </a:r>
            <a:endParaRPr lang="tr-TR" u="sng" dirty="0"/>
          </a:p>
          <a:p>
            <a:r>
              <a:rPr lang="tr-TR" dirty="0" err="1"/>
              <a:t>Mild</a:t>
            </a:r>
            <a:r>
              <a:rPr lang="tr-TR" dirty="0"/>
              <a:t> </a:t>
            </a:r>
            <a:r>
              <a:rPr lang="tr-TR" dirty="0" err="1"/>
              <a:t>anxiety</a:t>
            </a:r>
            <a:r>
              <a:rPr lang="tr-TR" dirty="0"/>
              <a:t> </a:t>
            </a:r>
            <a:r>
              <a:rPr lang="tr-TR" dirty="0" err="1"/>
              <a:t>related</a:t>
            </a:r>
            <a:r>
              <a:rPr lang="tr-TR" dirty="0"/>
              <a:t> problem-</a:t>
            </a:r>
            <a:r>
              <a:rPr lang="tr-TR" dirty="0" err="1"/>
              <a:t>urine</a:t>
            </a:r>
            <a:r>
              <a:rPr lang="tr-TR" dirty="0"/>
              <a:t> </a:t>
            </a:r>
            <a:r>
              <a:rPr lang="tr-TR" dirty="0" err="1"/>
              <a:t>spraying</a:t>
            </a:r>
            <a:r>
              <a:rPr lang="tr-TR" dirty="0"/>
              <a:t> in </a:t>
            </a:r>
            <a:r>
              <a:rPr lang="tr-TR" dirty="0" err="1"/>
              <a:t>cats</a:t>
            </a:r>
            <a:endParaRPr lang="tr-TR" dirty="0"/>
          </a:p>
          <a:p>
            <a:r>
              <a:rPr lang="tr-TR" dirty="0" err="1"/>
              <a:t>Treatment</a:t>
            </a:r>
            <a:r>
              <a:rPr lang="tr-TR" dirty="0"/>
              <a:t> of </a:t>
            </a:r>
            <a:r>
              <a:rPr lang="tr-TR" dirty="0" err="1"/>
              <a:t>aggression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impaired</a:t>
            </a:r>
            <a:r>
              <a:rPr lang="tr-TR" dirty="0"/>
              <a:t> </a:t>
            </a:r>
            <a:r>
              <a:rPr lang="tr-TR" dirty="0" err="1"/>
              <a:t>social</a:t>
            </a:r>
            <a:r>
              <a:rPr lang="tr-TR" dirty="0"/>
              <a:t> </a:t>
            </a:r>
            <a:r>
              <a:rPr lang="tr-TR" dirty="0" err="1"/>
              <a:t>interaction</a:t>
            </a:r>
            <a:r>
              <a:rPr lang="tr-TR" dirty="0"/>
              <a:t> in </a:t>
            </a:r>
            <a:r>
              <a:rPr lang="tr-TR" dirty="0" err="1"/>
              <a:t>dogs</a:t>
            </a:r>
            <a:r>
              <a:rPr lang="tr-TR" dirty="0"/>
              <a:t>?</a:t>
            </a:r>
          </a:p>
          <a:p>
            <a:r>
              <a:rPr lang="tr-TR" dirty="0" err="1"/>
              <a:t>Ineffective</a:t>
            </a:r>
            <a:r>
              <a:rPr lang="tr-TR" dirty="0"/>
              <a:t> </a:t>
            </a:r>
            <a:r>
              <a:rPr lang="tr-TR" dirty="0" err="1"/>
              <a:t>when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animal</a:t>
            </a:r>
            <a:r>
              <a:rPr lang="tr-TR" dirty="0"/>
              <a:t> is </a:t>
            </a:r>
            <a:r>
              <a:rPr lang="tr-TR" dirty="0" err="1"/>
              <a:t>exposed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intense</a:t>
            </a:r>
            <a:r>
              <a:rPr lang="tr-TR" dirty="0"/>
              <a:t> </a:t>
            </a:r>
            <a:r>
              <a:rPr lang="tr-TR" dirty="0" err="1"/>
              <a:t>fear-inducing</a:t>
            </a:r>
            <a:r>
              <a:rPr lang="tr-TR" dirty="0"/>
              <a:t> </a:t>
            </a:r>
            <a:r>
              <a:rPr lang="tr-TR" dirty="0" err="1"/>
              <a:t>stimuli</a:t>
            </a:r>
            <a:endParaRPr lang="tr-TR" dirty="0"/>
          </a:p>
          <a:p>
            <a:r>
              <a:rPr lang="tr-TR" dirty="0" err="1"/>
              <a:t>Exact</a:t>
            </a:r>
            <a:r>
              <a:rPr lang="tr-TR" dirty="0"/>
              <a:t> </a:t>
            </a:r>
            <a:r>
              <a:rPr lang="tr-TR" dirty="0" err="1"/>
              <a:t>mode</a:t>
            </a:r>
            <a:r>
              <a:rPr lang="tr-TR" dirty="0"/>
              <a:t> of </a:t>
            </a:r>
            <a:r>
              <a:rPr lang="tr-TR" dirty="0" err="1"/>
              <a:t>action</a:t>
            </a:r>
            <a:r>
              <a:rPr lang="tr-TR" dirty="0"/>
              <a:t> is not </a:t>
            </a:r>
            <a:r>
              <a:rPr lang="tr-TR" dirty="0" err="1"/>
              <a:t>known-partial</a:t>
            </a:r>
            <a:r>
              <a:rPr lang="tr-TR" dirty="0"/>
              <a:t> </a:t>
            </a:r>
            <a:r>
              <a:rPr lang="tr-TR" dirty="0" err="1"/>
              <a:t>serotonin</a:t>
            </a:r>
            <a:r>
              <a:rPr lang="tr-TR" dirty="0"/>
              <a:t> </a:t>
            </a:r>
            <a:r>
              <a:rPr lang="tr-TR" dirty="0" err="1"/>
              <a:t>agonist</a:t>
            </a:r>
            <a:endParaRPr lang="tr-TR" dirty="0"/>
          </a:p>
          <a:p>
            <a:r>
              <a:rPr lang="tr-TR" b="1" dirty="0" err="1"/>
              <a:t>Dog</a:t>
            </a:r>
            <a:r>
              <a:rPr lang="tr-TR" b="1" dirty="0"/>
              <a:t>: </a:t>
            </a:r>
            <a:r>
              <a:rPr lang="tr-TR" dirty="0"/>
              <a:t>1 mg/kg 2 </a:t>
            </a:r>
            <a:r>
              <a:rPr lang="tr-TR" dirty="0" err="1"/>
              <a:t>to</a:t>
            </a:r>
            <a:r>
              <a:rPr lang="tr-TR" dirty="0"/>
              <a:t> 3 </a:t>
            </a:r>
            <a:r>
              <a:rPr lang="tr-TR" dirty="0" err="1"/>
              <a:t>times</a:t>
            </a:r>
            <a:r>
              <a:rPr lang="tr-TR" dirty="0"/>
              <a:t> </a:t>
            </a:r>
            <a:r>
              <a:rPr lang="tr-TR" dirty="0" err="1"/>
              <a:t>daily</a:t>
            </a:r>
            <a:endParaRPr lang="tr-TR" dirty="0"/>
          </a:p>
          <a:p>
            <a:r>
              <a:rPr lang="tr-TR" b="1" dirty="0" err="1"/>
              <a:t>Cat</a:t>
            </a:r>
            <a:r>
              <a:rPr lang="tr-TR" b="1" dirty="0"/>
              <a:t>: </a:t>
            </a:r>
            <a:r>
              <a:rPr lang="tr-TR" dirty="0"/>
              <a:t>0.5-1 mg/kg  2 </a:t>
            </a:r>
            <a:r>
              <a:rPr lang="tr-TR" dirty="0" err="1"/>
              <a:t>to</a:t>
            </a:r>
            <a:r>
              <a:rPr lang="tr-TR" dirty="0"/>
              <a:t> 3 </a:t>
            </a:r>
            <a:r>
              <a:rPr lang="tr-TR" dirty="0" err="1"/>
              <a:t>times</a:t>
            </a:r>
            <a:r>
              <a:rPr lang="tr-TR" dirty="0"/>
              <a:t> </a:t>
            </a:r>
            <a:r>
              <a:rPr lang="tr-TR" dirty="0" err="1"/>
              <a:t>daily</a:t>
            </a:r>
            <a:endParaRPr lang="tr-TR" dirty="0"/>
          </a:p>
          <a:p>
            <a:r>
              <a:rPr lang="tr-TR" dirty="0" err="1"/>
              <a:t>Contraindication</a:t>
            </a:r>
            <a:r>
              <a:rPr lang="tr-TR" dirty="0"/>
              <a:t>: </a:t>
            </a:r>
            <a:r>
              <a:rPr lang="tr-TR" dirty="0" err="1"/>
              <a:t>behavioral</a:t>
            </a:r>
            <a:r>
              <a:rPr lang="tr-TR" dirty="0"/>
              <a:t> </a:t>
            </a:r>
            <a:r>
              <a:rPr lang="tr-TR" dirty="0" err="1"/>
              <a:t>disinhibition</a:t>
            </a:r>
            <a:r>
              <a:rPr lang="tr-TR" dirty="0"/>
              <a:t>-do not </a:t>
            </a:r>
            <a:r>
              <a:rPr lang="tr-TR" dirty="0" err="1"/>
              <a:t>use</a:t>
            </a:r>
            <a:r>
              <a:rPr lang="tr-TR" dirty="0"/>
              <a:t> in </a:t>
            </a:r>
            <a:r>
              <a:rPr lang="tr-TR" dirty="0" err="1"/>
              <a:t>multi-cat</a:t>
            </a:r>
            <a:r>
              <a:rPr lang="tr-TR" dirty="0"/>
              <a:t> </a:t>
            </a:r>
            <a:r>
              <a:rPr lang="tr-TR" dirty="0" err="1"/>
              <a:t>households</a:t>
            </a:r>
            <a:endParaRPr lang="tr-TR" dirty="0"/>
          </a:p>
          <a:p>
            <a:endParaRPr lang="tr-TR" dirty="0"/>
          </a:p>
          <a:p>
            <a:pPr marL="0" indent="0">
              <a:buNone/>
            </a:pPr>
            <a:endParaRPr lang="tr-TR" dirty="0"/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8362" y="4828223"/>
            <a:ext cx="1914525" cy="17145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808548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15000"/>
            </a:schemeClr>
          </a:solidFill>
          <a:ln w="127000" cap="sq" cmpd="thinThick">
            <a:solidFill>
              <a:schemeClr val="tx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631825"/>
            <a:ext cx="10515600" cy="1325563"/>
          </a:xfrm>
        </p:spPr>
        <p:txBody>
          <a:bodyPr>
            <a:normAutofit/>
          </a:bodyPr>
          <a:lstStyle/>
          <a:p>
            <a:r>
              <a:rPr lang="tr-TR" b="1" dirty="0"/>
              <a:t>3. </a:t>
            </a:r>
            <a:r>
              <a:rPr lang="tr-TR" b="1" dirty="0" err="1"/>
              <a:t>Benzodiazepines</a:t>
            </a:r>
            <a:r>
              <a:rPr lang="tr-TR" b="1" dirty="0"/>
              <a:t> (BZ):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2057400"/>
            <a:ext cx="10515600" cy="3871762"/>
          </a:xfrm>
        </p:spPr>
        <p:txBody>
          <a:bodyPr>
            <a:normAutofit/>
          </a:bodyPr>
          <a:lstStyle/>
          <a:p>
            <a:r>
              <a:rPr lang="tr-TR" sz="2200" i="1" u="sng" dirty="0" err="1"/>
              <a:t>Diazepam</a:t>
            </a:r>
            <a:r>
              <a:rPr lang="tr-TR" sz="2200" dirty="0"/>
              <a:t> </a:t>
            </a:r>
            <a:r>
              <a:rPr lang="tr-TR" sz="2200" dirty="0" err="1"/>
              <a:t>and</a:t>
            </a:r>
            <a:r>
              <a:rPr lang="tr-TR" sz="2200" dirty="0"/>
              <a:t> </a:t>
            </a:r>
            <a:r>
              <a:rPr lang="tr-TR" sz="2200" i="1" u="sng" dirty="0" err="1"/>
              <a:t>Alprazolam</a:t>
            </a:r>
            <a:r>
              <a:rPr lang="tr-TR" sz="2200" dirty="0"/>
              <a:t>: </a:t>
            </a:r>
            <a:r>
              <a:rPr lang="tr-TR" sz="2200" dirty="0" err="1"/>
              <a:t>the</a:t>
            </a:r>
            <a:r>
              <a:rPr lang="tr-TR" sz="2200" dirty="0"/>
              <a:t> </a:t>
            </a:r>
            <a:r>
              <a:rPr lang="tr-TR" sz="2200" dirty="0" err="1"/>
              <a:t>two</a:t>
            </a:r>
            <a:r>
              <a:rPr lang="tr-TR" sz="2200" dirty="0"/>
              <a:t> </a:t>
            </a:r>
            <a:r>
              <a:rPr lang="tr-TR" sz="2200" dirty="0" err="1"/>
              <a:t>most</a:t>
            </a:r>
            <a:r>
              <a:rPr lang="tr-TR" sz="2200" dirty="0"/>
              <a:t> </a:t>
            </a:r>
            <a:r>
              <a:rPr lang="tr-TR" sz="2200" dirty="0" err="1"/>
              <a:t>commonly</a:t>
            </a:r>
            <a:r>
              <a:rPr lang="tr-TR" sz="2200" dirty="0"/>
              <a:t> </a:t>
            </a:r>
            <a:r>
              <a:rPr lang="tr-TR" sz="2200" dirty="0" err="1"/>
              <a:t>used</a:t>
            </a:r>
            <a:r>
              <a:rPr lang="tr-TR" sz="2200" dirty="0"/>
              <a:t> </a:t>
            </a:r>
            <a:r>
              <a:rPr lang="tr-TR" sz="2200" dirty="0" err="1"/>
              <a:t>drugs</a:t>
            </a:r>
            <a:endParaRPr lang="tr-TR" sz="2200" dirty="0"/>
          </a:p>
          <a:p>
            <a:r>
              <a:rPr lang="tr-TR" sz="2200" dirty="0" err="1"/>
              <a:t>Short-term</a:t>
            </a:r>
            <a:r>
              <a:rPr lang="tr-TR" sz="2200" dirty="0"/>
              <a:t> </a:t>
            </a:r>
            <a:r>
              <a:rPr lang="tr-TR" sz="2200" dirty="0" err="1"/>
              <a:t>treatment</a:t>
            </a:r>
            <a:r>
              <a:rPr lang="tr-TR" sz="2200" dirty="0"/>
              <a:t> </a:t>
            </a:r>
            <a:r>
              <a:rPr lang="tr-TR" sz="2200" dirty="0" err="1"/>
              <a:t>for</a:t>
            </a:r>
            <a:r>
              <a:rPr lang="tr-TR" sz="2200" dirty="0"/>
              <a:t> </a:t>
            </a:r>
            <a:r>
              <a:rPr lang="tr-TR" sz="2200" dirty="0" err="1"/>
              <a:t>phobias</a:t>
            </a:r>
            <a:r>
              <a:rPr lang="tr-TR" sz="2200" dirty="0"/>
              <a:t> </a:t>
            </a:r>
          </a:p>
          <a:p>
            <a:r>
              <a:rPr lang="tr-TR" sz="2200" b="1" dirty="0" err="1"/>
              <a:t>Effect</a:t>
            </a:r>
            <a:r>
              <a:rPr lang="tr-TR" sz="2200" b="1" dirty="0"/>
              <a:t>: </a:t>
            </a:r>
            <a:r>
              <a:rPr lang="tr-TR" sz="2200" dirty="0" err="1"/>
              <a:t>Enhance</a:t>
            </a:r>
            <a:r>
              <a:rPr lang="tr-TR" sz="2200" dirty="0"/>
              <a:t> GABA -  </a:t>
            </a:r>
            <a:r>
              <a:rPr lang="tr-TR" sz="2200" dirty="0" err="1"/>
              <a:t>increased</a:t>
            </a:r>
            <a:r>
              <a:rPr lang="tr-TR" sz="2200" dirty="0"/>
              <a:t> </a:t>
            </a:r>
            <a:r>
              <a:rPr lang="tr-TR" sz="2200" dirty="0" err="1"/>
              <a:t>binding</a:t>
            </a:r>
            <a:r>
              <a:rPr lang="tr-TR" sz="2200" dirty="0"/>
              <a:t> </a:t>
            </a:r>
            <a:r>
              <a:rPr lang="tr-TR" sz="2200" dirty="0" err="1"/>
              <a:t>affinity</a:t>
            </a:r>
            <a:r>
              <a:rPr lang="tr-TR" sz="2200" dirty="0"/>
              <a:t> of </a:t>
            </a:r>
            <a:r>
              <a:rPr lang="tr-TR" sz="2200" dirty="0" err="1"/>
              <a:t>the</a:t>
            </a:r>
            <a:r>
              <a:rPr lang="tr-TR" sz="2200" dirty="0"/>
              <a:t> GABA </a:t>
            </a:r>
            <a:r>
              <a:rPr lang="tr-TR" sz="2200" dirty="0" err="1"/>
              <a:t>receptor</a:t>
            </a:r>
            <a:r>
              <a:rPr lang="tr-TR" sz="2200" dirty="0"/>
              <a:t> </a:t>
            </a:r>
            <a:r>
              <a:rPr lang="tr-TR" sz="2200" dirty="0" err="1"/>
              <a:t>for</a:t>
            </a:r>
            <a:r>
              <a:rPr lang="tr-TR" sz="2200" dirty="0"/>
              <a:t> GABA</a:t>
            </a:r>
          </a:p>
          <a:p>
            <a:r>
              <a:rPr lang="tr-TR" sz="2200" dirty="0" err="1"/>
              <a:t>Episodic</a:t>
            </a:r>
            <a:r>
              <a:rPr lang="tr-TR" sz="2200" dirty="0"/>
              <a:t>, </a:t>
            </a:r>
            <a:r>
              <a:rPr lang="tr-TR" sz="2200" dirty="0" err="1"/>
              <a:t>acute</a:t>
            </a:r>
            <a:r>
              <a:rPr lang="tr-TR" sz="2200" dirty="0"/>
              <a:t>, </a:t>
            </a:r>
            <a:r>
              <a:rPr lang="tr-TR" sz="2200" dirty="0" err="1"/>
              <a:t>short-acting</a:t>
            </a:r>
            <a:r>
              <a:rPr lang="tr-TR" sz="2200" dirty="0"/>
              <a:t> </a:t>
            </a:r>
            <a:r>
              <a:rPr lang="tr-TR" sz="2200" dirty="0" err="1"/>
              <a:t>anxiolytic</a:t>
            </a:r>
            <a:r>
              <a:rPr lang="tr-TR" sz="2200" dirty="0"/>
              <a:t> </a:t>
            </a:r>
            <a:r>
              <a:rPr lang="tr-TR" sz="2200" dirty="0" err="1"/>
              <a:t>medication</a:t>
            </a:r>
            <a:endParaRPr lang="tr-TR" sz="2200" dirty="0"/>
          </a:p>
          <a:p>
            <a:r>
              <a:rPr lang="tr-TR" sz="2200" dirty="0" err="1"/>
              <a:t>Interference</a:t>
            </a:r>
            <a:r>
              <a:rPr lang="tr-TR" sz="2200" dirty="0"/>
              <a:t> </a:t>
            </a:r>
            <a:r>
              <a:rPr lang="tr-TR" sz="2200" dirty="0" err="1"/>
              <a:t>with</a:t>
            </a:r>
            <a:r>
              <a:rPr lang="tr-TR" sz="2200" dirty="0"/>
              <a:t> </a:t>
            </a:r>
            <a:r>
              <a:rPr lang="tr-TR" sz="2200" dirty="0" err="1"/>
              <a:t>short</a:t>
            </a:r>
            <a:r>
              <a:rPr lang="tr-TR" sz="2200" dirty="0"/>
              <a:t> </a:t>
            </a:r>
            <a:r>
              <a:rPr lang="tr-TR" sz="2200" dirty="0" err="1"/>
              <a:t>term</a:t>
            </a:r>
            <a:r>
              <a:rPr lang="tr-TR" sz="2200" dirty="0"/>
              <a:t> </a:t>
            </a:r>
            <a:r>
              <a:rPr lang="tr-TR" sz="2200" dirty="0" err="1"/>
              <a:t>memory</a:t>
            </a:r>
            <a:endParaRPr lang="tr-TR" sz="2200" dirty="0"/>
          </a:p>
          <a:p>
            <a:r>
              <a:rPr lang="tr-TR" sz="2200" dirty="0" err="1"/>
              <a:t>Decrease</a:t>
            </a:r>
            <a:r>
              <a:rPr lang="tr-TR" sz="2200" dirty="0"/>
              <a:t> </a:t>
            </a:r>
            <a:r>
              <a:rPr lang="tr-TR" sz="2200" dirty="0" err="1"/>
              <a:t>muscle</a:t>
            </a:r>
            <a:r>
              <a:rPr lang="tr-TR" sz="2200" dirty="0"/>
              <a:t> </a:t>
            </a:r>
            <a:r>
              <a:rPr lang="tr-TR" sz="2200" dirty="0" err="1"/>
              <a:t>tone</a:t>
            </a:r>
            <a:endParaRPr lang="tr-TR" sz="2200" dirty="0"/>
          </a:p>
          <a:p>
            <a:r>
              <a:rPr lang="tr-TR" sz="2200" dirty="0" err="1"/>
              <a:t>Should</a:t>
            </a:r>
            <a:r>
              <a:rPr lang="tr-TR" sz="2200" dirty="0"/>
              <a:t> be </a:t>
            </a:r>
            <a:r>
              <a:rPr lang="tr-TR" sz="2200" dirty="0" err="1"/>
              <a:t>given</a:t>
            </a:r>
            <a:r>
              <a:rPr lang="tr-TR" sz="2200" dirty="0"/>
              <a:t> at </a:t>
            </a:r>
            <a:r>
              <a:rPr lang="tr-TR" sz="2200" dirty="0" err="1"/>
              <a:t>least</a:t>
            </a:r>
            <a:r>
              <a:rPr lang="tr-TR" sz="2200" dirty="0"/>
              <a:t> 1 </a:t>
            </a:r>
            <a:r>
              <a:rPr lang="tr-TR" sz="2200" dirty="0" err="1"/>
              <a:t>hour</a:t>
            </a:r>
            <a:r>
              <a:rPr lang="tr-TR" sz="2200" dirty="0"/>
              <a:t> </a:t>
            </a:r>
            <a:r>
              <a:rPr lang="tr-TR" sz="2200" dirty="0" err="1"/>
              <a:t>before</a:t>
            </a:r>
            <a:r>
              <a:rPr lang="tr-TR" sz="2200" dirty="0"/>
              <a:t> </a:t>
            </a:r>
            <a:r>
              <a:rPr lang="tr-TR" sz="2200" dirty="0" err="1"/>
              <a:t>the</a:t>
            </a:r>
            <a:r>
              <a:rPr lang="tr-TR" sz="2200" dirty="0"/>
              <a:t> </a:t>
            </a:r>
            <a:r>
              <a:rPr lang="tr-TR" sz="2200" dirty="0" err="1"/>
              <a:t>stimulus</a:t>
            </a:r>
            <a:endParaRPr lang="tr-TR" sz="2200" dirty="0"/>
          </a:p>
          <a:p>
            <a:r>
              <a:rPr lang="tr-TR" sz="2200" dirty="0" err="1"/>
              <a:t>Approx</a:t>
            </a:r>
            <a:r>
              <a:rPr lang="tr-TR" sz="2200" dirty="0"/>
              <a:t>. 3-6 </a:t>
            </a:r>
            <a:r>
              <a:rPr lang="tr-TR" sz="2200" dirty="0" err="1"/>
              <a:t>hours</a:t>
            </a:r>
            <a:r>
              <a:rPr lang="tr-TR" sz="2200" dirty="0"/>
              <a:t> </a:t>
            </a:r>
            <a:r>
              <a:rPr lang="tr-TR" sz="2200" dirty="0" err="1"/>
              <a:t>anxiolytic</a:t>
            </a:r>
            <a:r>
              <a:rPr lang="tr-TR" sz="2200" dirty="0"/>
              <a:t> </a:t>
            </a:r>
            <a:r>
              <a:rPr lang="tr-TR" sz="2200" dirty="0" err="1"/>
              <a:t>benefits</a:t>
            </a:r>
            <a:endParaRPr lang="tr-TR" sz="2200" dirty="0"/>
          </a:p>
          <a:p>
            <a:pPr marL="0" indent="0">
              <a:buNone/>
            </a:pPr>
            <a:endParaRPr lang="tr-TR" sz="2200" dirty="0"/>
          </a:p>
          <a:p>
            <a:endParaRPr lang="tr-TR" sz="2200" dirty="0"/>
          </a:p>
        </p:txBody>
      </p:sp>
    </p:spTree>
    <p:extLst>
      <p:ext uri="{BB962C8B-B14F-4D97-AF65-F5344CB8AC3E}">
        <p14:creationId xmlns:p14="http://schemas.microsoft.com/office/powerpoint/2010/main" val="41463246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/>
          <a:srcRect l="28823" r="27440" b="1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6" name="Straight Connector 5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>
            <a:solidFill>
              <a:srgbClr val="6A43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Autofit/>
          </a:bodyPr>
          <a:lstStyle/>
          <a:p>
            <a:r>
              <a:rPr lang="tr-TR" b="1" dirty="0"/>
              <a:t>3. </a:t>
            </a:r>
            <a:r>
              <a:rPr lang="tr-TR" b="1" dirty="0" err="1"/>
              <a:t>Benzodiazepines</a:t>
            </a:r>
            <a:r>
              <a:rPr lang="tr-TR" b="1" dirty="0"/>
              <a:t> (BZ):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 lnSpcReduction="10000"/>
          </a:bodyPr>
          <a:lstStyle/>
          <a:p>
            <a:r>
              <a:rPr lang="tr-TR" dirty="0"/>
              <a:t>Three </a:t>
            </a:r>
            <a:r>
              <a:rPr lang="tr-TR" dirty="0" err="1"/>
              <a:t>ways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use</a:t>
            </a:r>
            <a:r>
              <a:rPr lang="tr-TR" dirty="0"/>
              <a:t> </a:t>
            </a:r>
            <a:r>
              <a:rPr lang="tr-TR" dirty="0" err="1"/>
              <a:t>Alprazolam</a:t>
            </a:r>
            <a:endParaRPr lang="tr-TR" b="1" dirty="0"/>
          </a:p>
          <a:p>
            <a:pPr marL="514350" indent="-514350">
              <a:buAutoNum type="arabicPeriod"/>
            </a:pPr>
            <a:r>
              <a:rPr lang="tr-TR" b="1" dirty="0" err="1"/>
              <a:t>Preventive</a:t>
            </a:r>
            <a:r>
              <a:rPr lang="tr-TR" b="1" dirty="0"/>
              <a:t>: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client</a:t>
            </a:r>
            <a:r>
              <a:rPr lang="tr-TR" dirty="0"/>
              <a:t> </a:t>
            </a:r>
            <a:r>
              <a:rPr lang="tr-TR" dirty="0" err="1"/>
              <a:t>should</a:t>
            </a:r>
            <a:r>
              <a:rPr lang="tr-TR" dirty="0"/>
              <a:t> </a:t>
            </a:r>
            <a:r>
              <a:rPr lang="tr-TR" dirty="0" err="1"/>
              <a:t>anticipate</a:t>
            </a:r>
            <a:r>
              <a:rPr lang="tr-TR" dirty="0"/>
              <a:t> </a:t>
            </a:r>
            <a:r>
              <a:rPr lang="tr-TR" dirty="0" err="1"/>
              <a:t>when</a:t>
            </a:r>
            <a:r>
              <a:rPr lang="tr-TR" dirty="0"/>
              <a:t> </a:t>
            </a:r>
            <a:r>
              <a:rPr lang="tr-TR" dirty="0" err="1"/>
              <a:t>there</a:t>
            </a:r>
            <a:r>
              <a:rPr lang="tr-TR" dirty="0"/>
              <a:t> </a:t>
            </a:r>
            <a:r>
              <a:rPr lang="tr-TR" dirty="0" err="1"/>
              <a:t>will</a:t>
            </a:r>
            <a:r>
              <a:rPr lang="tr-TR" dirty="0"/>
              <a:t> be </a:t>
            </a:r>
            <a:r>
              <a:rPr lang="tr-TR" dirty="0" err="1"/>
              <a:t>provocative</a:t>
            </a:r>
            <a:r>
              <a:rPr lang="tr-TR" dirty="0"/>
              <a:t> </a:t>
            </a:r>
            <a:r>
              <a:rPr lang="tr-TR" dirty="0" err="1"/>
              <a:t>stimulus</a:t>
            </a:r>
            <a:r>
              <a:rPr lang="tr-TR" dirty="0"/>
              <a:t> (</a:t>
            </a:r>
            <a:r>
              <a:rPr lang="tr-TR" dirty="0" err="1"/>
              <a:t>guest</a:t>
            </a:r>
            <a:r>
              <a:rPr lang="tr-TR" dirty="0"/>
              <a:t>, </a:t>
            </a:r>
            <a:r>
              <a:rPr lang="tr-TR" dirty="0" err="1"/>
              <a:t>approaching</a:t>
            </a:r>
            <a:r>
              <a:rPr lang="tr-TR" dirty="0"/>
              <a:t> </a:t>
            </a:r>
            <a:r>
              <a:rPr lang="tr-TR" dirty="0" err="1"/>
              <a:t>sorm</a:t>
            </a:r>
            <a:r>
              <a:rPr lang="tr-TR" dirty="0"/>
              <a:t>, </a:t>
            </a:r>
            <a:r>
              <a:rPr lang="tr-TR" dirty="0" err="1"/>
              <a:t>heavy</a:t>
            </a:r>
            <a:r>
              <a:rPr lang="tr-TR" dirty="0"/>
              <a:t> </a:t>
            </a:r>
            <a:r>
              <a:rPr lang="tr-TR" dirty="0" err="1"/>
              <a:t>traffic</a:t>
            </a:r>
            <a:r>
              <a:rPr lang="tr-TR" dirty="0"/>
              <a:t> </a:t>
            </a:r>
            <a:r>
              <a:rPr lang="tr-TR" dirty="0" err="1"/>
              <a:t>hours</a:t>
            </a:r>
            <a:r>
              <a:rPr lang="tr-TR" dirty="0"/>
              <a:t> </a:t>
            </a:r>
            <a:r>
              <a:rPr lang="tr-TR" dirty="0" err="1"/>
              <a:t>etc</a:t>
            </a:r>
            <a:r>
              <a:rPr lang="tr-TR" dirty="0"/>
              <a:t>)</a:t>
            </a:r>
          </a:p>
          <a:p>
            <a:pPr marL="514350" indent="-514350">
              <a:buAutoNum type="arabicPeriod"/>
            </a:pPr>
            <a:r>
              <a:rPr lang="tr-TR" b="1" dirty="0" err="1"/>
              <a:t>Interventional</a:t>
            </a:r>
            <a:r>
              <a:rPr lang="tr-TR" b="1" dirty="0"/>
              <a:t>: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prevent</a:t>
            </a:r>
            <a:r>
              <a:rPr lang="tr-TR" dirty="0"/>
              <a:t> </a:t>
            </a:r>
            <a:r>
              <a:rPr lang="tr-TR" dirty="0" err="1"/>
              <a:t>dog</a:t>
            </a:r>
            <a:r>
              <a:rPr lang="tr-TR" dirty="0"/>
              <a:t> </a:t>
            </a:r>
            <a:r>
              <a:rPr lang="tr-TR" dirty="0" err="1"/>
              <a:t>making</a:t>
            </a:r>
            <a:r>
              <a:rPr lang="tr-TR" dirty="0"/>
              <a:t> a </a:t>
            </a:r>
            <a:r>
              <a:rPr lang="tr-TR" dirty="0" err="1"/>
              <a:t>molecular</a:t>
            </a:r>
            <a:r>
              <a:rPr lang="tr-TR" dirty="0"/>
              <a:t> </a:t>
            </a:r>
            <a:r>
              <a:rPr lang="tr-TR" dirty="0" err="1"/>
              <a:t>memory</a:t>
            </a:r>
            <a:r>
              <a:rPr lang="tr-TR" dirty="0"/>
              <a:t> of </a:t>
            </a:r>
            <a:r>
              <a:rPr lang="tr-TR" dirty="0" err="1"/>
              <a:t>fear</a:t>
            </a:r>
            <a:endParaRPr lang="tr-TR" dirty="0"/>
          </a:p>
          <a:p>
            <a:pPr marL="514350" indent="-514350">
              <a:buAutoNum type="arabicPeriod"/>
            </a:pPr>
            <a:r>
              <a:rPr lang="tr-TR" b="1" dirty="0" err="1"/>
              <a:t>Panicolytic</a:t>
            </a:r>
            <a:r>
              <a:rPr lang="tr-TR" b="1" dirty="0"/>
              <a:t>: </a:t>
            </a:r>
            <a:r>
              <a:rPr lang="tr-TR" dirty="0" err="1"/>
              <a:t>If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dog</a:t>
            </a:r>
            <a:r>
              <a:rPr lang="tr-TR" dirty="0"/>
              <a:t> has a </a:t>
            </a:r>
            <a:r>
              <a:rPr lang="tr-TR" dirty="0" err="1"/>
              <a:t>panic</a:t>
            </a:r>
            <a:r>
              <a:rPr lang="tr-TR" dirty="0"/>
              <a:t> </a:t>
            </a:r>
            <a:r>
              <a:rPr lang="tr-TR" dirty="0" err="1"/>
              <a:t>attack</a:t>
            </a:r>
            <a:r>
              <a:rPr lang="tr-TR" dirty="0"/>
              <a:t>, </a:t>
            </a:r>
            <a:r>
              <a:rPr lang="tr-TR" dirty="0" err="1"/>
              <a:t>give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full</a:t>
            </a:r>
            <a:r>
              <a:rPr lang="tr-TR" dirty="0"/>
              <a:t> </a:t>
            </a:r>
            <a:r>
              <a:rPr lang="tr-TR" dirty="0" err="1"/>
              <a:t>dose</a:t>
            </a:r>
            <a:r>
              <a:rPr lang="tr-TR" dirty="0"/>
              <a:t> </a:t>
            </a:r>
            <a:r>
              <a:rPr lang="tr-TR" dirty="0" err="1"/>
              <a:t>immediately</a:t>
            </a:r>
            <a:r>
              <a:rPr lang="tr-TR" dirty="0"/>
              <a:t>!</a:t>
            </a:r>
          </a:p>
          <a:p>
            <a:pPr marL="514350" indent="-514350">
              <a:buAutoNum type="arabicPeriod"/>
            </a:pPr>
            <a:endParaRPr lang="tr-TR" sz="2000" dirty="0"/>
          </a:p>
          <a:p>
            <a:endParaRPr lang="tr-TR" sz="2000" dirty="0"/>
          </a:p>
          <a:p>
            <a:endParaRPr lang="tr-TR" sz="2000" dirty="0"/>
          </a:p>
          <a:p>
            <a:pPr marL="0" indent="0">
              <a:buNone/>
            </a:pPr>
            <a:endParaRPr lang="tr-TR" sz="2000" dirty="0"/>
          </a:p>
          <a:p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29096057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3. </a:t>
            </a:r>
            <a:r>
              <a:rPr lang="tr-TR" b="1" dirty="0" err="1"/>
              <a:t>Benzodiazepines</a:t>
            </a:r>
            <a:r>
              <a:rPr lang="tr-TR" b="1" dirty="0"/>
              <a:t> (BZ):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97523" y="1881895"/>
            <a:ext cx="10515600" cy="4351338"/>
          </a:xfrm>
        </p:spPr>
        <p:txBody>
          <a:bodyPr>
            <a:normAutofit fontScale="92500" lnSpcReduction="20000"/>
          </a:bodyPr>
          <a:lstStyle/>
          <a:p>
            <a:r>
              <a:rPr lang="tr-TR" b="1" dirty="0" err="1"/>
              <a:t>Diazepam</a:t>
            </a:r>
            <a:r>
              <a:rPr lang="tr-TR" b="1" dirty="0"/>
              <a:t>:</a:t>
            </a:r>
          </a:p>
          <a:p>
            <a:r>
              <a:rPr lang="tr-TR" dirty="0" err="1"/>
              <a:t>Dog</a:t>
            </a:r>
            <a:r>
              <a:rPr lang="tr-TR" dirty="0"/>
              <a:t>: 0.55-2.2 mg/kg </a:t>
            </a:r>
            <a:r>
              <a:rPr lang="tr-TR" dirty="0" err="1"/>
              <a:t>po</a:t>
            </a:r>
            <a:endParaRPr lang="tr-TR" dirty="0"/>
          </a:p>
          <a:p>
            <a:r>
              <a:rPr lang="tr-TR" dirty="0" err="1"/>
              <a:t>Cat</a:t>
            </a:r>
            <a:r>
              <a:rPr lang="tr-TR" dirty="0"/>
              <a:t>: 0.22-0.4 mg/kg </a:t>
            </a:r>
            <a:r>
              <a:rPr lang="tr-TR" dirty="0" err="1"/>
              <a:t>po</a:t>
            </a:r>
            <a:endParaRPr lang="tr-TR" dirty="0"/>
          </a:p>
          <a:p>
            <a:r>
              <a:rPr lang="tr-TR" b="1" dirty="0" err="1"/>
              <a:t>Alprazolam</a:t>
            </a:r>
            <a:r>
              <a:rPr lang="tr-TR" b="1" dirty="0"/>
              <a:t>:</a:t>
            </a:r>
          </a:p>
          <a:p>
            <a:r>
              <a:rPr lang="tr-TR" dirty="0" err="1"/>
              <a:t>Dog</a:t>
            </a:r>
            <a:r>
              <a:rPr lang="tr-TR" dirty="0"/>
              <a:t>: 0.01-0.1 mg/kg </a:t>
            </a:r>
            <a:r>
              <a:rPr lang="tr-TR" dirty="0" err="1"/>
              <a:t>po</a:t>
            </a:r>
            <a:endParaRPr lang="tr-TR" dirty="0"/>
          </a:p>
          <a:p>
            <a:r>
              <a:rPr lang="tr-TR" dirty="0" err="1"/>
              <a:t>Cat</a:t>
            </a:r>
            <a:r>
              <a:rPr lang="tr-TR" dirty="0"/>
              <a:t>: 0.12-0.25 mg/kg </a:t>
            </a:r>
            <a:r>
              <a:rPr lang="tr-TR" dirty="0" err="1"/>
              <a:t>po</a:t>
            </a:r>
            <a:endParaRPr lang="tr-TR" dirty="0"/>
          </a:p>
          <a:p>
            <a:pPr marL="0" indent="0">
              <a:buNone/>
            </a:pPr>
            <a:endParaRPr lang="tr-TR" dirty="0"/>
          </a:p>
          <a:p>
            <a:r>
              <a:rPr lang="tr-TR" b="1" dirty="0"/>
              <a:t>Side </a:t>
            </a:r>
            <a:r>
              <a:rPr lang="tr-TR" b="1" dirty="0" err="1"/>
              <a:t>effects</a:t>
            </a:r>
            <a:r>
              <a:rPr lang="tr-TR" b="1" dirty="0"/>
              <a:t>:</a:t>
            </a:r>
            <a:r>
              <a:rPr lang="tr-TR" dirty="0"/>
              <a:t> </a:t>
            </a:r>
            <a:r>
              <a:rPr lang="tr-TR" dirty="0" err="1"/>
              <a:t>In</a:t>
            </a:r>
            <a:r>
              <a:rPr lang="tr-TR" dirty="0"/>
              <a:t> </a:t>
            </a:r>
            <a:r>
              <a:rPr lang="tr-TR" dirty="0" err="1"/>
              <a:t>cats</a:t>
            </a:r>
            <a:r>
              <a:rPr lang="tr-TR" dirty="0"/>
              <a:t> - risk of </a:t>
            </a:r>
            <a:r>
              <a:rPr lang="tr-TR" dirty="0" err="1"/>
              <a:t>idiopathic</a:t>
            </a:r>
            <a:r>
              <a:rPr lang="tr-TR" dirty="0"/>
              <a:t> </a:t>
            </a:r>
            <a:r>
              <a:rPr lang="tr-TR" dirty="0" err="1"/>
              <a:t>hepatic</a:t>
            </a:r>
            <a:r>
              <a:rPr lang="tr-TR" dirty="0"/>
              <a:t> </a:t>
            </a:r>
            <a:r>
              <a:rPr lang="tr-TR" dirty="0" err="1"/>
              <a:t>necrosis</a:t>
            </a:r>
            <a:endParaRPr lang="tr-TR" dirty="0"/>
          </a:p>
          <a:p>
            <a:pPr marL="0" indent="0">
              <a:buNone/>
            </a:pPr>
            <a:endParaRPr lang="tr-TR" dirty="0"/>
          </a:p>
          <a:p>
            <a:r>
              <a:rPr lang="tr-TR" dirty="0"/>
              <a:t>«</a:t>
            </a:r>
            <a:r>
              <a:rPr lang="tr-TR" dirty="0" err="1"/>
              <a:t>Discontinuation</a:t>
            </a:r>
            <a:r>
              <a:rPr lang="tr-TR" dirty="0"/>
              <a:t> </a:t>
            </a:r>
            <a:r>
              <a:rPr lang="tr-TR" dirty="0" err="1"/>
              <a:t>syndrome</a:t>
            </a:r>
            <a:r>
              <a:rPr lang="tr-TR" dirty="0"/>
              <a:t>»!-</a:t>
            </a:r>
            <a:r>
              <a:rPr lang="tr-TR" dirty="0" err="1"/>
              <a:t>care</a:t>
            </a:r>
            <a:r>
              <a:rPr lang="tr-TR" dirty="0"/>
              <a:t> </a:t>
            </a:r>
            <a:r>
              <a:rPr lang="tr-TR" dirty="0" err="1"/>
              <a:t>should</a:t>
            </a:r>
            <a:r>
              <a:rPr lang="tr-TR" dirty="0"/>
              <a:t> be </a:t>
            </a:r>
            <a:r>
              <a:rPr lang="tr-TR" dirty="0" err="1"/>
              <a:t>taken</a:t>
            </a:r>
            <a:r>
              <a:rPr lang="tr-TR" dirty="0"/>
              <a:t> </a:t>
            </a:r>
            <a:r>
              <a:rPr lang="tr-TR" dirty="0" err="1"/>
              <a:t>over</a:t>
            </a:r>
            <a:r>
              <a:rPr lang="tr-TR" dirty="0"/>
              <a:t> </a:t>
            </a:r>
            <a:r>
              <a:rPr lang="tr-TR" dirty="0" err="1"/>
              <a:t>their</a:t>
            </a:r>
            <a:r>
              <a:rPr lang="tr-TR" dirty="0"/>
              <a:t> </a:t>
            </a:r>
            <a:r>
              <a:rPr lang="tr-TR" dirty="0" err="1"/>
              <a:t>withdrawn</a:t>
            </a:r>
            <a:endParaRPr lang="tr-TR" dirty="0"/>
          </a:p>
          <a:p>
            <a:endParaRPr lang="tr-TR" dirty="0"/>
          </a:p>
          <a:p>
            <a:endParaRPr lang="tr-TR" dirty="0"/>
          </a:p>
          <a:p>
            <a:pPr marL="0" indent="0">
              <a:buNone/>
            </a:pPr>
            <a:endParaRPr lang="tr-TR" dirty="0"/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690688"/>
            <a:ext cx="4757903" cy="253342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891697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3. </a:t>
            </a:r>
            <a:r>
              <a:rPr lang="tr-TR" b="1" dirty="0" err="1"/>
              <a:t>Benzodiazepines</a:t>
            </a:r>
            <a:r>
              <a:rPr lang="tr-TR" b="1" dirty="0"/>
              <a:t> (BZ):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97523" y="145986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tr-TR" b="1" dirty="0"/>
          </a:p>
          <a:p>
            <a:r>
              <a:rPr lang="tr-TR" dirty="0"/>
              <a:t>*</a:t>
            </a:r>
            <a:r>
              <a:rPr lang="tr-TR" u="sng" dirty="0"/>
              <a:t>GABAPENTIN</a:t>
            </a:r>
          </a:p>
          <a:p>
            <a:r>
              <a:rPr lang="tr-TR" dirty="0"/>
              <a:t>GABA </a:t>
            </a:r>
            <a:r>
              <a:rPr lang="tr-TR" dirty="0" err="1"/>
              <a:t>analogue</a:t>
            </a:r>
            <a:r>
              <a:rPr lang="tr-TR" dirty="0"/>
              <a:t> –</a:t>
            </a:r>
            <a:r>
              <a:rPr lang="tr-TR" dirty="0" err="1"/>
              <a:t>modulates</a:t>
            </a:r>
            <a:r>
              <a:rPr lang="tr-TR" dirty="0"/>
              <a:t> </a:t>
            </a:r>
            <a:r>
              <a:rPr lang="tr-TR" dirty="0" err="1"/>
              <a:t>glutamate</a:t>
            </a:r>
            <a:r>
              <a:rPr lang="tr-TR" dirty="0"/>
              <a:t> </a:t>
            </a:r>
            <a:r>
              <a:rPr lang="tr-TR" dirty="0" err="1"/>
              <a:t>metabolism</a:t>
            </a:r>
            <a:r>
              <a:rPr lang="tr-TR" dirty="0"/>
              <a:t> </a:t>
            </a:r>
            <a:r>
              <a:rPr lang="tr-TR" dirty="0" err="1"/>
              <a:t>involving</a:t>
            </a:r>
            <a:r>
              <a:rPr lang="tr-TR" dirty="0"/>
              <a:t> </a:t>
            </a:r>
            <a:r>
              <a:rPr lang="tr-TR" dirty="0" err="1"/>
              <a:t>impulsivity</a:t>
            </a:r>
            <a:endParaRPr lang="tr-TR" dirty="0"/>
          </a:p>
          <a:p>
            <a:r>
              <a:rPr lang="tr-TR" b="1" dirty="0" err="1"/>
              <a:t>Common</a:t>
            </a:r>
            <a:r>
              <a:rPr lang="tr-TR" b="1" dirty="0"/>
              <a:t> </a:t>
            </a:r>
            <a:r>
              <a:rPr lang="tr-TR" b="1" dirty="0" err="1"/>
              <a:t>uses</a:t>
            </a:r>
            <a:r>
              <a:rPr lang="tr-TR" b="1" dirty="0"/>
              <a:t> </a:t>
            </a:r>
            <a:r>
              <a:rPr lang="tr-TR" b="1" dirty="0" err="1"/>
              <a:t>for</a:t>
            </a:r>
            <a:r>
              <a:rPr lang="tr-TR" b="1" dirty="0"/>
              <a:t> </a:t>
            </a:r>
            <a:r>
              <a:rPr lang="tr-TR" b="1" dirty="0" err="1"/>
              <a:t>Gabapentin</a:t>
            </a:r>
            <a:r>
              <a:rPr lang="tr-TR" b="1" dirty="0"/>
              <a:t>:</a:t>
            </a:r>
          </a:p>
          <a:p>
            <a:r>
              <a:rPr lang="tr-TR" dirty="0" err="1"/>
              <a:t>Myogenic-neurogenic</a:t>
            </a:r>
            <a:r>
              <a:rPr lang="tr-TR" dirty="0"/>
              <a:t> </a:t>
            </a:r>
            <a:r>
              <a:rPr lang="tr-TR" dirty="0" err="1"/>
              <a:t>pain</a:t>
            </a:r>
            <a:endParaRPr lang="tr-TR" dirty="0"/>
          </a:p>
          <a:p>
            <a:r>
              <a:rPr lang="tr-TR" dirty="0" err="1"/>
              <a:t>Anxiety</a:t>
            </a:r>
            <a:r>
              <a:rPr lang="tr-TR" dirty="0"/>
              <a:t> </a:t>
            </a:r>
            <a:r>
              <a:rPr lang="tr-TR" dirty="0" err="1"/>
              <a:t>disorders</a:t>
            </a:r>
            <a:endParaRPr lang="tr-TR" dirty="0"/>
          </a:p>
          <a:p>
            <a:r>
              <a:rPr lang="tr-TR" dirty="0"/>
              <a:t>*As an </a:t>
            </a:r>
            <a:r>
              <a:rPr lang="tr-TR" dirty="0" err="1"/>
              <a:t>adjuvant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treatments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OCD</a:t>
            </a:r>
          </a:p>
          <a:p>
            <a:pPr marL="0" indent="0">
              <a:buNone/>
            </a:pPr>
            <a:endParaRPr lang="tr-TR" dirty="0"/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9580" y="3181424"/>
            <a:ext cx="3574220" cy="24622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321942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/>
          <a:srcRect l="1222" r="458" b="-1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7" name="Straight Connector 5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>
            <a:solidFill>
              <a:srgbClr val="6557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Autofit/>
          </a:bodyPr>
          <a:lstStyle/>
          <a:p>
            <a:r>
              <a:rPr lang="tr-TR" b="1" dirty="0"/>
              <a:t>4. </a:t>
            </a:r>
            <a:r>
              <a:rPr lang="tr-TR" b="1" dirty="0" err="1"/>
              <a:t>Gabapentin</a:t>
            </a:r>
            <a:r>
              <a:rPr lang="tr-TR" b="1" dirty="0"/>
              <a:t>: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r>
              <a:rPr lang="tr-TR" sz="3200" b="1" dirty="0" err="1"/>
              <a:t>Dog</a:t>
            </a:r>
            <a:r>
              <a:rPr lang="tr-TR" sz="3200" b="1" dirty="0"/>
              <a:t>: </a:t>
            </a:r>
            <a:r>
              <a:rPr lang="tr-TR" sz="3200" dirty="0"/>
              <a:t>2-5 mg/kg </a:t>
            </a:r>
            <a:r>
              <a:rPr lang="tr-TR" sz="3200" dirty="0" err="1"/>
              <a:t>po</a:t>
            </a:r>
            <a:r>
              <a:rPr lang="tr-TR" sz="3200" dirty="0"/>
              <a:t> 12 h at </a:t>
            </a:r>
            <a:r>
              <a:rPr lang="tr-TR" sz="3200" dirty="0" err="1"/>
              <a:t>the</a:t>
            </a:r>
            <a:r>
              <a:rPr lang="tr-TR" sz="3200" dirty="0"/>
              <a:t> </a:t>
            </a:r>
            <a:r>
              <a:rPr lang="tr-TR" sz="3200" dirty="0" err="1"/>
              <a:t>lower</a:t>
            </a:r>
            <a:r>
              <a:rPr lang="tr-TR" sz="3200" dirty="0"/>
              <a:t> </a:t>
            </a:r>
            <a:r>
              <a:rPr lang="tr-TR" sz="3200" dirty="0" err="1"/>
              <a:t>end</a:t>
            </a:r>
            <a:endParaRPr lang="tr-TR" sz="3200" dirty="0"/>
          </a:p>
          <a:p>
            <a:pPr marL="0" indent="0">
              <a:buNone/>
            </a:pPr>
            <a:r>
              <a:rPr lang="tr-TR" sz="3200" dirty="0"/>
              <a:t>	10-20 mg/kg </a:t>
            </a:r>
            <a:r>
              <a:rPr lang="tr-TR" sz="3200" dirty="0" err="1"/>
              <a:t>po</a:t>
            </a:r>
            <a:r>
              <a:rPr lang="tr-TR" sz="3200" dirty="0"/>
              <a:t> 8-12 h at </a:t>
            </a:r>
            <a:r>
              <a:rPr lang="tr-TR" sz="3200" dirty="0" err="1"/>
              <a:t>the</a:t>
            </a:r>
            <a:r>
              <a:rPr lang="tr-TR" sz="3200" dirty="0"/>
              <a:t> </a:t>
            </a:r>
            <a:r>
              <a:rPr lang="tr-TR" sz="3200" dirty="0" err="1"/>
              <a:t>higher</a:t>
            </a:r>
            <a:r>
              <a:rPr lang="tr-TR" sz="3200" dirty="0"/>
              <a:t> </a:t>
            </a:r>
            <a:r>
              <a:rPr lang="tr-TR" sz="3200" dirty="0" err="1"/>
              <a:t>end</a:t>
            </a:r>
            <a:endParaRPr lang="tr-TR" sz="3200" dirty="0"/>
          </a:p>
          <a:p>
            <a:r>
              <a:rPr lang="tr-TR" sz="3200" b="1" dirty="0" err="1"/>
              <a:t>Cat</a:t>
            </a:r>
            <a:r>
              <a:rPr lang="tr-TR" sz="3200" b="1" dirty="0"/>
              <a:t>: </a:t>
            </a:r>
            <a:r>
              <a:rPr lang="tr-TR" sz="3200" dirty="0"/>
              <a:t>3-5 mg/kg </a:t>
            </a:r>
            <a:r>
              <a:rPr lang="tr-TR" sz="3200" dirty="0" err="1"/>
              <a:t>po</a:t>
            </a:r>
            <a:r>
              <a:rPr lang="tr-TR" sz="3200" dirty="0"/>
              <a:t> 12-24 h</a:t>
            </a:r>
          </a:p>
          <a:p>
            <a:r>
              <a:rPr lang="tr-TR" sz="3200" dirty="0"/>
              <a:t>*a </a:t>
            </a:r>
            <a:r>
              <a:rPr lang="tr-TR" sz="3200" dirty="0" err="1"/>
              <a:t>few</a:t>
            </a:r>
            <a:r>
              <a:rPr lang="tr-TR" sz="3200" dirty="0"/>
              <a:t> </a:t>
            </a:r>
            <a:r>
              <a:rPr lang="tr-TR" sz="3200" dirty="0" err="1"/>
              <a:t>side</a:t>
            </a:r>
            <a:r>
              <a:rPr lang="tr-TR" sz="3200" dirty="0"/>
              <a:t> </a:t>
            </a:r>
            <a:r>
              <a:rPr lang="tr-TR" sz="3200" dirty="0" err="1"/>
              <a:t>effects</a:t>
            </a:r>
            <a:endParaRPr lang="tr-TR" sz="3200" dirty="0"/>
          </a:p>
          <a:p>
            <a:pPr marL="0" indent="0">
              <a:buNone/>
            </a:pPr>
            <a:endParaRPr lang="tr-TR" sz="2000" dirty="0"/>
          </a:p>
          <a:p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9760813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5. *</a:t>
            </a:r>
            <a:r>
              <a:rPr lang="tr-TR" b="1" dirty="0" err="1"/>
              <a:t>Trcyclic</a:t>
            </a:r>
            <a:r>
              <a:rPr lang="tr-TR" b="1" dirty="0"/>
              <a:t> </a:t>
            </a:r>
            <a:r>
              <a:rPr lang="tr-TR" b="1" dirty="0" err="1"/>
              <a:t>antidepressants</a:t>
            </a:r>
            <a:r>
              <a:rPr lang="tr-TR" b="1" dirty="0"/>
              <a:t> (</a:t>
            </a:r>
            <a:r>
              <a:rPr lang="tr-TR" b="1" dirty="0" err="1"/>
              <a:t>TCAs</a:t>
            </a:r>
            <a:r>
              <a:rPr lang="tr-TR" b="1" dirty="0"/>
              <a:t>)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97523" y="1459865"/>
            <a:ext cx="10515600" cy="4351338"/>
          </a:xfrm>
        </p:spPr>
        <p:txBody>
          <a:bodyPr>
            <a:normAutofit/>
          </a:bodyPr>
          <a:lstStyle/>
          <a:p>
            <a:r>
              <a:rPr lang="tr-TR" b="1" dirty="0" err="1"/>
              <a:t>Clomipramine</a:t>
            </a:r>
            <a:endParaRPr lang="tr-TR" b="1" dirty="0"/>
          </a:p>
          <a:p>
            <a:r>
              <a:rPr lang="tr-TR" dirty="0" err="1"/>
              <a:t>One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most</a:t>
            </a:r>
            <a:r>
              <a:rPr lang="tr-TR" dirty="0"/>
              <a:t> </a:t>
            </a:r>
            <a:r>
              <a:rPr lang="tr-TR" dirty="0" err="1"/>
              <a:t>widely</a:t>
            </a:r>
            <a:r>
              <a:rPr lang="tr-TR" dirty="0"/>
              <a:t> </a:t>
            </a:r>
            <a:r>
              <a:rPr lang="tr-TR" dirty="0" err="1"/>
              <a:t>used</a:t>
            </a:r>
            <a:r>
              <a:rPr lang="tr-TR" dirty="0"/>
              <a:t> </a:t>
            </a:r>
            <a:r>
              <a:rPr lang="tr-TR" dirty="0" err="1"/>
              <a:t>behavioral</a:t>
            </a:r>
            <a:r>
              <a:rPr lang="tr-TR" dirty="0"/>
              <a:t> </a:t>
            </a:r>
            <a:r>
              <a:rPr lang="tr-TR" dirty="0" err="1"/>
              <a:t>medicine</a:t>
            </a:r>
            <a:endParaRPr lang="tr-TR" dirty="0"/>
          </a:p>
          <a:p>
            <a:r>
              <a:rPr lang="tr-TR" dirty="0" err="1"/>
              <a:t>Treatment</a:t>
            </a:r>
            <a:r>
              <a:rPr lang="tr-TR" dirty="0"/>
              <a:t> of </a:t>
            </a:r>
            <a:r>
              <a:rPr lang="tr-TR" dirty="0" err="1"/>
              <a:t>anxiety</a:t>
            </a:r>
            <a:r>
              <a:rPr lang="tr-TR" dirty="0"/>
              <a:t> </a:t>
            </a:r>
            <a:r>
              <a:rPr lang="tr-TR" dirty="0" err="1"/>
              <a:t>related</a:t>
            </a:r>
            <a:r>
              <a:rPr lang="tr-TR" dirty="0"/>
              <a:t> </a:t>
            </a:r>
            <a:r>
              <a:rPr lang="tr-TR" dirty="0" err="1"/>
              <a:t>problems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compulsive</a:t>
            </a:r>
            <a:r>
              <a:rPr lang="tr-TR" dirty="0"/>
              <a:t> </a:t>
            </a:r>
            <a:r>
              <a:rPr lang="tr-TR" dirty="0" err="1"/>
              <a:t>disorders</a:t>
            </a:r>
            <a:endParaRPr lang="tr-TR" dirty="0"/>
          </a:p>
          <a:p>
            <a:r>
              <a:rPr lang="tr-TR" dirty="0" err="1"/>
              <a:t>Antidepressant</a:t>
            </a:r>
            <a:r>
              <a:rPr lang="tr-TR" dirty="0"/>
              <a:t> </a:t>
            </a:r>
            <a:r>
              <a:rPr lang="tr-TR" dirty="0" err="1"/>
              <a:t>action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blocking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re-</a:t>
            </a:r>
            <a:r>
              <a:rPr lang="tr-TR" dirty="0" err="1"/>
              <a:t>uptake</a:t>
            </a:r>
            <a:r>
              <a:rPr lang="tr-TR" dirty="0"/>
              <a:t> of </a:t>
            </a:r>
            <a:r>
              <a:rPr lang="tr-TR" dirty="0" err="1"/>
              <a:t>serotonin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norepinephrine</a:t>
            </a:r>
            <a:endParaRPr lang="tr-TR" dirty="0"/>
          </a:p>
          <a:p>
            <a:r>
              <a:rPr lang="tr-TR" dirty="0" err="1"/>
              <a:t>Long</a:t>
            </a:r>
            <a:r>
              <a:rPr lang="tr-TR" dirty="0"/>
              <a:t> </a:t>
            </a:r>
            <a:r>
              <a:rPr lang="tr-TR" dirty="0" err="1"/>
              <a:t>acting</a:t>
            </a:r>
            <a:r>
              <a:rPr lang="tr-TR" dirty="0"/>
              <a:t> </a:t>
            </a:r>
            <a:r>
              <a:rPr lang="tr-TR" dirty="0" err="1"/>
              <a:t>anxiolytic</a:t>
            </a:r>
            <a:r>
              <a:rPr lang="tr-TR" dirty="0"/>
              <a:t> </a:t>
            </a:r>
            <a:r>
              <a:rPr lang="tr-TR" dirty="0" err="1"/>
              <a:t>medication</a:t>
            </a:r>
            <a:endParaRPr lang="tr-TR" dirty="0"/>
          </a:p>
          <a:p>
            <a:r>
              <a:rPr lang="tr-TR" b="1" dirty="0" err="1"/>
              <a:t>Dog</a:t>
            </a:r>
            <a:r>
              <a:rPr lang="tr-TR" b="1" dirty="0"/>
              <a:t>: </a:t>
            </a:r>
            <a:r>
              <a:rPr lang="tr-TR" dirty="0"/>
              <a:t>1-3 mg/kg </a:t>
            </a:r>
            <a:r>
              <a:rPr lang="tr-TR" dirty="0" err="1"/>
              <a:t>po</a:t>
            </a:r>
            <a:r>
              <a:rPr lang="tr-TR" dirty="0"/>
              <a:t> q 12 </a:t>
            </a:r>
            <a:r>
              <a:rPr lang="tr-TR" dirty="0" err="1"/>
              <a:t>hours</a:t>
            </a:r>
            <a:endParaRPr lang="tr-TR" dirty="0"/>
          </a:p>
          <a:p>
            <a:r>
              <a:rPr lang="tr-TR" b="1" dirty="0" err="1"/>
              <a:t>Cat</a:t>
            </a:r>
            <a:r>
              <a:rPr lang="tr-TR" b="1" dirty="0"/>
              <a:t>: </a:t>
            </a:r>
            <a:r>
              <a:rPr lang="tr-TR" dirty="0"/>
              <a:t>0.25-0.5 mg/kg </a:t>
            </a:r>
            <a:r>
              <a:rPr lang="tr-TR" dirty="0" err="1"/>
              <a:t>po</a:t>
            </a:r>
            <a:r>
              <a:rPr lang="tr-TR" dirty="0"/>
              <a:t> q 12 </a:t>
            </a:r>
            <a:r>
              <a:rPr lang="tr-TR" dirty="0" err="1"/>
              <a:t>hours</a:t>
            </a:r>
            <a:endParaRPr lang="tr-TR" dirty="0"/>
          </a:p>
          <a:p>
            <a:endParaRPr lang="tr-TR" dirty="0"/>
          </a:p>
          <a:p>
            <a:endParaRPr lang="tr-TR" dirty="0"/>
          </a:p>
          <a:p>
            <a:pPr marL="0" indent="0">
              <a:buNone/>
            </a:pPr>
            <a:endParaRPr lang="tr-TR" dirty="0"/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9204" y="3798277"/>
            <a:ext cx="3902364" cy="18789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076535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15000"/>
            </a:schemeClr>
          </a:solidFill>
          <a:ln w="127000" cap="sq" cmpd="thinThick">
            <a:solidFill>
              <a:schemeClr val="tx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631825"/>
            <a:ext cx="10515600" cy="1325563"/>
          </a:xfrm>
        </p:spPr>
        <p:txBody>
          <a:bodyPr>
            <a:normAutofit/>
          </a:bodyPr>
          <a:lstStyle/>
          <a:p>
            <a:r>
              <a:rPr lang="tr-TR" b="1" dirty="0"/>
              <a:t>5. *</a:t>
            </a:r>
            <a:r>
              <a:rPr lang="tr-TR" b="1" dirty="0" err="1"/>
              <a:t>Trcyclic</a:t>
            </a:r>
            <a:r>
              <a:rPr lang="tr-TR" b="1" dirty="0"/>
              <a:t> </a:t>
            </a:r>
            <a:r>
              <a:rPr lang="tr-TR" b="1" dirty="0" err="1"/>
              <a:t>antidepressants</a:t>
            </a:r>
            <a:r>
              <a:rPr lang="tr-TR" b="1" dirty="0"/>
              <a:t> (</a:t>
            </a:r>
            <a:r>
              <a:rPr lang="tr-TR" b="1" dirty="0" err="1"/>
              <a:t>TCAs</a:t>
            </a:r>
            <a:r>
              <a:rPr lang="tr-TR" b="1" dirty="0"/>
              <a:t>)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2057400"/>
            <a:ext cx="10515600" cy="3871762"/>
          </a:xfrm>
        </p:spPr>
        <p:txBody>
          <a:bodyPr>
            <a:normAutofit/>
          </a:bodyPr>
          <a:lstStyle/>
          <a:p>
            <a:r>
              <a:rPr lang="tr-TR" sz="2400" b="1"/>
              <a:t>Side effects: </a:t>
            </a:r>
          </a:p>
          <a:p>
            <a:r>
              <a:rPr lang="tr-TR" sz="2400"/>
              <a:t>Sedation</a:t>
            </a:r>
          </a:p>
          <a:p>
            <a:r>
              <a:rPr lang="tr-TR" sz="2400"/>
              <a:t>Dry mouth</a:t>
            </a:r>
          </a:p>
          <a:p>
            <a:r>
              <a:rPr lang="tr-TR" sz="2400"/>
              <a:t>Urinary retention and constipation</a:t>
            </a:r>
          </a:p>
          <a:p>
            <a:r>
              <a:rPr lang="tr-TR" sz="2400"/>
              <a:t>Hypothyroidism ?</a:t>
            </a:r>
          </a:p>
          <a:p>
            <a:endParaRPr lang="tr-TR" sz="2400"/>
          </a:p>
          <a:p>
            <a:r>
              <a:rPr lang="tr-TR" sz="2400"/>
              <a:t>*Can be used in combination with BZ (Storm fobia etc.)</a:t>
            </a:r>
          </a:p>
          <a:p>
            <a:endParaRPr lang="tr-TR" sz="2400"/>
          </a:p>
          <a:p>
            <a:endParaRPr lang="tr-TR" sz="2400"/>
          </a:p>
          <a:p>
            <a:pPr marL="0" indent="0">
              <a:buNone/>
            </a:pPr>
            <a:endParaRPr lang="tr-TR" sz="2400"/>
          </a:p>
          <a:p>
            <a:endParaRPr lang="tr-TR" sz="2400"/>
          </a:p>
        </p:txBody>
      </p:sp>
    </p:spTree>
    <p:extLst>
      <p:ext uri="{BB962C8B-B14F-4D97-AF65-F5344CB8AC3E}">
        <p14:creationId xmlns:p14="http://schemas.microsoft.com/office/powerpoint/2010/main" val="29577785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15000"/>
            </a:schemeClr>
          </a:solidFill>
          <a:ln w="127000" cap="sq" cmpd="thinThick">
            <a:solidFill>
              <a:schemeClr val="tx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631825"/>
            <a:ext cx="10515600" cy="1325563"/>
          </a:xfrm>
        </p:spPr>
        <p:txBody>
          <a:bodyPr>
            <a:normAutofit/>
          </a:bodyPr>
          <a:lstStyle/>
          <a:p>
            <a:r>
              <a:rPr lang="tr-TR" b="1" dirty="0"/>
              <a:t>6. *</a:t>
            </a:r>
            <a:r>
              <a:rPr lang="tr-TR" b="1" dirty="0" err="1"/>
              <a:t>Selective</a:t>
            </a:r>
            <a:r>
              <a:rPr lang="tr-TR" b="1" dirty="0"/>
              <a:t> </a:t>
            </a:r>
            <a:r>
              <a:rPr lang="tr-TR" b="1" dirty="0" err="1"/>
              <a:t>Serotonin</a:t>
            </a:r>
            <a:r>
              <a:rPr lang="tr-TR" b="1" dirty="0"/>
              <a:t> </a:t>
            </a:r>
            <a:r>
              <a:rPr lang="tr-TR" b="1" dirty="0" err="1"/>
              <a:t>Reuptake</a:t>
            </a:r>
            <a:r>
              <a:rPr lang="tr-TR" b="1" dirty="0"/>
              <a:t> </a:t>
            </a:r>
            <a:r>
              <a:rPr lang="tr-TR" b="1" dirty="0" err="1"/>
              <a:t>Inhibitor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2057400"/>
            <a:ext cx="10515600" cy="3871762"/>
          </a:xfrm>
        </p:spPr>
        <p:txBody>
          <a:bodyPr>
            <a:normAutofit/>
          </a:bodyPr>
          <a:lstStyle/>
          <a:p>
            <a:r>
              <a:rPr lang="tr-TR" sz="2400" u="sng"/>
              <a:t>Fluoxetine, paroxetine, sertraline and fluvoxamine</a:t>
            </a:r>
          </a:p>
          <a:p>
            <a:r>
              <a:rPr lang="tr-TR" sz="2400"/>
              <a:t>Highly selective blockage of the reuptake of 5-HT into presynaptic neurons</a:t>
            </a:r>
          </a:p>
          <a:p>
            <a:r>
              <a:rPr lang="tr-TR" sz="2400"/>
              <a:t>As for the TCA, treatment must continue for a minimum of 6-8 weeks</a:t>
            </a:r>
          </a:p>
          <a:p>
            <a:r>
              <a:rPr lang="tr-TR" sz="2400" b="1"/>
              <a:t>Why?</a:t>
            </a:r>
          </a:p>
          <a:p>
            <a:r>
              <a:rPr lang="tr-TR" sz="2400"/>
              <a:t>Receptor conformation changes through the production of new proteins</a:t>
            </a:r>
          </a:p>
          <a:p>
            <a:pPr marL="0" indent="0">
              <a:buNone/>
            </a:pPr>
            <a:endParaRPr lang="tr-TR" sz="2400"/>
          </a:p>
          <a:p>
            <a:r>
              <a:rPr lang="tr-TR" sz="2400"/>
              <a:t>Treatment of profound aggression, separation anxiety, panic disorder and OCD</a:t>
            </a:r>
          </a:p>
          <a:p>
            <a:pPr marL="0" indent="0">
              <a:buNone/>
            </a:pPr>
            <a:endParaRPr lang="tr-TR" sz="2400"/>
          </a:p>
          <a:p>
            <a:endParaRPr lang="tr-TR" sz="2400"/>
          </a:p>
          <a:p>
            <a:endParaRPr lang="tr-TR" sz="2400" u="sng"/>
          </a:p>
          <a:p>
            <a:pPr marL="0" indent="0">
              <a:buNone/>
            </a:pPr>
            <a:endParaRPr lang="tr-TR" sz="2400"/>
          </a:p>
          <a:p>
            <a:endParaRPr lang="tr-TR" sz="2400"/>
          </a:p>
        </p:txBody>
      </p:sp>
    </p:spTree>
    <p:extLst>
      <p:ext uri="{BB962C8B-B14F-4D97-AF65-F5344CB8AC3E}">
        <p14:creationId xmlns:p14="http://schemas.microsoft.com/office/powerpoint/2010/main" val="493703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6. *</a:t>
            </a:r>
            <a:r>
              <a:rPr lang="tr-TR" b="1" dirty="0" err="1"/>
              <a:t>Selective</a:t>
            </a:r>
            <a:r>
              <a:rPr lang="tr-TR" b="1" dirty="0"/>
              <a:t> </a:t>
            </a:r>
            <a:r>
              <a:rPr lang="tr-TR" b="1" dirty="0" err="1"/>
              <a:t>Serotonin</a:t>
            </a:r>
            <a:r>
              <a:rPr lang="tr-TR" b="1" dirty="0"/>
              <a:t> </a:t>
            </a:r>
            <a:r>
              <a:rPr lang="tr-TR" b="1" dirty="0" err="1"/>
              <a:t>Reuptake</a:t>
            </a:r>
            <a:r>
              <a:rPr lang="tr-TR" b="1" dirty="0"/>
              <a:t> </a:t>
            </a:r>
            <a:r>
              <a:rPr lang="tr-TR" b="1" dirty="0" err="1"/>
              <a:t>Inhibitor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97523" y="1459865"/>
            <a:ext cx="10515600" cy="4351338"/>
          </a:xfrm>
        </p:spPr>
        <p:txBody>
          <a:bodyPr>
            <a:normAutofit/>
          </a:bodyPr>
          <a:lstStyle/>
          <a:p>
            <a:r>
              <a:rPr lang="tr-TR" b="1" dirty="0" err="1"/>
              <a:t>Fluoxetine</a:t>
            </a:r>
            <a:r>
              <a:rPr lang="tr-TR" b="1" dirty="0"/>
              <a:t>;</a:t>
            </a:r>
          </a:p>
          <a:p>
            <a:r>
              <a:rPr lang="tr-TR" dirty="0" err="1"/>
              <a:t>Dog</a:t>
            </a:r>
            <a:r>
              <a:rPr lang="tr-TR" dirty="0"/>
              <a:t>: 0.5-1 mg/kg </a:t>
            </a:r>
            <a:r>
              <a:rPr lang="tr-TR" dirty="0" err="1"/>
              <a:t>po</a:t>
            </a:r>
            <a:endParaRPr lang="tr-TR" dirty="0"/>
          </a:p>
          <a:p>
            <a:r>
              <a:rPr lang="tr-TR" dirty="0" err="1"/>
              <a:t>Cat</a:t>
            </a:r>
            <a:r>
              <a:rPr lang="tr-TR" dirty="0"/>
              <a:t>: 0.5-1 mg/kg </a:t>
            </a:r>
            <a:r>
              <a:rPr lang="tr-TR" dirty="0" err="1"/>
              <a:t>po</a:t>
            </a:r>
            <a:endParaRPr lang="tr-TR" dirty="0"/>
          </a:p>
          <a:p>
            <a:endParaRPr lang="tr-TR" dirty="0"/>
          </a:p>
          <a:p>
            <a:r>
              <a:rPr lang="tr-TR" dirty="0"/>
              <a:t>Side </a:t>
            </a:r>
            <a:r>
              <a:rPr lang="tr-TR" dirty="0" err="1"/>
              <a:t>effect</a:t>
            </a:r>
            <a:r>
              <a:rPr lang="tr-TR" dirty="0"/>
              <a:t>: </a:t>
            </a:r>
            <a:r>
              <a:rPr lang="tr-TR" dirty="0" err="1"/>
              <a:t>Common</a:t>
            </a:r>
            <a:r>
              <a:rPr lang="tr-TR" dirty="0"/>
              <a:t> </a:t>
            </a:r>
            <a:r>
              <a:rPr lang="tr-TR" dirty="0" err="1"/>
              <a:t>side</a:t>
            </a:r>
            <a:r>
              <a:rPr lang="tr-TR" dirty="0"/>
              <a:t> </a:t>
            </a:r>
            <a:r>
              <a:rPr lang="tr-TR" dirty="0" err="1"/>
              <a:t>effects</a:t>
            </a:r>
            <a:r>
              <a:rPr lang="tr-TR" dirty="0"/>
              <a:t> on GI </a:t>
            </a:r>
            <a:r>
              <a:rPr lang="tr-TR" dirty="0" err="1"/>
              <a:t>system-inapetence</a:t>
            </a:r>
            <a:r>
              <a:rPr lang="tr-TR" dirty="0"/>
              <a:t>, </a:t>
            </a:r>
            <a:r>
              <a:rPr lang="tr-TR" dirty="0" err="1"/>
              <a:t>anorexia</a:t>
            </a:r>
            <a:r>
              <a:rPr lang="tr-TR" dirty="0"/>
              <a:t>, </a:t>
            </a:r>
            <a:r>
              <a:rPr lang="tr-TR" dirty="0" err="1"/>
              <a:t>diarrhoe</a:t>
            </a:r>
            <a:r>
              <a:rPr lang="tr-TR" dirty="0"/>
              <a:t>, </a:t>
            </a:r>
            <a:r>
              <a:rPr lang="tr-TR" dirty="0" err="1"/>
              <a:t>nausea</a:t>
            </a:r>
            <a:endParaRPr lang="tr-TR" dirty="0"/>
          </a:p>
          <a:p>
            <a:endParaRPr lang="tr-TR" dirty="0"/>
          </a:p>
          <a:p>
            <a:endParaRPr lang="tr-TR" u="sng" dirty="0"/>
          </a:p>
          <a:p>
            <a:pPr marL="0" indent="0">
              <a:buNone/>
            </a:pPr>
            <a:endParaRPr lang="tr-TR" dirty="0"/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2038" y="4199093"/>
            <a:ext cx="3471423" cy="23100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877278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7. *</a:t>
            </a:r>
            <a:r>
              <a:rPr lang="tr-TR" b="1" dirty="0" err="1"/>
              <a:t>Monoamine</a:t>
            </a:r>
            <a:r>
              <a:rPr lang="tr-TR" b="1" dirty="0"/>
              <a:t> </a:t>
            </a:r>
            <a:r>
              <a:rPr lang="tr-TR" b="1" dirty="0" err="1"/>
              <a:t>oxidase</a:t>
            </a:r>
            <a:r>
              <a:rPr lang="tr-TR" b="1" dirty="0"/>
              <a:t> </a:t>
            </a:r>
            <a:r>
              <a:rPr lang="tr-TR" b="1" dirty="0" err="1"/>
              <a:t>inhibitors</a:t>
            </a:r>
            <a:r>
              <a:rPr lang="tr-TR" b="1" dirty="0"/>
              <a:t> (</a:t>
            </a:r>
            <a:r>
              <a:rPr lang="tr-TR" b="1" dirty="0" err="1"/>
              <a:t>MAOIs</a:t>
            </a:r>
            <a:r>
              <a:rPr lang="tr-TR" b="1" dirty="0"/>
              <a:t>)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97523" y="1459865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tr-TR" u="sng" dirty="0" err="1"/>
              <a:t>Selegiline</a:t>
            </a:r>
            <a:endParaRPr lang="tr-TR" u="sng" dirty="0"/>
          </a:p>
          <a:p>
            <a:r>
              <a:rPr lang="tr-TR" dirty="0" err="1"/>
              <a:t>Act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blocking</a:t>
            </a:r>
            <a:r>
              <a:rPr lang="tr-TR" dirty="0"/>
              <a:t> </a:t>
            </a:r>
            <a:r>
              <a:rPr lang="tr-TR" dirty="0" err="1"/>
              <a:t>oxidative</a:t>
            </a:r>
            <a:r>
              <a:rPr lang="tr-TR" dirty="0"/>
              <a:t> </a:t>
            </a:r>
            <a:r>
              <a:rPr lang="tr-TR" dirty="0" err="1"/>
              <a:t>deamination</a:t>
            </a:r>
            <a:r>
              <a:rPr lang="tr-TR" dirty="0"/>
              <a:t> of </a:t>
            </a:r>
            <a:r>
              <a:rPr lang="tr-TR" dirty="0" err="1"/>
              <a:t>brain</a:t>
            </a:r>
            <a:r>
              <a:rPr lang="tr-TR" dirty="0"/>
              <a:t> </a:t>
            </a:r>
            <a:r>
              <a:rPr lang="tr-TR" dirty="0" err="1"/>
              <a:t>amines-increase</a:t>
            </a:r>
            <a:r>
              <a:rPr lang="tr-TR" dirty="0"/>
              <a:t> </a:t>
            </a:r>
            <a:r>
              <a:rPr lang="tr-TR" dirty="0" err="1"/>
              <a:t>these</a:t>
            </a:r>
            <a:r>
              <a:rPr lang="tr-TR" dirty="0"/>
              <a:t> </a:t>
            </a:r>
            <a:r>
              <a:rPr lang="tr-TR" dirty="0" err="1"/>
              <a:t>substances</a:t>
            </a:r>
            <a:endParaRPr lang="tr-TR" dirty="0"/>
          </a:p>
          <a:p>
            <a:r>
              <a:rPr lang="tr-TR" dirty="0" err="1"/>
              <a:t>Dopamine</a:t>
            </a:r>
            <a:r>
              <a:rPr lang="tr-TR" dirty="0"/>
              <a:t> </a:t>
            </a:r>
            <a:r>
              <a:rPr lang="tr-TR" dirty="0" err="1"/>
              <a:t>mediated</a:t>
            </a:r>
            <a:r>
              <a:rPr lang="tr-TR" dirty="0"/>
              <a:t> -</a:t>
            </a:r>
            <a:r>
              <a:rPr lang="tr-TR" dirty="0" err="1"/>
              <a:t>increase</a:t>
            </a:r>
            <a:r>
              <a:rPr lang="tr-TR" dirty="0"/>
              <a:t> in </a:t>
            </a:r>
            <a:r>
              <a:rPr lang="tr-TR" dirty="0" err="1"/>
              <a:t>reward-motivated</a:t>
            </a:r>
            <a:r>
              <a:rPr lang="tr-TR" dirty="0"/>
              <a:t> </a:t>
            </a:r>
            <a:r>
              <a:rPr lang="tr-TR" dirty="0" err="1"/>
              <a:t>activity</a:t>
            </a:r>
            <a:r>
              <a:rPr lang="tr-TR" dirty="0"/>
              <a:t> </a:t>
            </a:r>
          </a:p>
          <a:p>
            <a:r>
              <a:rPr lang="tr-TR" dirty="0" err="1"/>
              <a:t>Increased</a:t>
            </a:r>
            <a:r>
              <a:rPr lang="tr-TR" dirty="0"/>
              <a:t> </a:t>
            </a:r>
            <a:r>
              <a:rPr lang="tr-TR" dirty="0" err="1"/>
              <a:t>cognitive</a:t>
            </a:r>
            <a:r>
              <a:rPr lang="tr-TR" dirty="0"/>
              <a:t> </a:t>
            </a:r>
            <a:r>
              <a:rPr lang="tr-TR" dirty="0" err="1"/>
              <a:t>ability</a:t>
            </a:r>
            <a:endParaRPr lang="tr-TR" dirty="0"/>
          </a:p>
          <a:p>
            <a:r>
              <a:rPr lang="tr-TR" b="1" dirty="0"/>
              <a:t>Main </a:t>
            </a:r>
            <a:r>
              <a:rPr lang="tr-TR" b="1" dirty="0" err="1"/>
              <a:t>use</a:t>
            </a:r>
            <a:r>
              <a:rPr lang="tr-TR" b="1" dirty="0"/>
              <a:t>: </a:t>
            </a:r>
            <a:r>
              <a:rPr lang="tr-TR" dirty="0" err="1"/>
              <a:t>Cognitive</a:t>
            </a:r>
            <a:r>
              <a:rPr lang="tr-TR" dirty="0"/>
              <a:t> </a:t>
            </a:r>
            <a:r>
              <a:rPr lang="tr-TR" dirty="0" err="1"/>
              <a:t>dysfunction</a:t>
            </a:r>
            <a:endParaRPr lang="tr-TR" dirty="0"/>
          </a:p>
          <a:p>
            <a:r>
              <a:rPr lang="tr-TR" b="1" dirty="0" err="1"/>
              <a:t>Dog</a:t>
            </a:r>
            <a:r>
              <a:rPr lang="tr-TR" b="1" dirty="0"/>
              <a:t>: </a:t>
            </a:r>
            <a:r>
              <a:rPr lang="tr-TR" dirty="0"/>
              <a:t>0.5 mg/kg</a:t>
            </a:r>
          </a:p>
          <a:p>
            <a:r>
              <a:rPr lang="tr-TR" b="1" dirty="0" err="1"/>
              <a:t>Cat</a:t>
            </a:r>
            <a:r>
              <a:rPr lang="tr-TR" b="1" dirty="0"/>
              <a:t>: </a:t>
            </a:r>
            <a:r>
              <a:rPr lang="tr-TR" dirty="0"/>
              <a:t>1 mg/kg</a:t>
            </a:r>
          </a:p>
          <a:p>
            <a:r>
              <a:rPr lang="tr-TR" dirty="0"/>
              <a:t>*</a:t>
            </a:r>
            <a:r>
              <a:rPr lang="tr-TR" dirty="0" err="1"/>
              <a:t>Selegiline</a:t>
            </a:r>
            <a:r>
              <a:rPr lang="tr-TR" dirty="0"/>
              <a:t> is </a:t>
            </a:r>
            <a:r>
              <a:rPr lang="tr-TR" dirty="0" err="1"/>
              <a:t>metabolized</a:t>
            </a:r>
            <a:r>
              <a:rPr lang="tr-TR" dirty="0"/>
              <a:t> </a:t>
            </a:r>
            <a:r>
              <a:rPr lang="tr-TR" dirty="0" err="1"/>
              <a:t>into</a:t>
            </a:r>
            <a:r>
              <a:rPr lang="tr-TR" dirty="0"/>
              <a:t> </a:t>
            </a:r>
            <a:r>
              <a:rPr lang="tr-TR" dirty="0" err="1"/>
              <a:t>amphetamine-animals</a:t>
            </a:r>
            <a:r>
              <a:rPr lang="tr-TR" dirty="0"/>
              <a:t> </a:t>
            </a:r>
            <a:r>
              <a:rPr lang="tr-TR" dirty="0" err="1"/>
              <a:t>without</a:t>
            </a:r>
            <a:r>
              <a:rPr lang="tr-TR" dirty="0"/>
              <a:t> </a:t>
            </a:r>
            <a:r>
              <a:rPr lang="tr-TR" dirty="0" err="1"/>
              <a:t>cognitive</a:t>
            </a:r>
            <a:r>
              <a:rPr lang="tr-TR" dirty="0"/>
              <a:t> </a:t>
            </a:r>
            <a:r>
              <a:rPr lang="tr-TR" dirty="0" err="1"/>
              <a:t>impairment</a:t>
            </a:r>
            <a:r>
              <a:rPr lang="tr-TR" dirty="0"/>
              <a:t> </a:t>
            </a:r>
            <a:r>
              <a:rPr lang="tr-TR" dirty="0" err="1"/>
              <a:t>will</a:t>
            </a:r>
            <a:r>
              <a:rPr lang="tr-TR" dirty="0"/>
              <a:t> not </a:t>
            </a:r>
            <a:r>
              <a:rPr lang="tr-TR" dirty="0" err="1"/>
              <a:t>benefit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selegiline</a:t>
            </a:r>
            <a:endParaRPr lang="tr-TR" dirty="0"/>
          </a:p>
          <a:p>
            <a:endParaRPr lang="tr-TR" u="sng" dirty="0"/>
          </a:p>
          <a:p>
            <a:pPr marL="0" indent="0">
              <a:buNone/>
            </a:pPr>
            <a:endParaRPr lang="tr-TR" dirty="0"/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6214" y="2400987"/>
            <a:ext cx="1847248" cy="246909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074566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15000"/>
            </a:schemeClr>
          </a:solidFill>
          <a:ln w="127000" cap="sq" cmpd="thinThick">
            <a:solidFill>
              <a:schemeClr val="tx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631825"/>
            <a:ext cx="10515600" cy="1325563"/>
          </a:xfrm>
        </p:spPr>
        <p:txBody>
          <a:bodyPr>
            <a:normAutofit/>
          </a:bodyPr>
          <a:lstStyle/>
          <a:p>
            <a:r>
              <a:rPr lang="tr-TR" b="1" dirty="0"/>
              <a:t>7. *</a:t>
            </a:r>
            <a:r>
              <a:rPr lang="tr-TR" b="1" dirty="0" err="1"/>
              <a:t>Monoamine</a:t>
            </a:r>
            <a:r>
              <a:rPr lang="tr-TR" b="1" dirty="0"/>
              <a:t> </a:t>
            </a:r>
            <a:r>
              <a:rPr lang="tr-TR" b="1" dirty="0" err="1"/>
              <a:t>oxidase</a:t>
            </a:r>
            <a:r>
              <a:rPr lang="tr-TR" b="1" dirty="0"/>
              <a:t> </a:t>
            </a:r>
            <a:r>
              <a:rPr lang="tr-TR" b="1" dirty="0" err="1"/>
              <a:t>inhibitors</a:t>
            </a:r>
            <a:r>
              <a:rPr lang="tr-TR" b="1" dirty="0"/>
              <a:t> (</a:t>
            </a:r>
            <a:r>
              <a:rPr lang="tr-TR" b="1" dirty="0" err="1"/>
              <a:t>MAOIs</a:t>
            </a:r>
            <a:r>
              <a:rPr lang="tr-TR" b="1" dirty="0"/>
              <a:t>)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2057400"/>
            <a:ext cx="10515600" cy="3871762"/>
          </a:xfrm>
        </p:spPr>
        <p:txBody>
          <a:bodyPr>
            <a:normAutofit/>
          </a:bodyPr>
          <a:lstStyle/>
          <a:p>
            <a:r>
              <a:rPr lang="tr-TR" sz="2400" i="1"/>
              <a:t>Combination therapy should be avoided!</a:t>
            </a:r>
          </a:p>
          <a:p>
            <a:r>
              <a:rPr lang="tr-TR" sz="2400" i="1"/>
              <a:t>Combination with TCA and SSRI can result in CNS toxicity and fatal condition «serotonin syndrom»!-treat with propranolol (</a:t>
            </a:r>
            <a:r>
              <a:rPr lang="el-GR" sz="2400" i="1"/>
              <a:t>β</a:t>
            </a:r>
            <a:r>
              <a:rPr lang="tr-TR" sz="2400" i="1"/>
              <a:t>-blocker)</a:t>
            </a:r>
          </a:p>
          <a:p>
            <a:r>
              <a:rPr lang="tr-TR" sz="2400" i="1"/>
              <a:t>Phenothiazines, opiate analgesics and alpha-2-agonists are contraindicated!</a:t>
            </a:r>
          </a:p>
          <a:p>
            <a:r>
              <a:rPr lang="tr-TR" sz="2400" i="1"/>
              <a:t>Use of selegiline in pregnant or lactating females is prohibited!</a:t>
            </a:r>
          </a:p>
          <a:p>
            <a:pPr marL="0" indent="0">
              <a:buNone/>
            </a:pPr>
            <a:endParaRPr lang="tr-TR" sz="2400"/>
          </a:p>
          <a:p>
            <a:endParaRPr lang="tr-TR" sz="2400"/>
          </a:p>
        </p:txBody>
      </p:sp>
    </p:spTree>
    <p:extLst>
      <p:ext uri="{BB962C8B-B14F-4D97-AF65-F5344CB8AC3E}">
        <p14:creationId xmlns:p14="http://schemas.microsoft.com/office/powerpoint/2010/main" val="31928408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8. Alpha-</a:t>
            </a:r>
            <a:r>
              <a:rPr lang="tr-TR" b="1" dirty="0" err="1"/>
              <a:t>Adrenergic</a:t>
            </a:r>
            <a:r>
              <a:rPr lang="tr-TR" b="1" dirty="0"/>
              <a:t> </a:t>
            </a:r>
            <a:r>
              <a:rPr lang="tr-TR" b="1" dirty="0" err="1"/>
              <a:t>Agonists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97523" y="1459865"/>
            <a:ext cx="10515600" cy="4351338"/>
          </a:xfrm>
        </p:spPr>
        <p:txBody>
          <a:bodyPr>
            <a:normAutofit/>
          </a:bodyPr>
          <a:lstStyle/>
          <a:p>
            <a:r>
              <a:rPr lang="tr-TR" u="sng" dirty="0" err="1"/>
              <a:t>Clonidine</a:t>
            </a:r>
            <a:endParaRPr lang="tr-TR" u="sng" dirty="0"/>
          </a:p>
          <a:p>
            <a:r>
              <a:rPr lang="tr-TR" dirty="0" err="1"/>
              <a:t>Lowers</a:t>
            </a:r>
            <a:r>
              <a:rPr lang="tr-TR" dirty="0"/>
              <a:t> </a:t>
            </a:r>
            <a:r>
              <a:rPr lang="tr-TR" dirty="0" err="1"/>
              <a:t>heart</a:t>
            </a:r>
            <a:r>
              <a:rPr lang="tr-TR" dirty="0"/>
              <a:t> rate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blood</a:t>
            </a:r>
            <a:r>
              <a:rPr lang="tr-TR" dirty="0"/>
              <a:t> </a:t>
            </a:r>
            <a:r>
              <a:rPr lang="tr-TR" dirty="0" err="1"/>
              <a:t>pressure</a:t>
            </a:r>
            <a:endParaRPr lang="tr-TR" dirty="0"/>
          </a:p>
          <a:p>
            <a:r>
              <a:rPr lang="tr-TR" dirty="0" err="1"/>
              <a:t>Increase</a:t>
            </a:r>
            <a:r>
              <a:rPr lang="tr-TR" dirty="0"/>
              <a:t> GABA </a:t>
            </a:r>
            <a:r>
              <a:rPr lang="tr-TR" dirty="0" err="1"/>
              <a:t>activity</a:t>
            </a:r>
            <a:endParaRPr lang="tr-TR" dirty="0"/>
          </a:p>
          <a:p>
            <a:r>
              <a:rPr lang="tr-TR" dirty="0" err="1"/>
              <a:t>Treatment</a:t>
            </a:r>
            <a:r>
              <a:rPr lang="tr-TR" dirty="0"/>
              <a:t> of </a:t>
            </a:r>
            <a:r>
              <a:rPr lang="tr-TR" dirty="0" err="1"/>
              <a:t>noise</a:t>
            </a:r>
            <a:r>
              <a:rPr lang="tr-TR" dirty="0"/>
              <a:t> </a:t>
            </a:r>
            <a:r>
              <a:rPr lang="tr-TR" dirty="0" err="1"/>
              <a:t>reactivity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panic</a:t>
            </a:r>
            <a:r>
              <a:rPr lang="tr-TR" dirty="0"/>
              <a:t> </a:t>
            </a:r>
            <a:r>
              <a:rPr lang="tr-TR" dirty="0" err="1"/>
              <a:t>disorder</a:t>
            </a:r>
            <a:r>
              <a:rPr lang="tr-TR" dirty="0"/>
              <a:t>, </a:t>
            </a:r>
            <a:r>
              <a:rPr lang="tr-TR" dirty="0" err="1"/>
              <a:t>hyperarousal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hyperactivity</a:t>
            </a:r>
            <a:r>
              <a:rPr lang="tr-TR" dirty="0"/>
              <a:t> in </a:t>
            </a:r>
            <a:r>
              <a:rPr lang="tr-TR" dirty="0" err="1"/>
              <a:t>dogs</a:t>
            </a:r>
            <a:endParaRPr lang="tr-TR" dirty="0"/>
          </a:p>
          <a:p>
            <a:r>
              <a:rPr lang="tr-TR" dirty="0" err="1"/>
              <a:t>Dog</a:t>
            </a:r>
            <a:r>
              <a:rPr lang="tr-TR" dirty="0"/>
              <a:t>: 0.01-0.05 mg/kg </a:t>
            </a:r>
            <a:r>
              <a:rPr lang="tr-TR" dirty="0" err="1"/>
              <a:t>po</a:t>
            </a:r>
            <a:r>
              <a:rPr lang="tr-TR" dirty="0"/>
              <a:t> q 12 h</a:t>
            </a:r>
          </a:p>
          <a:p>
            <a:r>
              <a:rPr lang="tr-TR" i="1" dirty="0" err="1"/>
              <a:t>Should</a:t>
            </a:r>
            <a:r>
              <a:rPr lang="tr-TR" i="1" dirty="0"/>
              <a:t> not be </a:t>
            </a:r>
            <a:r>
              <a:rPr lang="tr-TR" i="1" dirty="0" err="1"/>
              <a:t>used</a:t>
            </a:r>
            <a:r>
              <a:rPr lang="tr-TR" i="1" dirty="0"/>
              <a:t> </a:t>
            </a:r>
            <a:r>
              <a:rPr lang="tr-TR" i="1" dirty="0" err="1"/>
              <a:t>with</a:t>
            </a:r>
            <a:r>
              <a:rPr lang="tr-TR" i="1" dirty="0"/>
              <a:t> </a:t>
            </a:r>
            <a:r>
              <a:rPr lang="tr-TR" i="1" dirty="0" err="1"/>
              <a:t>TCA’s</a:t>
            </a:r>
            <a:r>
              <a:rPr lang="tr-TR" i="1" dirty="0"/>
              <a:t>!- antagonist </a:t>
            </a:r>
            <a:r>
              <a:rPr lang="tr-TR" i="1" dirty="0" err="1"/>
              <a:t>effects</a:t>
            </a:r>
            <a:endParaRPr lang="tr-TR" i="1" dirty="0"/>
          </a:p>
          <a:p>
            <a:endParaRPr lang="tr-TR" dirty="0"/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2646" y="4753533"/>
            <a:ext cx="3123028" cy="189110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53262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9. Beta </a:t>
            </a:r>
            <a:r>
              <a:rPr lang="tr-TR" b="1" dirty="0" err="1"/>
              <a:t>blockers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97523" y="1459865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tr-TR" u="sng" dirty="0" err="1"/>
              <a:t>Propranolol</a:t>
            </a:r>
            <a:r>
              <a:rPr lang="tr-TR" u="sng" dirty="0"/>
              <a:t>, *</a:t>
            </a:r>
            <a:r>
              <a:rPr lang="tr-TR" u="sng" dirty="0" err="1"/>
              <a:t>pindolol</a:t>
            </a:r>
            <a:endParaRPr lang="tr-TR" u="sng" dirty="0"/>
          </a:p>
          <a:p>
            <a:r>
              <a:rPr lang="tr-TR" dirty="0" err="1"/>
              <a:t>Treatment</a:t>
            </a:r>
            <a:r>
              <a:rPr lang="tr-TR" dirty="0"/>
              <a:t> of </a:t>
            </a:r>
            <a:r>
              <a:rPr lang="tr-TR" dirty="0" err="1"/>
              <a:t>situation</a:t>
            </a:r>
            <a:r>
              <a:rPr lang="tr-TR" dirty="0"/>
              <a:t>- </a:t>
            </a:r>
            <a:r>
              <a:rPr lang="tr-TR" dirty="0" err="1"/>
              <a:t>if</a:t>
            </a:r>
            <a:r>
              <a:rPr lang="tr-TR" dirty="0"/>
              <a:t> </a:t>
            </a:r>
            <a:r>
              <a:rPr lang="tr-TR" dirty="0" err="1"/>
              <a:t>specific</a:t>
            </a:r>
            <a:r>
              <a:rPr lang="tr-TR" dirty="0"/>
              <a:t> </a:t>
            </a:r>
            <a:r>
              <a:rPr lang="tr-TR" dirty="0" err="1"/>
              <a:t>anxiety-tachycardia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tachypnoe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prevalant</a:t>
            </a:r>
            <a:r>
              <a:rPr lang="tr-TR" dirty="0"/>
              <a:t> </a:t>
            </a:r>
          </a:p>
          <a:p>
            <a:r>
              <a:rPr lang="tr-TR" dirty="0" err="1"/>
              <a:t>Should</a:t>
            </a:r>
            <a:r>
              <a:rPr lang="tr-TR" dirty="0"/>
              <a:t> be </a:t>
            </a:r>
            <a:r>
              <a:rPr lang="tr-TR" dirty="0" err="1"/>
              <a:t>given</a:t>
            </a:r>
            <a:r>
              <a:rPr lang="tr-TR" dirty="0"/>
              <a:t> </a:t>
            </a:r>
            <a:r>
              <a:rPr lang="tr-TR" dirty="0" err="1"/>
              <a:t>before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anticipated</a:t>
            </a:r>
            <a:r>
              <a:rPr lang="tr-TR" dirty="0"/>
              <a:t> </a:t>
            </a:r>
            <a:r>
              <a:rPr lang="tr-TR" dirty="0" err="1"/>
              <a:t>stimuli</a:t>
            </a:r>
            <a:endParaRPr lang="tr-TR" dirty="0"/>
          </a:p>
          <a:p>
            <a:r>
              <a:rPr lang="tr-TR" dirty="0" err="1"/>
              <a:t>Pindolol</a:t>
            </a:r>
            <a:r>
              <a:rPr lang="tr-TR" dirty="0"/>
              <a:t>:</a:t>
            </a:r>
          </a:p>
          <a:p>
            <a:r>
              <a:rPr lang="tr-TR" dirty="0" err="1"/>
              <a:t>Dog</a:t>
            </a:r>
            <a:r>
              <a:rPr lang="tr-TR" dirty="0"/>
              <a:t>: 0.125-0.25 mg/kg </a:t>
            </a:r>
            <a:r>
              <a:rPr lang="tr-TR" dirty="0" err="1"/>
              <a:t>po</a:t>
            </a:r>
            <a:r>
              <a:rPr lang="tr-TR" dirty="0"/>
              <a:t> q 12 h</a:t>
            </a:r>
          </a:p>
          <a:p>
            <a:r>
              <a:rPr lang="tr-TR" dirty="0" err="1"/>
              <a:t>Propranolol</a:t>
            </a:r>
            <a:r>
              <a:rPr lang="tr-TR" dirty="0"/>
              <a:t>:</a:t>
            </a:r>
          </a:p>
          <a:p>
            <a:r>
              <a:rPr lang="tr-TR" dirty="0" err="1"/>
              <a:t>Dog</a:t>
            </a:r>
            <a:r>
              <a:rPr lang="tr-TR" dirty="0"/>
              <a:t>: 0.5-3 mg/kg </a:t>
            </a:r>
            <a:r>
              <a:rPr lang="tr-TR" dirty="0" err="1"/>
              <a:t>po</a:t>
            </a:r>
            <a:r>
              <a:rPr lang="tr-TR" dirty="0"/>
              <a:t> q 12h</a:t>
            </a:r>
          </a:p>
          <a:p>
            <a:r>
              <a:rPr lang="tr-TR" dirty="0" err="1"/>
              <a:t>Cat</a:t>
            </a:r>
            <a:r>
              <a:rPr lang="tr-TR" dirty="0"/>
              <a:t>: 0.2-1.0 mg/kg q 8h</a:t>
            </a:r>
          </a:p>
          <a:p>
            <a:endParaRPr lang="tr-TR" dirty="0"/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9222" y="3247806"/>
            <a:ext cx="3748624" cy="256339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287045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10. </a:t>
            </a:r>
            <a:r>
              <a:rPr lang="tr-TR" b="1" dirty="0" err="1"/>
              <a:t>Antiepileptics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97523" y="1459865"/>
            <a:ext cx="10515600" cy="4351338"/>
          </a:xfrm>
        </p:spPr>
        <p:txBody>
          <a:bodyPr>
            <a:normAutofit fontScale="92500" lnSpcReduction="20000"/>
          </a:bodyPr>
          <a:lstStyle/>
          <a:p>
            <a:r>
              <a:rPr lang="tr-TR" u="sng" dirty="0" err="1"/>
              <a:t>Phenobarbitone</a:t>
            </a:r>
            <a:r>
              <a:rPr lang="tr-TR" dirty="0"/>
              <a:t>, </a:t>
            </a:r>
            <a:r>
              <a:rPr lang="tr-TR" u="sng" dirty="0" err="1"/>
              <a:t>carbamazepine</a:t>
            </a:r>
            <a:endParaRPr lang="tr-TR" u="sng" dirty="0"/>
          </a:p>
          <a:p>
            <a:r>
              <a:rPr lang="tr-TR" dirty="0" err="1"/>
              <a:t>Treatment</a:t>
            </a:r>
            <a:r>
              <a:rPr lang="tr-TR" dirty="0"/>
              <a:t> of </a:t>
            </a:r>
            <a:r>
              <a:rPr lang="tr-TR" dirty="0" err="1"/>
              <a:t>rage</a:t>
            </a:r>
            <a:r>
              <a:rPr lang="tr-TR" dirty="0"/>
              <a:t> </a:t>
            </a:r>
            <a:r>
              <a:rPr lang="tr-TR" dirty="0" err="1"/>
              <a:t>syndrom</a:t>
            </a:r>
            <a:r>
              <a:rPr lang="tr-TR" dirty="0"/>
              <a:t> </a:t>
            </a:r>
            <a:r>
              <a:rPr lang="tr-TR" dirty="0" err="1"/>
              <a:t>or</a:t>
            </a:r>
            <a:r>
              <a:rPr lang="tr-TR" dirty="0"/>
              <a:t> OCD in </a:t>
            </a:r>
            <a:r>
              <a:rPr lang="tr-TR" dirty="0" err="1"/>
              <a:t>which</a:t>
            </a:r>
            <a:r>
              <a:rPr lang="tr-TR" dirty="0"/>
              <a:t> </a:t>
            </a:r>
            <a:r>
              <a:rPr lang="tr-TR" dirty="0" err="1"/>
              <a:t>lymbic</a:t>
            </a:r>
            <a:r>
              <a:rPr lang="tr-TR" dirty="0"/>
              <a:t>/</a:t>
            </a:r>
            <a:r>
              <a:rPr lang="tr-TR" dirty="0" err="1"/>
              <a:t>temporal</a:t>
            </a:r>
            <a:r>
              <a:rPr lang="tr-TR" dirty="0"/>
              <a:t> </a:t>
            </a:r>
            <a:r>
              <a:rPr lang="tr-TR" dirty="0" err="1"/>
              <a:t>lobe</a:t>
            </a:r>
            <a:r>
              <a:rPr lang="tr-TR" dirty="0"/>
              <a:t> </a:t>
            </a:r>
            <a:r>
              <a:rPr lang="tr-TR" dirty="0" err="1"/>
              <a:t>epilepsy</a:t>
            </a:r>
            <a:r>
              <a:rPr lang="tr-TR" dirty="0"/>
              <a:t> has </a:t>
            </a:r>
            <a:r>
              <a:rPr lang="tr-TR" dirty="0" err="1"/>
              <a:t>been</a:t>
            </a:r>
            <a:r>
              <a:rPr lang="tr-TR" dirty="0"/>
              <a:t> </a:t>
            </a:r>
            <a:r>
              <a:rPr lang="tr-TR" dirty="0" err="1"/>
              <a:t>implicated</a:t>
            </a:r>
            <a:endParaRPr lang="tr-TR" dirty="0"/>
          </a:p>
          <a:p>
            <a:r>
              <a:rPr lang="tr-TR" u="sng" dirty="0" err="1"/>
              <a:t>Phenobarbitone</a:t>
            </a:r>
            <a:r>
              <a:rPr lang="tr-TR" dirty="0"/>
              <a:t>: </a:t>
            </a:r>
            <a:r>
              <a:rPr lang="tr-TR" dirty="0" err="1"/>
              <a:t>behavioral</a:t>
            </a:r>
            <a:r>
              <a:rPr lang="tr-TR" dirty="0"/>
              <a:t> </a:t>
            </a:r>
            <a:r>
              <a:rPr lang="tr-TR" dirty="0" err="1"/>
              <a:t>consequences</a:t>
            </a:r>
            <a:r>
              <a:rPr lang="tr-TR" dirty="0"/>
              <a:t> of </a:t>
            </a:r>
            <a:r>
              <a:rPr lang="tr-TR" dirty="0" err="1"/>
              <a:t>limbic</a:t>
            </a:r>
            <a:r>
              <a:rPr lang="tr-TR" dirty="0"/>
              <a:t> </a:t>
            </a:r>
            <a:r>
              <a:rPr lang="tr-TR" dirty="0" err="1"/>
              <a:t>epilepsy</a:t>
            </a:r>
            <a:endParaRPr lang="tr-TR" dirty="0"/>
          </a:p>
          <a:p>
            <a:r>
              <a:rPr lang="tr-TR" b="1" dirty="0" err="1"/>
              <a:t>Dog</a:t>
            </a:r>
            <a:r>
              <a:rPr lang="tr-TR" b="1" dirty="0"/>
              <a:t>: </a:t>
            </a:r>
            <a:r>
              <a:rPr lang="tr-TR" dirty="0"/>
              <a:t>1-8 mg/kg q 12h</a:t>
            </a:r>
          </a:p>
          <a:p>
            <a:r>
              <a:rPr lang="tr-TR" b="1" dirty="0" err="1"/>
              <a:t>Cat</a:t>
            </a:r>
            <a:r>
              <a:rPr lang="tr-TR" b="1" dirty="0"/>
              <a:t>: </a:t>
            </a:r>
            <a:r>
              <a:rPr lang="tr-TR" dirty="0"/>
              <a:t>1-2.5 mg/kg q 12 h</a:t>
            </a:r>
          </a:p>
          <a:p>
            <a:r>
              <a:rPr lang="tr-TR" u="sng" dirty="0" err="1"/>
              <a:t>Carbamazepine</a:t>
            </a:r>
            <a:r>
              <a:rPr lang="tr-TR" u="sng" dirty="0"/>
              <a:t>: </a:t>
            </a:r>
            <a:r>
              <a:rPr lang="tr-TR" dirty="0" err="1"/>
              <a:t>Tail</a:t>
            </a:r>
            <a:r>
              <a:rPr lang="tr-TR" dirty="0"/>
              <a:t> </a:t>
            </a:r>
            <a:r>
              <a:rPr lang="tr-TR" dirty="0" err="1"/>
              <a:t>chasing</a:t>
            </a:r>
            <a:r>
              <a:rPr lang="tr-TR" dirty="0"/>
              <a:t>/</a:t>
            </a:r>
            <a:r>
              <a:rPr lang="tr-TR" dirty="0" err="1"/>
              <a:t>spinning</a:t>
            </a:r>
            <a:endParaRPr lang="tr-TR" dirty="0"/>
          </a:p>
          <a:p>
            <a:r>
              <a:rPr lang="tr-TR" dirty="0" err="1"/>
              <a:t>Dog</a:t>
            </a:r>
            <a:r>
              <a:rPr lang="tr-TR" dirty="0"/>
              <a:t>: 4-8 mg/kg q 12h</a:t>
            </a:r>
          </a:p>
          <a:p>
            <a:r>
              <a:rPr lang="tr-TR" dirty="0" err="1"/>
              <a:t>Cat</a:t>
            </a:r>
            <a:r>
              <a:rPr lang="tr-TR" dirty="0"/>
              <a:t>: 25mg q 12 h</a:t>
            </a:r>
          </a:p>
          <a:p>
            <a:r>
              <a:rPr lang="tr-TR" dirty="0"/>
              <a:t>*</a:t>
            </a:r>
            <a:r>
              <a:rPr lang="tr-TR" dirty="0" err="1"/>
              <a:t>Contraindicated</a:t>
            </a:r>
            <a:r>
              <a:rPr lang="tr-TR" dirty="0"/>
              <a:t> in </a:t>
            </a:r>
            <a:r>
              <a:rPr lang="tr-TR" dirty="0" err="1"/>
              <a:t>cases</a:t>
            </a:r>
            <a:r>
              <a:rPr lang="tr-TR" dirty="0"/>
              <a:t> of </a:t>
            </a:r>
            <a:r>
              <a:rPr lang="tr-TR" dirty="0" err="1"/>
              <a:t>renal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hepatic</a:t>
            </a:r>
            <a:r>
              <a:rPr lang="tr-TR" dirty="0"/>
              <a:t> </a:t>
            </a:r>
            <a:r>
              <a:rPr lang="tr-TR" dirty="0" err="1"/>
              <a:t>impairment</a:t>
            </a:r>
            <a:r>
              <a:rPr lang="tr-TR" dirty="0"/>
              <a:t>, </a:t>
            </a:r>
            <a:r>
              <a:rPr lang="tr-TR" dirty="0" err="1"/>
              <a:t>cardiovascular</a:t>
            </a:r>
            <a:r>
              <a:rPr lang="tr-TR" dirty="0"/>
              <a:t>, </a:t>
            </a:r>
            <a:r>
              <a:rPr lang="tr-TR" dirty="0" err="1"/>
              <a:t>heamotological</a:t>
            </a:r>
            <a:r>
              <a:rPr lang="tr-TR" dirty="0"/>
              <a:t> </a:t>
            </a:r>
            <a:r>
              <a:rPr lang="tr-TR" dirty="0" err="1"/>
              <a:t>disease</a:t>
            </a:r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804262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11. </a:t>
            </a:r>
            <a:r>
              <a:rPr lang="tr-TR" b="1" dirty="0" err="1"/>
              <a:t>Hormonal</a:t>
            </a:r>
            <a:r>
              <a:rPr lang="tr-TR" b="1" dirty="0"/>
              <a:t> </a:t>
            </a:r>
            <a:r>
              <a:rPr lang="tr-TR" b="1" dirty="0" err="1"/>
              <a:t>preparations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86497" y="1994438"/>
            <a:ext cx="10515600" cy="4351338"/>
          </a:xfrm>
        </p:spPr>
        <p:txBody>
          <a:bodyPr>
            <a:normAutofit/>
          </a:bodyPr>
          <a:lstStyle/>
          <a:p>
            <a:r>
              <a:rPr lang="tr-TR" u="sng" dirty="0" err="1"/>
              <a:t>Cabergoline</a:t>
            </a:r>
            <a:endParaRPr lang="tr-TR" u="sng" dirty="0"/>
          </a:p>
          <a:p>
            <a:r>
              <a:rPr lang="tr-TR" dirty="0"/>
              <a:t>Dopamine-2-receptor </a:t>
            </a:r>
            <a:r>
              <a:rPr lang="tr-TR" dirty="0" err="1"/>
              <a:t>agonist</a:t>
            </a:r>
            <a:endParaRPr lang="tr-TR" dirty="0"/>
          </a:p>
          <a:p>
            <a:r>
              <a:rPr lang="tr-TR" dirty="0" err="1"/>
              <a:t>Pseudopregnancy</a:t>
            </a:r>
            <a:endParaRPr lang="tr-TR" dirty="0"/>
          </a:p>
          <a:p>
            <a:r>
              <a:rPr lang="tr-TR" b="1" dirty="0" err="1"/>
              <a:t>Dog</a:t>
            </a:r>
            <a:r>
              <a:rPr lang="tr-TR" b="1" dirty="0"/>
              <a:t>: </a:t>
            </a:r>
            <a:r>
              <a:rPr lang="tr-TR" dirty="0"/>
              <a:t>5 mg/kg q 24 h </a:t>
            </a:r>
            <a:r>
              <a:rPr lang="tr-TR" dirty="0" err="1"/>
              <a:t>fpr</a:t>
            </a:r>
            <a:r>
              <a:rPr lang="tr-TR" dirty="0"/>
              <a:t> 5-14 </a:t>
            </a:r>
            <a:r>
              <a:rPr lang="tr-TR" dirty="0" err="1"/>
              <a:t>days</a:t>
            </a:r>
            <a:endParaRPr lang="tr-TR" dirty="0"/>
          </a:p>
          <a:p>
            <a:r>
              <a:rPr lang="tr-TR" u="sng" dirty="0" err="1"/>
              <a:t>Delmadinone</a:t>
            </a:r>
            <a:r>
              <a:rPr lang="tr-TR" u="sng" dirty="0"/>
              <a:t> </a:t>
            </a:r>
            <a:r>
              <a:rPr lang="tr-TR" u="sng" dirty="0" err="1"/>
              <a:t>acetate</a:t>
            </a:r>
            <a:endParaRPr lang="tr-TR" u="sng" dirty="0"/>
          </a:p>
          <a:p>
            <a:r>
              <a:rPr lang="tr-TR" dirty="0"/>
              <a:t>Anti-</a:t>
            </a:r>
            <a:r>
              <a:rPr lang="tr-TR" dirty="0" err="1"/>
              <a:t>androgen</a:t>
            </a:r>
            <a:endParaRPr lang="tr-TR" dirty="0"/>
          </a:p>
          <a:p>
            <a:endParaRPr lang="tr-TR" u="sng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2054" y="2425835"/>
            <a:ext cx="4422604" cy="273700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27109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/>
              <a:t>Newer</a:t>
            </a:r>
            <a:r>
              <a:rPr lang="tr-TR" b="1" dirty="0"/>
              <a:t> </a:t>
            </a:r>
            <a:r>
              <a:rPr lang="tr-TR" b="1" dirty="0" err="1"/>
              <a:t>ideas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97523" y="1459865"/>
            <a:ext cx="10515600" cy="4351338"/>
          </a:xfrm>
        </p:spPr>
        <p:txBody>
          <a:bodyPr>
            <a:normAutofit/>
          </a:bodyPr>
          <a:lstStyle/>
          <a:p>
            <a:r>
              <a:rPr lang="tr-TR" u="sng" dirty="0" err="1"/>
              <a:t>Nasal</a:t>
            </a:r>
            <a:r>
              <a:rPr lang="tr-TR" u="sng" dirty="0"/>
              <a:t> </a:t>
            </a:r>
            <a:r>
              <a:rPr lang="tr-TR" u="sng" dirty="0" err="1"/>
              <a:t>oxytocine</a:t>
            </a:r>
            <a:endParaRPr lang="tr-TR" u="sng" dirty="0"/>
          </a:p>
          <a:p>
            <a:r>
              <a:rPr lang="tr-TR" dirty="0"/>
              <a:t>Post-</a:t>
            </a:r>
            <a:r>
              <a:rPr lang="tr-TR" dirty="0" err="1"/>
              <a:t>traumatic</a:t>
            </a:r>
            <a:r>
              <a:rPr lang="tr-TR" dirty="0"/>
              <a:t> </a:t>
            </a:r>
            <a:r>
              <a:rPr lang="tr-TR" dirty="0" err="1"/>
              <a:t>distress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panic</a:t>
            </a:r>
            <a:r>
              <a:rPr lang="tr-TR" dirty="0"/>
              <a:t> </a:t>
            </a:r>
            <a:r>
              <a:rPr lang="tr-TR" dirty="0" err="1"/>
              <a:t>disorder</a:t>
            </a:r>
            <a:r>
              <a:rPr lang="tr-TR" dirty="0"/>
              <a:t> in </a:t>
            </a:r>
            <a:r>
              <a:rPr lang="tr-TR" dirty="0" err="1"/>
              <a:t>dogs</a:t>
            </a:r>
            <a:r>
              <a:rPr lang="tr-TR" dirty="0"/>
              <a:t> (</a:t>
            </a:r>
            <a:r>
              <a:rPr lang="tr-TR" dirty="0" err="1"/>
              <a:t>Platt</a:t>
            </a:r>
            <a:r>
              <a:rPr lang="tr-TR" dirty="0"/>
              <a:t> et. al. 2000)</a:t>
            </a:r>
          </a:p>
          <a:p>
            <a:endParaRPr lang="tr-TR" u="sng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7197" y="2892163"/>
            <a:ext cx="1714593" cy="36096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147" y="2928551"/>
            <a:ext cx="6147580" cy="357328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665216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0688"/>
            <a:ext cx="12192000" cy="516636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/>
              <a:t>COMBINATION TREATMENT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2015406"/>
            <a:ext cx="10515600" cy="4065986"/>
          </a:xfrm>
        </p:spPr>
        <p:txBody>
          <a:bodyPr anchor="ctr">
            <a:normAutofit/>
          </a:bodyPr>
          <a:lstStyle/>
          <a:p>
            <a:r>
              <a:rPr lang="tr-TR" dirty="0">
                <a:solidFill>
                  <a:schemeClr val="bg1"/>
                </a:solidFill>
              </a:rPr>
              <a:t>TCA’S/</a:t>
            </a:r>
            <a:r>
              <a:rPr lang="tr-TR" dirty="0" err="1">
                <a:solidFill>
                  <a:schemeClr val="bg1"/>
                </a:solidFill>
              </a:rPr>
              <a:t>SSRI’s</a:t>
            </a:r>
            <a:r>
              <a:rPr lang="tr-TR" dirty="0">
                <a:solidFill>
                  <a:schemeClr val="bg1"/>
                </a:solidFill>
              </a:rPr>
              <a:t> + BZD</a:t>
            </a:r>
          </a:p>
          <a:p>
            <a:r>
              <a:rPr lang="tr-TR" dirty="0">
                <a:solidFill>
                  <a:schemeClr val="bg1"/>
                </a:solidFill>
              </a:rPr>
              <a:t>Dogs </a:t>
            </a:r>
            <a:r>
              <a:rPr lang="tr-TR" dirty="0" err="1">
                <a:solidFill>
                  <a:schemeClr val="bg1"/>
                </a:solidFill>
              </a:rPr>
              <a:t>with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err="1">
                <a:solidFill>
                  <a:schemeClr val="bg1"/>
                </a:solidFill>
              </a:rPr>
              <a:t>separation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err="1">
                <a:solidFill>
                  <a:schemeClr val="bg1"/>
                </a:solidFill>
              </a:rPr>
              <a:t>anxiety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err="1">
                <a:solidFill>
                  <a:schemeClr val="bg1"/>
                </a:solidFill>
              </a:rPr>
              <a:t>and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err="1">
                <a:solidFill>
                  <a:schemeClr val="bg1"/>
                </a:solidFill>
              </a:rPr>
              <a:t>storm</a:t>
            </a:r>
            <a:r>
              <a:rPr lang="tr-TR" dirty="0">
                <a:solidFill>
                  <a:schemeClr val="bg1"/>
                </a:solidFill>
              </a:rPr>
              <a:t>/</a:t>
            </a:r>
            <a:r>
              <a:rPr lang="tr-TR" dirty="0" err="1">
                <a:solidFill>
                  <a:schemeClr val="bg1"/>
                </a:solidFill>
              </a:rPr>
              <a:t>noise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err="1">
                <a:solidFill>
                  <a:schemeClr val="bg1"/>
                </a:solidFill>
              </a:rPr>
              <a:t>phobia</a:t>
            </a:r>
            <a:endParaRPr lang="tr-TR" dirty="0">
              <a:solidFill>
                <a:schemeClr val="bg1"/>
              </a:solidFill>
            </a:endParaRPr>
          </a:p>
          <a:p>
            <a:endParaRPr lang="tr-TR" dirty="0">
              <a:solidFill>
                <a:schemeClr val="bg1"/>
              </a:solidFill>
            </a:endParaRPr>
          </a:p>
          <a:p>
            <a:r>
              <a:rPr lang="tr-TR" dirty="0">
                <a:solidFill>
                  <a:schemeClr val="bg1"/>
                </a:solidFill>
              </a:rPr>
              <a:t>MAOI + BZD</a:t>
            </a:r>
          </a:p>
          <a:p>
            <a:r>
              <a:rPr lang="tr-TR" dirty="0">
                <a:solidFill>
                  <a:schemeClr val="bg1"/>
                </a:solidFill>
              </a:rPr>
              <a:t>Dogs </a:t>
            </a:r>
            <a:r>
              <a:rPr lang="tr-TR" dirty="0" err="1">
                <a:solidFill>
                  <a:schemeClr val="bg1"/>
                </a:solidFill>
              </a:rPr>
              <a:t>with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err="1">
                <a:solidFill>
                  <a:schemeClr val="bg1"/>
                </a:solidFill>
              </a:rPr>
              <a:t>cognitive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err="1">
                <a:solidFill>
                  <a:schemeClr val="bg1"/>
                </a:solidFill>
              </a:rPr>
              <a:t>dysfunction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err="1">
                <a:solidFill>
                  <a:schemeClr val="bg1"/>
                </a:solidFill>
              </a:rPr>
              <a:t>and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err="1">
                <a:solidFill>
                  <a:schemeClr val="bg1"/>
                </a:solidFill>
              </a:rPr>
              <a:t>panic</a:t>
            </a:r>
            <a:r>
              <a:rPr lang="tr-TR" dirty="0">
                <a:solidFill>
                  <a:schemeClr val="bg1"/>
                </a:solidFill>
              </a:rPr>
              <a:t>/</a:t>
            </a:r>
            <a:r>
              <a:rPr lang="tr-TR" dirty="0" err="1">
                <a:solidFill>
                  <a:schemeClr val="bg1"/>
                </a:solidFill>
              </a:rPr>
              <a:t>phobias</a:t>
            </a:r>
            <a:endParaRPr lang="tr-TR" dirty="0">
              <a:solidFill>
                <a:schemeClr val="bg1"/>
              </a:solidFill>
            </a:endParaRPr>
          </a:p>
          <a:p>
            <a:endParaRPr lang="tr-TR" dirty="0">
              <a:solidFill>
                <a:schemeClr val="bg1"/>
              </a:solidFill>
            </a:endParaRPr>
          </a:p>
          <a:p>
            <a:r>
              <a:rPr lang="tr-TR" dirty="0" err="1">
                <a:solidFill>
                  <a:schemeClr val="bg1"/>
                </a:solidFill>
              </a:rPr>
              <a:t>TCA’s</a:t>
            </a:r>
            <a:r>
              <a:rPr lang="tr-TR" dirty="0">
                <a:solidFill>
                  <a:schemeClr val="bg1"/>
                </a:solidFill>
              </a:rPr>
              <a:t>/</a:t>
            </a:r>
            <a:r>
              <a:rPr lang="tr-TR" dirty="0" err="1">
                <a:solidFill>
                  <a:schemeClr val="bg1"/>
                </a:solidFill>
              </a:rPr>
              <a:t>SSRI’s</a:t>
            </a:r>
            <a:r>
              <a:rPr lang="tr-TR" dirty="0">
                <a:solidFill>
                  <a:schemeClr val="bg1"/>
                </a:solidFill>
              </a:rPr>
              <a:t> + </a:t>
            </a:r>
            <a:r>
              <a:rPr lang="tr-TR" dirty="0" err="1">
                <a:solidFill>
                  <a:schemeClr val="bg1"/>
                </a:solidFill>
              </a:rPr>
              <a:t>Gabapentin</a:t>
            </a:r>
            <a:endParaRPr lang="tr-TR" dirty="0">
              <a:solidFill>
                <a:schemeClr val="bg1"/>
              </a:solidFill>
            </a:endParaRPr>
          </a:p>
          <a:p>
            <a:r>
              <a:rPr lang="tr-TR" dirty="0">
                <a:solidFill>
                  <a:schemeClr val="bg1"/>
                </a:solidFill>
              </a:rPr>
              <a:t>OCD (in </a:t>
            </a:r>
            <a:r>
              <a:rPr lang="tr-TR" dirty="0" err="1">
                <a:solidFill>
                  <a:schemeClr val="bg1"/>
                </a:solidFill>
              </a:rPr>
              <a:t>particular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err="1">
                <a:solidFill>
                  <a:schemeClr val="bg1"/>
                </a:solidFill>
              </a:rPr>
              <a:t>acral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err="1">
                <a:solidFill>
                  <a:schemeClr val="bg1"/>
                </a:solidFill>
              </a:rPr>
              <a:t>lick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err="1">
                <a:solidFill>
                  <a:schemeClr val="bg1"/>
                </a:solidFill>
              </a:rPr>
              <a:t>dermatitis</a:t>
            </a:r>
            <a:r>
              <a:rPr lang="tr-TR" dirty="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7833932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15000"/>
            </a:schemeClr>
          </a:solidFill>
          <a:ln w="127000" cap="sq" cmpd="thinThick">
            <a:solidFill>
              <a:schemeClr val="tx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631825"/>
            <a:ext cx="10515600" cy="1325563"/>
          </a:xfrm>
        </p:spPr>
        <p:txBody>
          <a:bodyPr>
            <a:normAutofit/>
          </a:bodyPr>
          <a:lstStyle/>
          <a:p>
            <a:r>
              <a:rPr lang="tr-TR" b="1" dirty="0"/>
              <a:t>WHY </a:t>
            </a:r>
            <a:r>
              <a:rPr lang="tr-TR" b="1" dirty="0" err="1"/>
              <a:t>SSRI’s</a:t>
            </a:r>
            <a:r>
              <a:rPr lang="tr-TR" b="1" dirty="0"/>
              <a:t> </a:t>
            </a:r>
            <a:r>
              <a:rPr lang="tr-TR" b="1" dirty="0" err="1"/>
              <a:t>or</a:t>
            </a:r>
            <a:r>
              <a:rPr lang="tr-TR" b="1" dirty="0"/>
              <a:t> </a:t>
            </a:r>
            <a:r>
              <a:rPr lang="tr-TR" b="1" dirty="0" err="1"/>
              <a:t>TCA’s</a:t>
            </a:r>
            <a:r>
              <a:rPr lang="tr-TR" b="1" dirty="0"/>
              <a:t>?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2057400"/>
            <a:ext cx="10515600" cy="3871762"/>
          </a:xfrm>
        </p:spPr>
        <p:txBody>
          <a:bodyPr>
            <a:normAutofit/>
          </a:bodyPr>
          <a:lstStyle/>
          <a:p>
            <a:r>
              <a:rPr lang="tr-TR" sz="2400"/>
              <a:t>They help dogs learn!! Because;</a:t>
            </a:r>
          </a:p>
          <a:p>
            <a:r>
              <a:rPr lang="tr-TR" sz="2400"/>
              <a:t>They decrease anxiety</a:t>
            </a:r>
          </a:p>
          <a:p>
            <a:r>
              <a:rPr lang="tr-TR" sz="2400"/>
              <a:t>They use neurochemical pathways involved in learning</a:t>
            </a:r>
          </a:p>
          <a:p>
            <a:endParaRPr lang="tr-TR" sz="240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2075" y="3562199"/>
            <a:ext cx="1847850" cy="24669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69898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3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6745" y="640080"/>
            <a:ext cx="10920415" cy="557781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chemeClr val="bg2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8024" y="960109"/>
            <a:ext cx="10277856" cy="49377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288064" y="1284731"/>
            <a:ext cx="9637776" cy="1430696"/>
          </a:xfrm>
        </p:spPr>
        <p:txBody>
          <a:bodyPr>
            <a:normAutofit/>
          </a:bodyPr>
          <a:lstStyle/>
          <a:p>
            <a:r>
              <a:rPr lang="tr-TR" b="1" dirty="0"/>
              <a:t>WHEN SHOULD WE ATTEMPT WEANING?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288064" y="2853879"/>
            <a:ext cx="9637776" cy="2714771"/>
          </a:xfrm>
        </p:spPr>
        <p:txBody>
          <a:bodyPr>
            <a:normAutofit lnSpcReduction="10000"/>
          </a:bodyPr>
          <a:lstStyle/>
          <a:p>
            <a:r>
              <a:rPr lang="tr-TR" dirty="0" err="1"/>
              <a:t>It</a:t>
            </a:r>
            <a:r>
              <a:rPr lang="tr-TR" dirty="0"/>
              <a:t> </a:t>
            </a:r>
            <a:r>
              <a:rPr lang="tr-TR" dirty="0" err="1"/>
              <a:t>depends</a:t>
            </a:r>
            <a:r>
              <a:rPr lang="tr-TR" dirty="0"/>
              <a:t> on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case</a:t>
            </a:r>
            <a:r>
              <a:rPr lang="tr-TR" dirty="0"/>
              <a:t>!</a:t>
            </a:r>
          </a:p>
          <a:p>
            <a:r>
              <a:rPr lang="tr-TR" dirty="0" err="1"/>
              <a:t>In</a:t>
            </a:r>
            <a:r>
              <a:rPr lang="tr-TR" dirty="0"/>
              <a:t> general,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average</a:t>
            </a:r>
            <a:r>
              <a:rPr lang="tr-TR" dirty="0"/>
              <a:t> </a:t>
            </a:r>
            <a:r>
              <a:rPr lang="tr-TR" dirty="0" err="1"/>
              <a:t>dog</a:t>
            </a:r>
            <a:r>
              <a:rPr lang="tr-TR" dirty="0"/>
              <a:t>/</a:t>
            </a:r>
            <a:r>
              <a:rPr lang="tr-TR" dirty="0" err="1"/>
              <a:t>cat</a:t>
            </a:r>
            <a:r>
              <a:rPr lang="tr-TR" dirty="0"/>
              <a:t> </a:t>
            </a:r>
            <a:r>
              <a:rPr lang="tr-TR" dirty="0" err="1"/>
              <a:t>treated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daily</a:t>
            </a:r>
            <a:r>
              <a:rPr lang="tr-TR" dirty="0"/>
              <a:t> </a:t>
            </a:r>
            <a:r>
              <a:rPr lang="tr-TR" dirty="0" err="1"/>
              <a:t>medication</a:t>
            </a:r>
            <a:r>
              <a:rPr lang="tr-TR" dirty="0"/>
              <a:t> </a:t>
            </a:r>
            <a:r>
              <a:rPr lang="tr-TR" dirty="0" err="1"/>
              <a:t>require</a:t>
            </a:r>
            <a:r>
              <a:rPr lang="tr-TR" dirty="0"/>
              <a:t> 4-6 </a:t>
            </a:r>
            <a:r>
              <a:rPr lang="tr-TR" dirty="0" err="1"/>
              <a:t>months</a:t>
            </a:r>
            <a:r>
              <a:rPr lang="tr-TR" dirty="0"/>
              <a:t> </a:t>
            </a:r>
            <a:r>
              <a:rPr lang="tr-TR" dirty="0" err="1"/>
              <a:t>before</a:t>
            </a:r>
            <a:r>
              <a:rPr lang="tr-TR" dirty="0"/>
              <a:t> </a:t>
            </a:r>
            <a:r>
              <a:rPr lang="tr-TR" dirty="0" err="1"/>
              <a:t>any</a:t>
            </a:r>
            <a:r>
              <a:rPr lang="tr-TR" dirty="0"/>
              <a:t> </a:t>
            </a:r>
            <a:r>
              <a:rPr lang="tr-TR" dirty="0" err="1"/>
              <a:t>weaning</a:t>
            </a:r>
            <a:r>
              <a:rPr lang="tr-TR" dirty="0"/>
              <a:t> </a:t>
            </a:r>
            <a:r>
              <a:rPr lang="tr-TR" dirty="0" err="1"/>
              <a:t>should</a:t>
            </a:r>
            <a:r>
              <a:rPr lang="tr-TR" dirty="0"/>
              <a:t> be </a:t>
            </a:r>
            <a:r>
              <a:rPr lang="tr-TR" dirty="0" err="1"/>
              <a:t>attempted</a:t>
            </a:r>
            <a:r>
              <a:rPr lang="tr-TR" dirty="0"/>
              <a:t>!</a:t>
            </a:r>
          </a:p>
          <a:p>
            <a:r>
              <a:rPr lang="tr-TR" dirty="0" err="1"/>
              <a:t>Some</a:t>
            </a:r>
            <a:r>
              <a:rPr lang="tr-TR" dirty="0"/>
              <a:t> </a:t>
            </a:r>
            <a:r>
              <a:rPr lang="tr-TR" dirty="0" err="1"/>
              <a:t>dogs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cats</a:t>
            </a:r>
            <a:r>
              <a:rPr lang="tr-TR" dirty="0"/>
              <a:t> </a:t>
            </a:r>
            <a:r>
              <a:rPr lang="tr-TR" dirty="0" err="1"/>
              <a:t>will</a:t>
            </a:r>
            <a:r>
              <a:rPr lang="tr-TR" dirty="0"/>
              <a:t> </a:t>
            </a:r>
            <a:r>
              <a:rPr lang="tr-TR" dirty="0" err="1"/>
              <a:t>require</a:t>
            </a:r>
            <a:r>
              <a:rPr lang="tr-TR" dirty="0"/>
              <a:t> </a:t>
            </a:r>
            <a:r>
              <a:rPr lang="tr-TR" dirty="0" err="1"/>
              <a:t>lifelong</a:t>
            </a:r>
            <a:r>
              <a:rPr lang="tr-TR" dirty="0"/>
              <a:t> </a:t>
            </a:r>
            <a:r>
              <a:rPr lang="tr-TR" dirty="0" err="1"/>
              <a:t>medication</a:t>
            </a:r>
            <a:endParaRPr lang="tr-TR" dirty="0"/>
          </a:p>
          <a:p>
            <a:r>
              <a:rPr lang="tr-TR" dirty="0" err="1"/>
              <a:t>Discontinuation</a:t>
            </a:r>
            <a:r>
              <a:rPr lang="tr-TR" dirty="0"/>
              <a:t> of </a:t>
            </a:r>
            <a:r>
              <a:rPr lang="tr-TR" dirty="0" err="1"/>
              <a:t>medication</a:t>
            </a:r>
            <a:r>
              <a:rPr lang="tr-TR" dirty="0"/>
              <a:t> </a:t>
            </a:r>
            <a:r>
              <a:rPr lang="tr-TR" dirty="0" err="1"/>
              <a:t>abruptly</a:t>
            </a:r>
            <a:r>
              <a:rPr lang="tr-TR" dirty="0"/>
              <a:t> is not </a:t>
            </a:r>
            <a:r>
              <a:rPr lang="tr-TR" dirty="0" err="1"/>
              <a:t>recommended</a:t>
            </a:r>
            <a:r>
              <a:rPr lang="tr-TR" dirty="0"/>
              <a:t>!- «</a:t>
            </a:r>
            <a:r>
              <a:rPr lang="tr-TR" dirty="0" err="1"/>
              <a:t>discontinuation</a:t>
            </a:r>
            <a:r>
              <a:rPr lang="tr-TR" dirty="0"/>
              <a:t>/</a:t>
            </a:r>
            <a:r>
              <a:rPr lang="tr-TR" dirty="0" err="1"/>
              <a:t>withrawal</a:t>
            </a:r>
            <a:r>
              <a:rPr lang="tr-TR" dirty="0"/>
              <a:t> </a:t>
            </a:r>
            <a:r>
              <a:rPr lang="tr-TR" dirty="0" err="1"/>
              <a:t>syndrom</a:t>
            </a:r>
            <a:r>
              <a:rPr lang="tr-TR" dirty="0"/>
              <a:t>»</a:t>
            </a:r>
          </a:p>
          <a:p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19468055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/>
          <a:srcRect l="19480" r="12927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8" name="Straight Connector 5"/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>
            <a:solidFill>
              <a:srgbClr val="384D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pPr>
              <a:lnSpc>
                <a:spcPct val="80000"/>
              </a:lnSpc>
            </a:pPr>
            <a:r>
              <a:rPr lang="tr-TR" sz="3700" b="1"/>
              <a:t>DO NOT USE PREVENTICS COLLARS WITH </a:t>
            </a:r>
            <a:r>
              <a:rPr lang="tr-TR" sz="3700" b="1" err="1"/>
              <a:t>SSRIs</a:t>
            </a:r>
            <a:r>
              <a:rPr lang="tr-TR" sz="3700" b="1"/>
              <a:t>/</a:t>
            </a:r>
            <a:r>
              <a:rPr lang="tr-TR" sz="3700" b="1" err="1"/>
              <a:t>TCAs</a:t>
            </a:r>
            <a:r>
              <a:rPr lang="tr-TR" sz="3700" b="1"/>
              <a:t>!!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r>
              <a:rPr lang="tr-TR" sz="3200" dirty="0" err="1"/>
              <a:t>Amitraz</a:t>
            </a:r>
            <a:r>
              <a:rPr lang="tr-TR" sz="3200" dirty="0"/>
              <a:t> is a MAOI</a:t>
            </a:r>
          </a:p>
          <a:p>
            <a:r>
              <a:rPr lang="tr-TR" sz="3200" dirty="0" err="1"/>
              <a:t>Fipronil</a:t>
            </a:r>
            <a:r>
              <a:rPr lang="tr-TR" sz="3200" dirty="0"/>
              <a:t>, </a:t>
            </a:r>
            <a:r>
              <a:rPr lang="tr-TR" sz="3200" dirty="0" err="1"/>
              <a:t>imidacloprid</a:t>
            </a:r>
            <a:r>
              <a:rPr lang="tr-TR" sz="3200" dirty="0"/>
              <a:t>, </a:t>
            </a:r>
            <a:r>
              <a:rPr lang="tr-TR" sz="3200" dirty="0" err="1"/>
              <a:t>permethrin</a:t>
            </a:r>
            <a:r>
              <a:rPr lang="tr-TR" sz="3200" dirty="0"/>
              <a:t>, </a:t>
            </a:r>
            <a:r>
              <a:rPr lang="tr-TR" sz="3200" dirty="0" err="1"/>
              <a:t>pyriproxfen</a:t>
            </a:r>
            <a:r>
              <a:rPr lang="tr-TR" sz="3200" dirty="0"/>
              <a:t> do not </a:t>
            </a:r>
            <a:r>
              <a:rPr lang="tr-TR" sz="3200" dirty="0" err="1"/>
              <a:t>use</a:t>
            </a:r>
            <a:r>
              <a:rPr lang="tr-TR" sz="3200" dirty="0"/>
              <a:t> </a:t>
            </a:r>
            <a:r>
              <a:rPr lang="tr-TR" sz="3200" dirty="0" err="1"/>
              <a:t>MAOIs</a:t>
            </a:r>
            <a:r>
              <a:rPr lang="tr-TR" sz="3200" dirty="0"/>
              <a:t>.</a:t>
            </a:r>
          </a:p>
          <a:p>
            <a:pPr marL="0" indent="0">
              <a:buNone/>
            </a:pP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3245434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0688"/>
            <a:ext cx="12192000" cy="516636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/>
              <a:t>DIET AND BEHAVIOR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2015406"/>
            <a:ext cx="10515600" cy="4065986"/>
          </a:xfrm>
        </p:spPr>
        <p:txBody>
          <a:bodyPr anchor="ctr">
            <a:normAutofit/>
          </a:bodyPr>
          <a:lstStyle/>
          <a:p>
            <a:r>
              <a:rPr lang="tr-TR" dirty="0" err="1">
                <a:solidFill>
                  <a:schemeClr val="bg1"/>
                </a:solidFill>
              </a:rPr>
              <a:t>Tryptophan</a:t>
            </a:r>
            <a:r>
              <a:rPr lang="tr-TR" dirty="0">
                <a:solidFill>
                  <a:schemeClr val="bg1"/>
                </a:solidFill>
              </a:rPr>
              <a:t> is a </a:t>
            </a:r>
            <a:r>
              <a:rPr lang="tr-TR" dirty="0" err="1">
                <a:solidFill>
                  <a:schemeClr val="bg1"/>
                </a:solidFill>
              </a:rPr>
              <a:t>precursor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err="1">
                <a:solidFill>
                  <a:schemeClr val="bg1"/>
                </a:solidFill>
              </a:rPr>
              <a:t>to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err="1">
                <a:solidFill>
                  <a:schemeClr val="bg1"/>
                </a:solidFill>
              </a:rPr>
              <a:t>serotonin</a:t>
            </a:r>
            <a:r>
              <a:rPr lang="tr-TR" dirty="0">
                <a:solidFill>
                  <a:schemeClr val="bg1"/>
                </a:solidFill>
              </a:rPr>
              <a:t> (5-HT)</a:t>
            </a:r>
          </a:p>
          <a:p>
            <a:r>
              <a:rPr lang="tr-TR" dirty="0">
                <a:solidFill>
                  <a:schemeClr val="bg1"/>
                </a:solidFill>
              </a:rPr>
              <a:t>High protein </a:t>
            </a:r>
            <a:r>
              <a:rPr lang="tr-TR" dirty="0" err="1">
                <a:solidFill>
                  <a:schemeClr val="bg1"/>
                </a:solidFill>
              </a:rPr>
              <a:t>diets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err="1">
                <a:solidFill>
                  <a:schemeClr val="bg1"/>
                </a:solidFill>
              </a:rPr>
              <a:t>increase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err="1">
                <a:solidFill>
                  <a:schemeClr val="bg1"/>
                </a:solidFill>
              </a:rPr>
              <a:t>tyrosin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err="1">
                <a:solidFill>
                  <a:schemeClr val="bg1"/>
                </a:solidFill>
              </a:rPr>
              <a:t>concentrations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err="1">
                <a:solidFill>
                  <a:schemeClr val="bg1"/>
                </a:solidFill>
              </a:rPr>
              <a:t>and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err="1">
                <a:solidFill>
                  <a:schemeClr val="bg1"/>
                </a:solidFill>
              </a:rPr>
              <a:t>decrease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err="1">
                <a:solidFill>
                  <a:schemeClr val="bg1"/>
                </a:solidFill>
              </a:rPr>
              <a:t>trytophan</a:t>
            </a:r>
            <a:r>
              <a:rPr lang="tr-TR" dirty="0">
                <a:solidFill>
                  <a:schemeClr val="bg1"/>
                </a:solidFill>
              </a:rPr>
              <a:t> in </a:t>
            </a:r>
            <a:r>
              <a:rPr lang="tr-TR" dirty="0" err="1">
                <a:solidFill>
                  <a:schemeClr val="bg1"/>
                </a:solidFill>
              </a:rPr>
              <a:t>the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err="1">
                <a:solidFill>
                  <a:schemeClr val="bg1"/>
                </a:solidFill>
              </a:rPr>
              <a:t>brain</a:t>
            </a:r>
            <a:r>
              <a:rPr lang="tr-TR" dirty="0">
                <a:solidFill>
                  <a:schemeClr val="bg1"/>
                </a:solidFill>
              </a:rPr>
              <a:t>-do not </a:t>
            </a:r>
            <a:r>
              <a:rPr lang="tr-TR" dirty="0" err="1">
                <a:solidFill>
                  <a:schemeClr val="bg1"/>
                </a:solidFill>
              </a:rPr>
              <a:t>use</a:t>
            </a:r>
            <a:r>
              <a:rPr lang="tr-TR" dirty="0">
                <a:solidFill>
                  <a:schemeClr val="bg1"/>
                </a:solidFill>
              </a:rPr>
              <a:t> in </a:t>
            </a:r>
            <a:r>
              <a:rPr lang="tr-TR" dirty="0" err="1">
                <a:solidFill>
                  <a:schemeClr val="bg1"/>
                </a:solidFill>
              </a:rPr>
              <a:t>aggression</a:t>
            </a:r>
            <a:r>
              <a:rPr lang="tr-TR" dirty="0">
                <a:solidFill>
                  <a:schemeClr val="bg1"/>
                </a:solidFill>
              </a:rPr>
              <a:t>!</a:t>
            </a:r>
          </a:p>
          <a:p>
            <a:r>
              <a:rPr lang="tr-TR" dirty="0" err="1">
                <a:solidFill>
                  <a:schemeClr val="bg1"/>
                </a:solidFill>
              </a:rPr>
              <a:t>Arachidonic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err="1">
                <a:solidFill>
                  <a:schemeClr val="bg1"/>
                </a:solidFill>
              </a:rPr>
              <a:t>acid</a:t>
            </a:r>
            <a:r>
              <a:rPr lang="tr-TR" dirty="0">
                <a:solidFill>
                  <a:schemeClr val="bg1"/>
                </a:solidFill>
              </a:rPr>
              <a:t> (ARA), </a:t>
            </a:r>
            <a:r>
              <a:rPr lang="tr-TR" dirty="0" err="1">
                <a:solidFill>
                  <a:schemeClr val="bg1"/>
                </a:solidFill>
              </a:rPr>
              <a:t>docoshexaenoic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err="1">
                <a:solidFill>
                  <a:schemeClr val="bg1"/>
                </a:solidFill>
              </a:rPr>
              <a:t>acid</a:t>
            </a:r>
            <a:r>
              <a:rPr lang="tr-TR" dirty="0">
                <a:solidFill>
                  <a:schemeClr val="bg1"/>
                </a:solidFill>
              </a:rPr>
              <a:t> (DHA), </a:t>
            </a:r>
            <a:r>
              <a:rPr lang="tr-TR" dirty="0" err="1">
                <a:solidFill>
                  <a:schemeClr val="bg1"/>
                </a:solidFill>
              </a:rPr>
              <a:t>eicosahexaenoic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err="1">
                <a:solidFill>
                  <a:schemeClr val="bg1"/>
                </a:solidFill>
              </a:rPr>
              <a:t>acid</a:t>
            </a:r>
            <a:r>
              <a:rPr lang="tr-TR" dirty="0">
                <a:solidFill>
                  <a:schemeClr val="bg1"/>
                </a:solidFill>
              </a:rPr>
              <a:t> (EHA)= </a:t>
            </a:r>
            <a:r>
              <a:rPr lang="tr-TR" dirty="0" err="1">
                <a:solidFill>
                  <a:schemeClr val="bg1"/>
                </a:solidFill>
              </a:rPr>
              <a:t>long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err="1">
                <a:solidFill>
                  <a:schemeClr val="bg1"/>
                </a:solidFill>
              </a:rPr>
              <a:t>chain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err="1">
                <a:solidFill>
                  <a:schemeClr val="bg1"/>
                </a:solidFill>
              </a:rPr>
              <a:t>polyunsaturated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err="1">
                <a:solidFill>
                  <a:schemeClr val="bg1"/>
                </a:solidFill>
              </a:rPr>
              <a:t>fatty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err="1">
                <a:solidFill>
                  <a:schemeClr val="bg1"/>
                </a:solidFill>
              </a:rPr>
              <a:t>acids</a:t>
            </a:r>
            <a:r>
              <a:rPr lang="tr-TR" dirty="0">
                <a:solidFill>
                  <a:schemeClr val="bg1"/>
                </a:solidFill>
              </a:rPr>
              <a:t> (PUFA)</a:t>
            </a:r>
          </a:p>
          <a:p>
            <a:r>
              <a:rPr lang="tr-TR" dirty="0">
                <a:solidFill>
                  <a:schemeClr val="bg1"/>
                </a:solidFill>
              </a:rPr>
              <a:t>PUFA=</a:t>
            </a:r>
            <a:r>
              <a:rPr lang="tr-TR" dirty="0" err="1">
                <a:solidFill>
                  <a:schemeClr val="bg1"/>
                </a:solidFill>
              </a:rPr>
              <a:t>essential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err="1">
                <a:solidFill>
                  <a:schemeClr val="bg1"/>
                </a:solidFill>
              </a:rPr>
              <a:t>for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err="1">
                <a:solidFill>
                  <a:schemeClr val="bg1"/>
                </a:solidFill>
              </a:rPr>
              <a:t>early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err="1">
                <a:solidFill>
                  <a:schemeClr val="bg1"/>
                </a:solidFill>
              </a:rPr>
              <a:t>brain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err="1">
                <a:solidFill>
                  <a:schemeClr val="bg1"/>
                </a:solidFill>
              </a:rPr>
              <a:t>development</a:t>
            </a:r>
            <a:r>
              <a:rPr lang="tr-TR" dirty="0">
                <a:solidFill>
                  <a:schemeClr val="bg1"/>
                </a:solidFill>
              </a:rPr>
              <a:t> </a:t>
            </a:r>
          </a:p>
          <a:p>
            <a:r>
              <a:rPr lang="tr-TR" dirty="0" err="1">
                <a:solidFill>
                  <a:schemeClr val="bg1"/>
                </a:solidFill>
              </a:rPr>
              <a:t>Aggressive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err="1">
                <a:solidFill>
                  <a:schemeClr val="bg1"/>
                </a:solidFill>
              </a:rPr>
              <a:t>dogs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err="1">
                <a:solidFill>
                  <a:schemeClr val="bg1"/>
                </a:solidFill>
              </a:rPr>
              <a:t>showed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err="1">
                <a:solidFill>
                  <a:schemeClr val="bg1"/>
                </a:solidFill>
              </a:rPr>
              <a:t>significant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err="1">
                <a:solidFill>
                  <a:schemeClr val="bg1"/>
                </a:solidFill>
              </a:rPr>
              <a:t>lower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err="1">
                <a:solidFill>
                  <a:schemeClr val="bg1"/>
                </a:solidFill>
              </a:rPr>
              <a:t>values</a:t>
            </a:r>
            <a:r>
              <a:rPr lang="tr-TR" dirty="0">
                <a:solidFill>
                  <a:schemeClr val="bg1"/>
                </a:solidFill>
              </a:rPr>
              <a:t> of DHA </a:t>
            </a:r>
            <a:r>
              <a:rPr lang="tr-TR" dirty="0" err="1">
                <a:solidFill>
                  <a:schemeClr val="bg1"/>
                </a:solidFill>
              </a:rPr>
              <a:t>and</a:t>
            </a:r>
            <a:r>
              <a:rPr lang="tr-TR" dirty="0">
                <a:solidFill>
                  <a:schemeClr val="bg1"/>
                </a:solidFill>
              </a:rPr>
              <a:t> </a:t>
            </a:r>
            <a:r>
              <a:rPr lang="tr-TR" dirty="0" err="1">
                <a:solidFill>
                  <a:schemeClr val="bg1"/>
                </a:solidFill>
              </a:rPr>
              <a:t>higher</a:t>
            </a:r>
            <a:r>
              <a:rPr lang="tr-TR" dirty="0">
                <a:solidFill>
                  <a:schemeClr val="bg1"/>
                </a:solidFill>
              </a:rPr>
              <a:t> omega-6/omega-3 </a:t>
            </a:r>
            <a:r>
              <a:rPr lang="tr-TR" dirty="0" err="1">
                <a:solidFill>
                  <a:schemeClr val="bg1"/>
                </a:solidFill>
              </a:rPr>
              <a:t>ratio</a:t>
            </a:r>
            <a:r>
              <a:rPr lang="tr-TR" dirty="0">
                <a:solidFill>
                  <a:schemeClr val="bg1"/>
                </a:solidFill>
              </a:rPr>
              <a:t> (</a:t>
            </a:r>
            <a:r>
              <a:rPr lang="tr-TR" dirty="0" err="1">
                <a:solidFill>
                  <a:schemeClr val="bg1"/>
                </a:solidFill>
              </a:rPr>
              <a:t>Reet</a:t>
            </a:r>
            <a:r>
              <a:rPr lang="tr-TR" dirty="0">
                <a:solidFill>
                  <a:schemeClr val="bg1"/>
                </a:solidFill>
              </a:rPr>
              <a:t> et. al. 2008)</a:t>
            </a:r>
          </a:p>
          <a:p>
            <a:endParaRPr lang="tr-TR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0686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SUPPLEMENT-NUTRACEUTICALS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Aktivait</a:t>
            </a:r>
            <a:r>
              <a:rPr lang="tr-TR" dirty="0"/>
              <a:t> </a:t>
            </a:r>
            <a:r>
              <a:rPr lang="tr-TR" dirty="0" err="1"/>
              <a:t>contains</a:t>
            </a:r>
            <a:r>
              <a:rPr lang="tr-TR" dirty="0"/>
              <a:t> anti-</a:t>
            </a:r>
            <a:r>
              <a:rPr lang="tr-TR" dirty="0" err="1"/>
              <a:t>oxidants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free</a:t>
            </a:r>
            <a:r>
              <a:rPr lang="tr-TR" dirty="0"/>
              <a:t> </a:t>
            </a:r>
            <a:r>
              <a:rPr lang="tr-TR" dirty="0" err="1"/>
              <a:t>radical</a:t>
            </a:r>
            <a:r>
              <a:rPr lang="tr-TR" dirty="0"/>
              <a:t> </a:t>
            </a:r>
            <a:r>
              <a:rPr lang="tr-TR" dirty="0" err="1"/>
              <a:t>scavengers</a:t>
            </a:r>
            <a:r>
              <a:rPr lang="tr-TR" dirty="0"/>
              <a:t> – CD</a:t>
            </a:r>
          </a:p>
          <a:p>
            <a:r>
              <a:rPr lang="tr-TR" dirty="0" err="1"/>
              <a:t>Novifit</a:t>
            </a:r>
            <a:r>
              <a:rPr lang="tr-TR" dirty="0"/>
              <a:t> (S-</a:t>
            </a:r>
            <a:r>
              <a:rPr lang="tr-TR" dirty="0" err="1"/>
              <a:t>adenosyl</a:t>
            </a:r>
            <a:r>
              <a:rPr lang="tr-TR" dirty="0"/>
              <a:t>-L </a:t>
            </a:r>
            <a:r>
              <a:rPr lang="tr-TR" dirty="0" err="1"/>
              <a:t>methionine</a:t>
            </a:r>
            <a:r>
              <a:rPr lang="tr-TR" dirty="0"/>
              <a:t>) – CD</a:t>
            </a:r>
          </a:p>
          <a:p>
            <a:r>
              <a:rPr lang="tr-TR" dirty="0" err="1"/>
              <a:t>Zylkene</a:t>
            </a:r>
            <a:r>
              <a:rPr lang="tr-TR" dirty="0"/>
              <a:t> (</a:t>
            </a:r>
            <a:r>
              <a:rPr lang="tr-TR" dirty="0" err="1"/>
              <a:t>alpha-casozephine</a:t>
            </a:r>
            <a:r>
              <a:rPr lang="tr-TR" dirty="0"/>
              <a:t>)- </a:t>
            </a:r>
            <a:r>
              <a:rPr lang="tr-TR" dirty="0" err="1"/>
              <a:t>treatment</a:t>
            </a:r>
            <a:r>
              <a:rPr lang="tr-TR" dirty="0"/>
              <a:t> of </a:t>
            </a:r>
            <a:r>
              <a:rPr lang="tr-TR" dirty="0" err="1"/>
              <a:t>non-specific</a:t>
            </a:r>
            <a:r>
              <a:rPr lang="tr-TR" dirty="0"/>
              <a:t> </a:t>
            </a:r>
            <a:r>
              <a:rPr lang="tr-TR" dirty="0" err="1"/>
              <a:t>anxiety</a:t>
            </a:r>
            <a:r>
              <a:rPr lang="tr-TR" dirty="0"/>
              <a:t> is </a:t>
            </a:r>
            <a:r>
              <a:rPr lang="tr-TR" dirty="0" err="1"/>
              <a:t>similar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GABA- GABA </a:t>
            </a:r>
            <a:r>
              <a:rPr lang="tr-TR" dirty="0" err="1"/>
              <a:t>receptor</a:t>
            </a:r>
            <a:r>
              <a:rPr lang="tr-TR" dirty="0"/>
              <a:t> </a:t>
            </a:r>
            <a:r>
              <a:rPr lang="tr-TR" dirty="0" err="1"/>
              <a:t>agonist</a:t>
            </a:r>
            <a:endParaRPr lang="tr-TR" dirty="0"/>
          </a:p>
          <a:p>
            <a:r>
              <a:rPr lang="tr-TR" dirty="0" err="1"/>
              <a:t>Calm</a:t>
            </a:r>
            <a:r>
              <a:rPr lang="tr-TR" dirty="0"/>
              <a:t> </a:t>
            </a:r>
            <a:r>
              <a:rPr lang="tr-TR" dirty="0" err="1"/>
              <a:t>diet</a:t>
            </a:r>
            <a:r>
              <a:rPr lang="tr-TR" dirty="0"/>
              <a:t> (</a:t>
            </a:r>
            <a:r>
              <a:rPr lang="tr-TR" dirty="0" err="1"/>
              <a:t>Royal</a:t>
            </a:r>
            <a:r>
              <a:rPr lang="tr-TR" dirty="0"/>
              <a:t> Canin)- </a:t>
            </a:r>
            <a:r>
              <a:rPr lang="tr-TR" dirty="0" err="1"/>
              <a:t>alpha</a:t>
            </a:r>
            <a:r>
              <a:rPr lang="tr-TR" dirty="0"/>
              <a:t>-</a:t>
            </a:r>
            <a:r>
              <a:rPr lang="tr-TR" dirty="0" err="1"/>
              <a:t>casozephine</a:t>
            </a:r>
            <a:r>
              <a:rPr lang="tr-TR" dirty="0"/>
              <a:t>-anti-</a:t>
            </a:r>
            <a:r>
              <a:rPr lang="tr-TR" dirty="0" err="1"/>
              <a:t>oxidant</a:t>
            </a:r>
            <a:r>
              <a:rPr lang="tr-TR" dirty="0"/>
              <a:t> </a:t>
            </a:r>
            <a:r>
              <a:rPr lang="tr-TR" dirty="0" err="1"/>
              <a:t>complex</a:t>
            </a:r>
            <a:endParaRPr lang="tr-TR" dirty="0"/>
          </a:p>
          <a:p>
            <a:r>
              <a:rPr lang="tr-TR" dirty="0" err="1"/>
              <a:t>Harmonease</a:t>
            </a:r>
            <a:r>
              <a:rPr lang="tr-TR" dirty="0"/>
              <a:t>- </a:t>
            </a:r>
            <a:r>
              <a:rPr lang="tr-TR" dirty="0" err="1"/>
              <a:t>Magnolia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phellodendron</a:t>
            </a:r>
            <a:r>
              <a:rPr lang="tr-TR" dirty="0"/>
              <a:t>- (GABA </a:t>
            </a:r>
            <a:r>
              <a:rPr lang="tr-TR" dirty="0" err="1"/>
              <a:t>modulation</a:t>
            </a:r>
            <a:r>
              <a:rPr lang="tr-TR" dirty="0"/>
              <a:t>) minimize </a:t>
            </a:r>
            <a:r>
              <a:rPr lang="tr-TR" dirty="0" err="1"/>
              <a:t>stress</a:t>
            </a: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755583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36008" cy="6858000"/>
          </a:xfrm>
          <a:prstGeom prst="rect">
            <a:avLst/>
          </a:prstGeom>
          <a:solidFill>
            <a:srgbClr val="501D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632" y="484632"/>
            <a:ext cx="3666744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chemeClr val="bg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/>
          <a:srcRect r="1" b="18368"/>
          <a:stretch/>
        </p:blipFill>
        <p:spPr>
          <a:xfrm>
            <a:off x="804672" y="803049"/>
            <a:ext cx="3026664" cy="2470743"/>
          </a:xfrm>
          <a:prstGeom prst="rect">
            <a:avLst/>
          </a:prstGeom>
          <a:effectLst/>
        </p:spPr>
      </p:pic>
      <p:pic>
        <p:nvPicPr>
          <p:cNvPr id="5" name="Resim 4"/>
          <p:cNvPicPr>
            <a:picLocks noChangeAspect="1"/>
          </p:cNvPicPr>
          <p:nvPr/>
        </p:nvPicPr>
        <p:blipFill rotWithShape="1">
          <a:blip r:embed="rId3"/>
          <a:srcRect r="1" b="19437"/>
          <a:stretch/>
        </p:blipFill>
        <p:spPr>
          <a:xfrm>
            <a:off x="804672" y="3461344"/>
            <a:ext cx="3026663" cy="2438400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116878" y="114683"/>
            <a:ext cx="6422849" cy="1676603"/>
          </a:xfrm>
        </p:spPr>
        <p:txBody>
          <a:bodyPr>
            <a:normAutofit/>
          </a:bodyPr>
          <a:lstStyle/>
          <a:p>
            <a:r>
              <a:rPr lang="tr-TR" b="1" dirty="0"/>
              <a:t>PHEROMONOTHERAPY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16879" y="1791286"/>
            <a:ext cx="6422848" cy="3785419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tr-TR" sz="2400" b="1" dirty="0" err="1"/>
              <a:t>Feliway</a:t>
            </a:r>
            <a:endParaRPr lang="tr-TR" sz="2400" b="1" dirty="0"/>
          </a:p>
          <a:p>
            <a:pPr>
              <a:lnSpc>
                <a:spcPct val="80000"/>
              </a:lnSpc>
            </a:pPr>
            <a:r>
              <a:rPr lang="tr-TR" sz="2400" dirty="0" err="1"/>
              <a:t>Synthetic</a:t>
            </a:r>
            <a:r>
              <a:rPr lang="tr-TR" sz="2400" dirty="0"/>
              <a:t> </a:t>
            </a:r>
            <a:r>
              <a:rPr lang="tr-TR" sz="2400" dirty="0" err="1"/>
              <a:t>analogue</a:t>
            </a:r>
            <a:r>
              <a:rPr lang="tr-TR" sz="2400" dirty="0"/>
              <a:t> of </a:t>
            </a:r>
            <a:r>
              <a:rPr lang="tr-TR" sz="2400" dirty="0" err="1"/>
              <a:t>feline</a:t>
            </a:r>
            <a:r>
              <a:rPr lang="tr-TR" sz="2400" dirty="0"/>
              <a:t> </a:t>
            </a:r>
            <a:r>
              <a:rPr lang="tr-TR" sz="2400" dirty="0" err="1"/>
              <a:t>facial</a:t>
            </a:r>
            <a:r>
              <a:rPr lang="tr-TR" sz="2400" dirty="0"/>
              <a:t> </a:t>
            </a:r>
            <a:r>
              <a:rPr lang="tr-TR" sz="2400" dirty="0" err="1"/>
              <a:t>pheromone</a:t>
            </a:r>
            <a:endParaRPr lang="tr-TR" sz="2400" dirty="0"/>
          </a:p>
          <a:p>
            <a:pPr>
              <a:lnSpc>
                <a:spcPct val="80000"/>
              </a:lnSpc>
            </a:pPr>
            <a:r>
              <a:rPr lang="tr-TR" sz="2400" dirty="0" err="1"/>
              <a:t>Spraying</a:t>
            </a:r>
            <a:r>
              <a:rPr lang="tr-TR" sz="2400" dirty="0"/>
              <a:t>, </a:t>
            </a:r>
            <a:r>
              <a:rPr lang="tr-TR" sz="2400" dirty="0" err="1"/>
              <a:t>inappropriate</a:t>
            </a:r>
            <a:r>
              <a:rPr lang="tr-TR" sz="2400" dirty="0"/>
              <a:t> </a:t>
            </a:r>
            <a:r>
              <a:rPr lang="tr-TR" sz="2400" dirty="0" err="1"/>
              <a:t>straching</a:t>
            </a:r>
            <a:r>
              <a:rPr lang="tr-TR" sz="2400" dirty="0"/>
              <a:t>, </a:t>
            </a:r>
            <a:r>
              <a:rPr lang="tr-TR" sz="2400" dirty="0" err="1"/>
              <a:t>travel</a:t>
            </a:r>
            <a:r>
              <a:rPr lang="tr-TR" sz="2400" dirty="0"/>
              <a:t>, </a:t>
            </a:r>
            <a:r>
              <a:rPr lang="tr-TR" sz="2400" dirty="0" err="1"/>
              <a:t>hospitalisation</a:t>
            </a:r>
            <a:endParaRPr lang="tr-TR" sz="2400" dirty="0"/>
          </a:p>
          <a:p>
            <a:pPr marL="0" indent="0">
              <a:lnSpc>
                <a:spcPct val="80000"/>
              </a:lnSpc>
              <a:buNone/>
            </a:pPr>
            <a:endParaRPr lang="tr-TR" sz="2400" dirty="0"/>
          </a:p>
          <a:p>
            <a:pPr>
              <a:lnSpc>
                <a:spcPct val="80000"/>
              </a:lnSpc>
            </a:pPr>
            <a:r>
              <a:rPr lang="tr-TR" sz="2400" b="1" dirty="0" err="1"/>
              <a:t>Felifriend</a:t>
            </a:r>
            <a:endParaRPr lang="tr-TR" sz="2400" b="1" dirty="0"/>
          </a:p>
          <a:p>
            <a:pPr>
              <a:lnSpc>
                <a:spcPct val="80000"/>
              </a:lnSpc>
            </a:pPr>
            <a:r>
              <a:rPr lang="tr-TR" sz="2400" dirty="0" err="1"/>
              <a:t>Aggression</a:t>
            </a:r>
            <a:endParaRPr lang="tr-TR" sz="2400" dirty="0"/>
          </a:p>
          <a:p>
            <a:pPr>
              <a:lnSpc>
                <a:spcPct val="80000"/>
              </a:lnSpc>
            </a:pPr>
            <a:r>
              <a:rPr lang="tr-TR" sz="2400" dirty="0" err="1"/>
              <a:t>Panic</a:t>
            </a:r>
            <a:r>
              <a:rPr lang="tr-TR" sz="2400" dirty="0"/>
              <a:t> </a:t>
            </a:r>
            <a:r>
              <a:rPr lang="tr-TR" sz="2400" dirty="0" err="1"/>
              <a:t>disorder</a:t>
            </a:r>
            <a:endParaRPr lang="tr-TR" sz="2400" dirty="0"/>
          </a:p>
          <a:p>
            <a:pPr marL="0" indent="0">
              <a:lnSpc>
                <a:spcPct val="80000"/>
              </a:lnSpc>
              <a:buNone/>
            </a:pPr>
            <a:endParaRPr lang="tr-TR" sz="2400" dirty="0"/>
          </a:p>
          <a:p>
            <a:pPr>
              <a:lnSpc>
                <a:spcPct val="80000"/>
              </a:lnSpc>
            </a:pPr>
            <a:r>
              <a:rPr lang="tr-TR" sz="2400" b="1" dirty="0"/>
              <a:t>DAP</a:t>
            </a:r>
          </a:p>
          <a:p>
            <a:pPr>
              <a:lnSpc>
                <a:spcPct val="80000"/>
              </a:lnSpc>
            </a:pPr>
            <a:r>
              <a:rPr lang="tr-TR" sz="2400" dirty="0" err="1"/>
              <a:t>Analogue</a:t>
            </a:r>
            <a:r>
              <a:rPr lang="tr-TR" sz="2400" dirty="0"/>
              <a:t> of a </a:t>
            </a:r>
            <a:r>
              <a:rPr lang="tr-TR" sz="2400" dirty="0" err="1"/>
              <a:t>scent</a:t>
            </a:r>
            <a:r>
              <a:rPr lang="tr-TR" sz="2400" dirty="0"/>
              <a:t> </a:t>
            </a:r>
            <a:r>
              <a:rPr lang="tr-TR" sz="2400" dirty="0" err="1"/>
              <a:t>signal</a:t>
            </a:r>
            <a:r>
              <a:rPr lang="tr-TR" sz="2400" dirty="0"/>
              <a:t> </a:t>
            </a:r>
            <a:r>
              <a:rPr lang="tr-TR" sz="2400" dirty="0" err="1"/>
              <a:t>which</a:t>
            </a:r>
            <a:r>
              <a:rPr lang="tr-TR" sz="2400" dirty="0"/>
              <a:t> </a:t>
            </a:r>
            <a:r>
              <a:rPr lang="tr-TR" sz="2400" dirty="0" err="1"/>
              <a:t>emantes</a:t>
            </a:r>
            <a:r>
              <a:rPr lang="tr-TR" sz="2400" dirty="0"/>
              <a:t> </a:t>
            </a:r>
            <a:r>
              <a:rPr lang="tr-TR" sz="2400" dirty="0" err="1"/>
              <a:t>from</a:t>
            </a:r>
            <a:r>
              <a:rPr lang="tr-TR" sz="2400" dirty="0"/>
              <a:t> </a:t>
            </a:r>
            <a:r>
              <a:rPr lang="tr-TR" sz="2400" dirty="0" err="1"/>
              <a:t>the</a:t>
            </a:r>
            <a:r>
              <a:rPr lang="tr-TR" sz="2400" dirty="0"/>
              <a:t> </a:t>
            </a:r>
            <a:r>
              <a:rPr lang="tr-TR" sz="2400" dirty="0" err="1"/>
              <a:t>inter</a:t>
            </a:r>
            <a:r>
              <a:rPr lang="tr-TR" sz="2400" dirty="0"/>
              <a:t> </a:t>
            </a:r>
            <a:r>
              <a:rPr lang="tr-TR" sz="2400" dirty="0" err="1"/>
              <a:t>mammery</a:t>
            </a:r>
            <a:r>
              <a:rPr lang="tr-TR" sz="2400" dirty="0"/>
              <a:t> </a:t>
            </a:r>
            <a:r>
              <a:rPr lang="tr-TR" sz="2400" dirty="0" err="1"/>
              <a:t>sulcus</a:t>
            </a:r>
            <a:r>
              <a:rPr lang="tr-TR" sz="2400" dirty="0"/>
              <a:t> of </a:t>
            </a:r>
            <a:r>
              <a:rPr lang="tr-TR" sz="2400" dirty="0" err="1"/>
              <a:t>the</a:t>
            </a:r>
            <a:r>
              <a:rPr lang="tr-TR" sz="2400" dirty="0"/>
              <a:t> </a:t>
            </a:r>
            <a:r>
              <a:rPr lang="tr-TR" sz="2400" dirty="0" err="1"/>
              <a:t>lactation</a:t>
            </a:r>
            <a:r>
              <a:rPr lang="tr-TR" sz="2400" dirty="0"/>
              <a:t> </a:t>
            </a:r>
            <a:r>
              <a:rPr lang="tr-TR" sz="2400" dirty="0" err="1"/>
              <a:t>bitch</a:t>
            </a:r>
            <a:endParaRPr lang="tr-TR" sz="2400" dirty="0"/>
          </a:p>
          <a:p>
            <a:pPr>
              <a:lnSpc>
                <a:spcPct val="80000"/>
              </a:lnSpc>
            </a:pPr>
            <a:endParaRPr lang="tr-TR" sz="1900" dirty="0"/>
          </a:p>
        </p:txBody>
      </p:sp>
    </p:spTree>
    <p:extLst>
      <p:ext uri="{BB962C8B-B14F-4D97-AF65-F5344CB8AC3E}">
        <p14:creationId xmlns:p14="http://schemas.microsoft.com/office/powerpoint/2010/main" val="9842158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13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786754" cy="6858000"/>
          </a:xfrm>
          <a:custGeom>
            <a:avLst/>
            <a:gdLst>
              <a:gd name="connsiteX0" fmla="*/ 0 w 11786754"/>
              <a:gd name="connsiteY0" fmla="*/ 0 h 6858000"/>
              <a:gd name="connsiteX1" fmla="*/ 8610600 w 11786754"/>
              <a:gd name="connsiteY1" fmla="*/ 0 h 6858000"/>
              <a:gd name="connsiteX2" fmla="*/ 11786754 w 11786754"/>
              <a:gd name="connsiteY2" fmla="*/ 6858000 h 6858000"/>
              <a:gd name="connsiteX3" fmla="*/ 0 w 117867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86754" h="6858000">
                <a:moveTo>
                  <a:pt x="0" y="0"/>
                </a:moveTo>
                <a:lnTo>
                  <a:pt x="8610600" y="0"/>
                </a:lnTo>
                <a:lnTo>
                  <a:pt x="1178675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1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581400" cy="6858000"/>
          </a:xfrm>
          <a:custGeom>
            <a:avLst/>
            <a:gdLst>
              <a:gd name="connsiteX0" fmla="*/ 0 w 3581400"/>
              <a:gd name="connsiteY0" fmla="*/ 0 h 6858000"/>
              <a:gd name="connsiteX1" fmla="*/ 405246 w 3581400"/>
              <a:gd name="connsiteY1" fmla="*/ 0 h 6858000"/>
              <a:gd name="connsiteX2" fmla="*/ 3581400 w 3581400"/>
              <a:gd name="connsiteY2" fmla="*/ 6858000 h 6858000"/>
              <a:gd name="connsiteX3" fmla="*/ 0 w 35814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81400" h="6858000">
                <a:moveTo>
                  <a:pt x="0" y="0"/>
                </a:moveTo>
                <a:lnTo>
                  <a:pt x="405246" y="0"/>
                </a:lnTo>
                <a:lnTo>
                  <a:pt x="3581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3002" y="365125"/>
            <a:ext cx="10520702" cy="1325563"/>
          </a:xfrm>
        </p:spPr>
        <p:txBody>
          <a:bodyPr>
            <a:normAutofit/>
          </a:bodyPr>
          <a:lstStyle/>
          <a:p>
            <a:r>
              <a:rPr lang="tr-TR" dirty="0"/>
              <a:t>IMPORTANT!!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1" y="2022601"/>
            <a:ext cx="10515598" cy="4154361"/>
          </a:xfrm>
        </p:spPr>
        <p:txBody>
          <a:bodyPr>
            <a:normAutofit/>
          </a:bodyPr>
          <a:lstStyle/>
          <a:p>
            <a:r>
              <a:rPr lang="tr-TR" sz="3600" i="1" dirty="0" err="1"/>
              <a:t>Diagnosis</a:t>
            </a:r>
            <a:r>
              <a:rPr lang="tr-TR" sz="3600" i="1" dirty="0"/>
              <a:t> </a:t>
            </a:r>
            <a:r>
              <a:rPr lang="tr-TR" sz="3600" i="1" dirty="0" err="1"/>
              <a:t>criteria</a:t>
            </a:r>
            <a:r>
              <a:rPr lang="tr-TR" sz="3600" i="1" dirty="0"/>
              <a:t> </a:t>
            </a:r>
            <a:r>
              <a:rPr lang="tr-TR" sz="3600" i="1" dirty="0" err="1"/>
              <a:t>should</a:t>
            </a:r>
            <a:r>
              <a:rPr lang="tr-TR" sz="3600" i="1" dirty="0"/>
              <a:t> be met!</a:t>
            </a:r>
          </a:p>
          <a:p>
            <a:r>
              <a:rPr lang="tr-TR" sz="3600" i="1" dirty="0" err="1"/>
              <a:t>Drugs</a:t>
            </a:r>
            <a:r>
              <a:rPr lang="tr-TR" sz="3600" i="1" dirty="0"/>
              <a:t>/</a:t>
            </a:r>
            <a:r>
              <a:rPr lang="tr-TR" sz="3600" i="1" dirty="0" err="1"/>
              <a:t>diets</a:t>
            </a:r>
            <a:r>
              <a:rPr lang="tr-TR" sz="3600" i="1" dirty="0"/>
              <a:t> </a:t>
            </a:r>
            <a:r>
              <a:rPr lang="tr-TR" sz="3600" i="1" dirty="0" err="1"/>
              <a:t>are</a:t>
            </a:r>
            <a:r>
              <a:rPr lang="tr-TR" sz="3600" i="1" dirty="0"/>
              <a:t> not «</a:t>
            </a:r>
            <a:r>
              <a:rPr lang="tr-TR" sz="3600" i="1" dirty="0" err="1"/>
              <a:t>quick</a:t>
            </a:r>
            <a:r>
              <a:rPr lang="tr-TR" sz="3600" i="1" dirty="0"/>
              <a:t> </a:t>
            </a:r>
            <a:r>
              <a:rPr lang="tr-TR" sz="3600" i="1" dirty="0" err="1"/>
              <a:t>fix</a:t>
            </a:r>
            <a:r>
              <a:rPr lang="tr-TR" sz="3600" i="1" dirty="0"/>
              <a:t>»!</a:t>
            </a:r>
          </a:p>
          <a:p>
            <a:r>
              <a:rPr lang="tr-TR" sz="3600" i="1" dirty="0" err="1"/>
              <a:t>Behavioral</a:t>
            </a:r>
            <a:r>
              <a:rPr lang="tr-TR" sz="3600" i="1" dirty="0"/>
              <a:t> </a:t>
            </a:r>
            <a:r>
              <a:rPr lang="tr-TR" sz="3600" i="1" dirty="0" err="1"/>
              <a:t>medication</a:t>
            </a:r>
            <a:r>
              <a:rPr lang="tr-TR" sz="3600" i="1" dirty="0"/>
              <a:t> is </a:t>
            </a:r>
            <a:r>
              <a:rPr lang="tr-TR" sz="3600" i="1" dirty="0" err="1"/>
              <a:t>very</a:t>
            </a:r>
            <a:r>
              <a:rPr lang="tr-TR" sz="3600" i="1" dirty="0"/>
              <a:t> </a:t>
            </a:r>
            <a:r>
              <a:rPr lang="tr-TR" sz="3600" i="1" dirty="0" err="1"/>
              <a:t>rarely</a:t>
            </a:r>
            <a:r>
              <a:rPr lang="tr-TR" sz="3600" i="1" dirty="0"/>
              <a:t> </a:t>
            </a:r>
            <a:r>
              <a:rPr lang="tr-TR" sz="3600" i="1" dirty="0" err="1"/>
              <a:t>sufficient</a:t>
            </a:r>
            <a:r>
              <a:rPr lang="tr-TR" sz="3600" i="1" dirty="0"/>
              <a:t> </a:t>
            </a:r>
            <a:r>
              <a:rPr lang="tr-TR" sz="3600" i="1" dirty="0" err="1"/>
              <a:t>alone</a:t>
            </a:r>
            <a:r>
              <a:rPr lang="tr-TR" sz="3600" i="1" dirty="0"/>
              <a:t>!</a:t>
            </a:r>
          </a:p>
          <a:p>
            <a:r>
              <a:rPr lang="tr-TR" sz="3600" i="1" dirty="0" err="1"/>
              <a:t>Pharmacological</a:t>
            </a:r>
            <a:r>
              <a:rPr lang="tr-TR" sz="3600" i="1" dirty="0"/>
              <a:t> </a:t>
            </a:r>
            <a:r>
              <a:rPr lang="tr-TR" sz="3600" i="1" dirty="0" err="1"/>
              <a:t>intervention</a:t>
            </a:r>
            <a:r>
              <a:rPr lang="tr-TR" sz="3600" i="1" dirty="0"/>
              <a:t> </a:t>
            </a:r>
            <a:r>
              <a:rPr lang="tr-TR" sz="3600" i="1" dirty="0" err="1"/>
              <a:t>relies</a:t>
            </a:r>
            <a:r>
              <a:rPr lang="tr-TR" sz="3600" i="1" dirty="0"/>
              <a:t> on </a:t>
            </a:r>
            <a:r>
              <a:rPr lang="tr-TR" sz="3600" i="1" dirty="0" err="1"/>
              <a:t>client</a:t>
            </a:r>
            <a:r>
              <a:rPr lang="tr-TR" sz="3600" i="1" dirty="0"/>
              <a:t> </a:t>
            </a:r>
            <a:r>
              <a:rPr lang="tr-TR" sz="3600" i="1" dirty="0" err="1"/>
              <a:t>cooperation</a:t>
            </a:r>
            <a:r>
              <a:rPr lang="tr-TR" sz="3600" i="1" dirty="0"/>
              <a:t> on </a:t>
            </a:r>
            <a:r>
              <a:rPr lang="tr-TR" sz="3600" i="1" dirty="0" err="1"/>
              <a:t>administration</a:t>
            </a:r>
            <a:endParaRPr lang="tr-TR" sz="3600" i="1" dirty="0"/>
          </a:p>
        </p:txBody>
      </p:sp>
    </p:spTree>
    <p:extLst>
      <p:ext uri="{BB962C8B-B14F-4D97-AF65-F5344CB8AC3E}">
        <p14:creationId xmlns:p14="http://schemas.microsoft.com/office/powerpoint/2010/main" val="14117513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2885" y="299670"/>
            <a:ext cx="5316708" cy="635878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951181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450</TotalTime>
  <Words>1517</Words>
  <Application>Microsoft Office PowerPoint</Application>
  <PresentationFormat>Geniş ekran</PresentationFormat>
  <Paragraphs>251</Paragraphs>
  <Slides>35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35</vt:i4>
      </vt:variant>
    </vt:vector>
  </HeadingPairs>
  <TitlesOfParts>
    <vt:vector size="40" baseType="lpstr">
      <vt:lpstr>Arial</vt:lpstr>
      <vt:lpstr>Franklin Gothic Book</vt:lpstr>
      <vt:lpstr>Franklin Gothic Medium</vt:lpstr>
      <vt:lpstr>Wingdings</vt:lpstr>
      <vt:lpstr>Office Teması</vt:lpstr>
      <vt:lpstr>INTRODUCTION  TO  BEHAVIORAL PHARMACOLOGY</vt:lpstr>
      <vt:lpstr>Overview</vt:lpstr>
      <vt:lpstr>REMEMBER–  NEUROTRANSMISSION</vt:lpstr>
      <vt:lpstr>PowerPoint Sunusu</vt:lpstr>
      <vt:lpstr>FUNCTIONS OF NM</vt:lpstr>
      <vt:lpstr>IMPORTANT!!</vt:lpstr>
      <vt:lpstr>CRITERIA FOR SELECTING DRUG THERAPY</vt:lpstr>
      <vt:lpstr>CLASSES OF PSYCHOACTIVE DRUGS</vt:lpstr>
      <vt:lpstr>1. Neuroleptics (Antipsychotic agents):</vt:lpstr>
      <vt:lpstr>2. Azapirones:</vt:lpstr>
      <vt:lpstr>3. Benzodiazepines (BZ):</vt:lpstr>
      <vt:lpstr>3. Benzodiazepines (BZ):</vt:lpstr>
      <vt:lpstr>3. Benzodiazepines (BZ):</vt:lpstr>
      <vt:lpstr>3. Benzodiazepines (BZ):</vt:lpstr>
      <vt:lpstr>4. Gabapentin:</vt:lpstr>
      <vt:lpstr>5. *Trcyclic antidepressants (TCAs)</vt:lpstr>
      <vt:lpstr>5. *Trcyclic antidepressants (TCAs)</vt:lpstr>
      <vt:lpstr>6. *Selective Serotonin Reuptake Inhibitor</vt:lpstr>
      <vt:lpstr>6. *Selective Serotonin Reuptake Inhibitor</vt:lpstr>
      <vt:lpstr>7. *Monoamine oxidase inhibitors (MAOIs)</vt:lpstr>
      <vt:lpstr>7. *Monoamine oxidase inhibitors (MAOIs)</vt:lpstr>
      <vt:lpstr>8. Alpha-Adrenergic Agonists</vt:lpstr>
      <vt:lpstr>9. Beta blockers</vt:lpstr>
      <vt:lpstr>10. Antiepileptics</vt:lpstr>
      <vt:lpstr>11. Hormonal preparations</vt:lpstr>
      <vt:lpstr>Newer ideas</vt:lpstr>
      <vt:lpstr>COMBINATION TREATMENT</vt:lpstr>
      <vt:lpstr>WHY SSRI’s or TCA’s?</vt:lpstr>
      <vt:lpstr>WHEN SHOULD WE ATTEMPT WEANING?</vt:lpstr>
      <vt:lpstr>DO NOT USE PREVENTICS COLLARS WITH SSRIs/TCAs!!</vt:lpstr>
      <vt:lpstr>DIET AND BEHAVIOR</vt:lpstr>
      <vt:lpstr>SUPPLEMENT-NUTRACEUTICALS</vt:lpstr>
      <vt:lpstr>PHEROMONOTHERAPY</vt:lpstr>
      <vt:lpstr>IMPORTANT!!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BEHAVIORAL PHARMACOLOGY</dc:title>
  <dc:creator>Yasemin</dc:creator>
  <cp:lastModifiedBy>Yasemin</cp:lastModifiedBy>
  <cp:revision>46</cp:revision>
  <dcterms:created xsi:type="dcterms:W3CDTF">2016-04-30T13:20:37Z</dcterms:created>
  <dcterms:modified xsi:type="dcterms:W3CDTF">2016-05-15T17:33:46Z</dcterms:modified>
</cp:coreProperties>
</file>