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4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6DAF1-823C-4387-9149-EC8901E66D8D}" type="datetimeFigureOut">
              <a:rPr lang="tr-TR" smtClean="0"/>
              <a:t>15.10.2020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87661-3340-49A2-B30A-A3179D63E4BC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Pharmacodynamics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err="1" smtClean="0"/>
              <a:t>Dose</a:t>
            </a:r>
            <a:r>
              <a:rPr lang="tr-TR" dirty="0" smtClean="0"/>
              <a:t> </a:t>
            </a:r>
            <a:r>
              <a:rPr lang="tr-TR" dirty="0" err="1" smtClean="0"/>
              <a:t>response</a:t>
            </a:r>
            <a:r>
              <a:rPr lang="tr-TR" dirty="0" smtClean="0"/>
              <a:t> </a:t>
            </a:r>
            <a:r>
              <a:rPr lang="tr-TR" dirty="0" err="1" smtClean="0"/>
              <a:t>relation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Efficacy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Potency</a:t>
            </a:r>
            <a:endParaRPr lang="tr-TR" dirty="0" smtClean="0"/>
          </a:p>
          <a:p>
            <a:pPr>
              <a:buNone/>
            </a:pPr>
            <a:r>
              <a:rPr lang="tr-TR" dirty="0" err="1" smtClean="0"/>
              <a:t>Therapeutic</a:t>
            </a:r>
            <a:r>
              <a:rPr lang="tr-TR" dirty="0" smtClean="0"/>
              <a:t> </a:t>
            </a:r>
            <a:r>
              <a:rPr lang="tr-TR" dirty="0" err="1" smtClean="0"/>
              <a:t>index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PHARMACODYNAMICS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err="1" smtClean="0">
                <a:latin typeface="+mj-lt"/>
              </a:rPr>
              <a:t>What</a:t>
            </a:r>
            <a:r>
              <a:rPr lang="tr-TR" dirty="0" smtClean="0">
                <a:latin typeface="+mj-lt"/>
              </a:rPr>
              <a:t> do </a:t>
            </a:r>
            <a:r>
              <a:rPr lang="tr-TR" dirty="0" err="1" smtClean="0">
                <a:latin typeface="+mj-lt"/>
              </a:rPr>
              <a:t>drugs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body?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a </a:t>
            </a:r>
            <a:r>
              <a:rPr lang="tr-TR" dirty="0" err="1" smtClean="0"/>
              <a:t>good</a:t>
            </a:r>
            <a:r>
              <a:rPr lang="tr-TR" dirty="0" smtClean="0"/>
              <a:t> fit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only</a:t>
            </a:r>
            <a:r>
              <a:rPr lang="tr-TR" dirty="0" smtClean="0"/>
              <a:t>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type</a:t>
            </a:r>
            <a:r>
              <a:rPr lang="tr-TR" dirty="0" smtClean="0"/>
              <a:t> of </a:t>
            </a:r>
            <a:r>
              <a:rPr lang="tr-TR" dirty="0" err="1" smtClean="0"/>
              <a:t>receptor</a:t>
            </a:r>
            <a:r>
              <a:rPr lang="tr-TR" dirty="0" smtClean="0"/>
              <a:t>;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Must</a:t>
            </a:r>
            <a:r>
              <a:rPr lang="tr-TR" dirty="0" smtClean="0"/>
              <a:t> be </a:t>
            </a:r>
            <a:r>
              <a:rPr lang="tr-TR" dirty="0" err="1" smtClean="0"/>
              <a:t>sufficiently</a:t>
            </a:r>
            <a:r>
              <a:rPr lang="tr-TR" dirty="0" smtClean="0"/>
              <a:t> </a:t>
            </a:r>
            <a:r>
              <a:rPr lang="tr-TR" dirty="0" err="1" smtClean="0"/>
              <a:t>unique</a:t>
            </a:r>
            <a:r>
              <a:rPr lang="tr-TR" dirty="0" smtClean="0"/>
              <a:t> in </a:t>
            </a:r>
            <a:r>
              <a:rPr lang="tr-TR" dirty="0" err="1" smtClean="0"/>
              <a:t>shape</a:t>
            </a:r>
            <a:r>
              <a:rPr lang="tr-TR" dirty="0" smtClean="0"/>
              <a:t>, </a:t>
            </a:r>
            <a:r>
              <a:rPr lang="tr-TR" dirty="0" err="1" smtClean="0"/>
              <a:t>charge</a:t>
            </a:r>
            <a:r>
              <a:rPr lang="tr-TR" dirty="0" smtClean="0"/>
              <a:t> and </a:t>
            </a:r>
            <a:r>
              <a:rPr lang="tr-TR" dirty="0" err="1" smtClean="0"/>
              <a:t>other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endParaRPr lang="tr-TR" dirty="0" smtClean="0"/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selective</a:t>
            </a:r>
            <a:r>
              <a:rPr lang="tr-TR" dirty="0" smtClean="0"/>
              <a:t> </a:t>
            </a:r>
            <a:r>
              <a:rPr lang="tr-TR" dirty="0" err="1" smtClean="0"/>
              <a:t>binding</a:t>
            </a:r>
            <a:r>
              <a:rPr lang="tr-TR" dirty="0" smtClean="0"/>
              <a:t>, MW </a:t>
            </a:r>
            <a:r>
              <a:rPr lang="tr-TR" dirty="0" err="1" smtClean="0"/>
              <a:t>should</a:t>
            </a:r>
            <a:r>
              <a:rPr lang="tr-TR" dirty="0" smtClean="0"/>
              <a:t> be at </a:t>
            </a:r>
            <a:r>
              <a:rPr lang="tr-TR" dirty="0" err="1" smtClean="0"/>
              <a:t>least</a:t>
            </a:r>
            <a:r>
              <a:rPr lang="tr-TR" dirty="0" smtClean="0"/>
              <a:t> 100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Receptor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latin typeface="+mj-lt"/>
              </a:rPr>
              <a:t>   The </a:t>
            </a:r>
            <a:r>
              <a:rPr lang="tr-TR" dirty="0" err="1" smtClean="0">
                <a:latin typeface="+mj-lt"/>
              </a:rPr>
              <a:t>component</a:t>
            </a:r>
            <a:r>
              <a:rPr lang="tr-TR" dirty="0" smtClean="0">
                <a:latin typeface="+mj-lt"/>
              </a:rPr>
              <a:t> of a </a:t>
            </a:r>
            <a:r>
              <a:rPr lang="tr-TR" dirty="0" err="1" smtClean="0">
                <a:latin typeface="+mj-lt"/>
              </a:rPr>
              <a:t>cell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organism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that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interacts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a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iniates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chain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events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leading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drug’s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observed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effects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IMG_72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5081" y="0"/>
            <a:ext cx="3133838" cy="6858000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+mj-lt"/>
              </a:rPr>
              <a:t>Receptors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largely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determine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quantitative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relations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between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dose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pharmacological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effects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Receptors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are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responsible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for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selectivity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action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Receptors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mediate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actions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pharmacological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agonists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antagonists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836712"/>
            <a:ext cx="8496944" cy="547260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err="1" smtClean="0">
                <a:solidFill>
                  <a:srgbClr val="FF0000"/>
                </a:solidFill>
                <a:latin typeface="+mj-lt"/>
              </a:rPr>
              <a:t>Agonist</a:t>
            </a:r>
            <a:r>
              <a:rPr lang="tr-TR" dirty="0" smtClean="0">
                <a:solidFill>
                  <a:srgbClr val="FF0000"/>
                </a:solidFill>
                <a:latin typeface="+mj-lt"/>
              </a:rPr>
              <a:t>:</a:t>
            </a:r>
            <a:r>
              <a:rPr lang="tr-TR" dirty="0" err="1" smtClean="0">
                <a:latin typeface="+mj-lt"/>
              </a:rPr>
              <a:t>binds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activates</a:t>
            </a:r>
            <a:r>
              <a:rPr lang="tr-TR" dirty="0" smtClean="0">
                <a:latin typeface="+mj-lt"/>
              </a:rPr>
              <a:t> it, it </a:t>
            </a:r>
            <a:r>
              <a:rPr lang="tr-TR" dirty="0" err="1" smtClean="0">
                <a:latin typeface="+mj-lt"/>
              </a:rPr>
              <a:t>brings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directly</a:t>
            </a:r>
            <a:r>
              <a:rPr lang="tr-TR" dirty="0" smtClean="0">
                <a:latin typeface="+mj-lt"/>
              </a:rPr>
              <a:t>/</a:t>
            </a:r>
            <a:r>
              <a:rPr lang="tr-TR" dirty="0" err="1" smtClean="0">
                <a:latin typeface="+mj-lt"/>
              </a:rPr>
              <a:t>indirectly</a:t>
            </a:r>
            <a:r>
              <a:rPr lang="tr-TR" dirty="0" smtClean="0">
                <a:latin typeface="+mj-lt"/>
              </a:rPr>
              <a:t> an </a:t>
            </a:r>
            <a:r>
              <a:rPr lang="tr-TR" dirty="0" err="1" smtClean="0">
                <a:latin typeface="+mj-lt"/>
              </a:rPr>
              <a:t>effect</a:t>
            </a:r>
            <a:endParaRPr lang="tr-TR" dirty="0" smtClean="0">
              <a:latin typeface="+mj-lt"/>
            </a:endParaRPr>
          </a:p>
          <a:p>
            <a:pPr>
              <a:buNone/>
            </a:pPr>
            <a:r>
              <a:rPr lang="tr-TR" dirty="0" smtClean="0">
                <a:solidFill>
                  <a:srgbClr val="00B0F0"/>
                </a:solidFill>
                <a:latin typeface="+mj-lt"/>
              </a:rPr>
              <a:t>Antagonist:</a:t>
            </a:r>
            <a:r>
              <a:rPr lang="tr-TR" dirty="0" err="1" smtClean="0">
                <a:latin typeface="+mj-lt"/>
              </a:rPr>
              <a:t>binds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competes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prevents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binding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other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molecules</a:t>
            </a:r>
            <a:endParaRPr lang="tr-TR" dirty="0" smtClean="0">
              <a:latin typeface="+mj-lt"/>
            </a:endParaRPr>
          </a:p>
          <a:p>
            <a:pPr>
              <a:buNone/>
            </a:pPr>
            <a:r>
              <a:rPr lang="tr-TR" dirty="0" err="1" smtClean="0">
                <a:solidFill>
                  <a:srgbClr val="00B050"/>
                </a:solidFill>
                <a:latin typeface="+mj-lt"/>
              </a:rPr>
              <a:t>Partial</a:t>
            </a:r>
            <a:r>
              <a:rPr lang="tr-TR" dirty="0" smtClean="0">
                <a:solidFill>
                  <a:srgbClr val="00B050"/>
                </a:solidFill>
                <a:latin typeface="+mj-lt"/>
              </a:rPr>
              <a:t> </a:t>
            </a:r>
            <a:r>
              <a:rPr lang="tr-TR" dirty="0" err="1" smtClean="0">
                <a:solidFill>
                  <a:srgbClr val="00B050"/>
                </a:solidFill>
                <a:latin typeface="+mj-lt"/>
              </a:rPr>
              <a:t>agonist</a:t>
            </a:r>
            <a:r>
              <a:rPr lang="tr-TR" dirty="0" smtClean="0">
                <a:solidFill>
                  <a:srgbClr val="00B050"/>
                </a:solidFill>
                <a:latin typeface="+mj-lt"/>
              </a:rPr>
              <a:t>:</a:t>
            </a:r>
            <a:r>
              <a:rPr lang="tr-TR" dirty="0" err="1" smtClean="0">
                <a:latin typeface="+mj-lt"/>
              </a:rPr>
              <a:t>bind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same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 as </a:t>
            </a:r>
            <a:r>
              <a:rPr lang="tr-TR" dirty="0" err="1" smtClean="0">
                <a:latin typeface="+mj-lt"/>
              </a:rPr>
              <a:t>full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agonists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activates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them</a:t>
            </a:r>
            <a:r>
              <a:rPr lang="tr-TR" dirty="0" smtClean="0">
                <a:latin typeface="+mj-lt"/>
              </a:rPr>
              <a:t>, but </a:t>
            </a:r>
            <a:r>
              <a:rPr lang="tr-TR" dirty="0" err="1" smtClean="0">
                <a:latin typeface="+mj-lt"/>
              </a:rPr>
              <a:t>does</a:t>
            </a:r>
            <a:r>
              <a:rPr lang="tr-TR" dirty="0" smtClean="0">
                <a:latin typeface="+mj-lt"/>
              </a:rPr>
              <a:t> not </a:t>
            </a:r>
            <a:r>
              <a:rPr lang="tr-TR" dirty="0" err="1" smtClean="0">
                <a:latin typeface="+mj-lt"/>
              </a:rPr>
              <a:t>evoke</a:t>
            </a:r>
            <a:r>
              <a:rPr lang="tr-TR" dirty="0" smtClean="0">
                <a:latin typeface="+mj-lt"/>
              </a:rPr>
              <a:t> as </a:t>
            </a:r>
            <a:r>
              <a:rPr lang="tr-TR" dirty="0" err="1" smtClean="0">
                <a:latin typeface="+mj-lt"/>
              </a:rPr>
              <a:t>great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response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even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high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concentrations</a:t>
            </a:r>
            <a:r>
              <a:rPr lang="tr-TR" dirty="0" smtClean="0">
                <a:latin typeface="+mj-lt"/>
              </a:rPr>
              <a:t>). May </a:t>
            </a:r>
            <a:r>
              <a:rPr lang="tr-TR" dirty="0" err="1" smtClean="0">
                <a:latin typeface="+mj-lt"/>
              </a:rPr>
              <a:t>act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either</a:t>
            </a:r>
            <a:r>
              <a:rPr lang="tr-TR" dirty="0" smtClean="0">
                <a:latin typeface="+mj-lt"/>
              </a:rPr>
              <a:t> as an </a:t>
            </a:r>
            <a:r>
              <a:rPr lang="tr-TR" dirty="0" err="1" smtClean="0">
                <a:latin typeface="+mj-lt"/>
              </a:rPr>
              <a:t>agonist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or</a:t>
            </a:r>
            <a:r>
              <a:rPr lang="tr-TR" dirty="0" smtClean="0">
                <a:latin typeface="+mj-lt"/>
              </a:rPr>
              <a:t> antagonist</a:t>
            </a:r>
          </a:p>
          <a:p>
            <a:pPr>
              <a:buNone/>
            </a:pPr>
            <a:r>
              <a:rPr lang="tr-TR" dirty="0" err="1" smtClean="0">
                <a:solidFill>
                  <a:srgbClr val="7030A0"/>
                </a:solidFill>
                <a:latin typeface="+mj-lt"/>
              </a:rPr>
              <a:t>Inverse</a:t>
            </a:r>
            <a:r>
              <a:rPr lang="tr-TR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tr-TR" dirty="0" err="1" smtClean="0">
                <a:solidFill>
                  <a:srgbClr val="7030A0"/>
                </a:solidFill>
                <a:latin typeface="+mj-lt"/>
              </a:rPr>
              <a:t>agonist</a:t>
            </a:r>
            <a:r>
              <a:rPr lang="tr-TR" dirty="0" smtClean="0">
                <a:solidFill>
                  <a:srgbClr val="7030A0"/>
                </a:solidFill>
                <a:latin typeface="+mj-lt"/>
              </a:rPr>
              <a:t>: </a:t>
            </a:r>
            <a:r>
              <a:rPr lang="tr-TR" dirty="0" err="1" smtClean="0">
                <a:latin typeface="+mj-lt"/>
              </a:rPr>
              <a:t>binds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 and </a:t>
            </a:r>
            <a:r>
              <a:rPr lang="tr-TR" dirty="0" err="1" smtClean="0">
                <a:latin typeface="+mj-lt"/>
              </a:rPr>
              <a:t>reduces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its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constitutive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activity</a:t>
            </a:r>
            <a:endParaRPr lang="tr-TR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2391" y="0"/>
            <a:ext cx="291921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6856" y="0"/>
            <a:ext cx="22102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10" y="142852"/>
            <a:ext cx="7772400" cy="1143000"/>
          </a:xfrm>
        </p:spPr>
        <p:txBody>
          <a:bodyPr/>
          <a:lstStyle/>
          <a:p>
            <a:r>
              <a:rPr lang="tr-TR" dirty="0" err="1" smtClean="0">
                <a:cs typeface="Arial" pitchFamily="34" charset="0"/>
              </a:rPr>
              <a:t>Potency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6" name="2 İçerik Yer Tutucusu"/>
          <p:cNvSpPr>
            <a:spLocks noGrp="1"/>
          </p:cNvSpPr>
          <p:nvPr>
            <p:ph idx="1"/>
          </p:nvPr>
        </p:nvSpPr>
        <p:spPr>
          <a:xfrm>
            <a:off x="971600" y="1196752"/>
            <a:ext cx="7344816" cy="864096"/>
          </a:xfrm>
        </p:spPr>
        <p:txBody>
          <a:bodyPr>
            <a:normAutofit fontScale="85000" lnSpcReduction="10000"/>
          </a:bodyPr>
          <a:lstStyle/>
          <a:p>
            <a:r>
              <a:rPr lang="tr-TR" dirty="0" smtClean="0">
                <a:latin typeface="+mj-lt"/>
                <a:cs typeface="Arial" pitchFamily="34" charset="0"/>
              </a:rPr>
              <a:t>EC50 (</a:t>
            </a:r>
            <a:r>
              <a:rPr lang="tr-TR" dirty="0" err="1" smtClean="0">
                <a:latin typeface="+mj-lt"/>
                <a:cs typeface="Arial" pitchFamily="34" charset="0"/>
              </a:rPr>
              <a:t>the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dose</a:t>
            </a:r>
            <a:r>
              <a:rPr lang="tr-TR" dirty="0" smtClean="0">
                <a:latin typeface="+mj-lt"/>
                <a:cs typeface="Arial" pitchFamily="34" charset="0"/>
              </a:rPr>
              <a:t> of </a:t>
            </a:r>
            <a:r>
              <a:rPr lang="tr-TR" dirty="0" err="1" smtClean="0">
                <a:latin typeface="+mj-lt"/>
                <a:cs typeface="Arial" pitchFamily="34" charset="0"/>
              </a:rPr>
              <a:t>the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agonist</a:t>
            </a:r>
            <a:r>
              <a:rPr lang="tr-TR" dirty="0" smtClean="0">
                <a:latin typeface="+mj-lt"/>
                <a:cs typeface="Arial" pitchFamily="34" charset="0"/>
              </a:rPr>
              <a:t> at </a:t>
            </a:r>
            <a:r>
              <a:rPr lang="tr-TR" dirty="0" err="1" smtClean="0">
                <a:latin typeface="+mj-lt"/>
                <a:cs typeface="Arial" pitchFamily="34" charset="0"/>
              </a:rPr>
              <a:t>which</a:t>
            </a:r>
            <a:r>
              <a:rPr lang="tr-TR" dirty="0" smtClean="0">
                <a:latin typeface="+mj-lt"/>
                <a:cs typeface="Arial" pitchFamily="34" charset="0"/>
              </a:rPr>
              <a:t> %50 of </a:t>
            </a:r>
            <a:r>
              <a:rPr lang="tr-TR" dirty="0" err="1" smtClean="0">
                <a:latin typeface="+mj-lt"/>
                <a:cs typeface="Arial" pitchFamily="34" charset="0"/>
              </a:rPr>
              <a:t>the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effect</a:t>
            </a:r>
            <a:r>
              <a:rPr lang="tr-TR" dirty="0" smtClean="0">
                <a:latin typeface="+mj-lt"/>
                <a:cs typeface="Arial" pitchFamily="34" charset="0"/>
              </a:rPr>
              <a:t> is </a:t>
            </a:r>
            <a:r>
              <a:rPr lang="tr-TR" dirty="0" err="1" smtClean="0">
                <a:latin typeface="+mj-lt"/>
                <a:cs typeface="Arial" pitchFamily="34" charset="0"/>
              </a:rPr>
              <a:t>produced</a:t>
            </a:r>
            <a:r>
              <a:rPr lang="tr-TR" dirty="0" smtClean="0">
                <a:latin typeface="+mj-lt"/>
                <a:cs typeface="Arial" pitchFamily="34" charset="0"/>
              </a:rPr>
              <a:t> in presence of antagonist</a:t>
            </a:r>
            <a:endParaRPr lang="tr-TR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7656" y="-1142571"/>
            <a:ext cx="3906592" cy="8000571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-171400"/>
            <a:ext cx="407187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142852"/>
            <a:ext cx="7772400" cy="1143000"/>
          </a:xfrm>
        </p:spPr>
        <p:txBody>
          <a:bodyPr/>
          <a:lstStyle/>
          <a:p>
            <a:r>
              <a:rPr lang="tr-TR" dirty="0" err="1" smtClean="0">
                <a:cs typeface="Arial" pitchFamily="34" charset="0"/>
              </a:rPr>
              <a:t>Efficacy</a:t>
            </a:r>
            <a:endParaRPr lang="tr-TR" dirty="0"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971600" y="1196752"/>
            <a:ext cx="5400600" cy="648072"/>
          </a:xfrm>
        </p:spPr>
        <p:txBody>
          <a:bodyPr/>
          <a:lstStyle/>
          <a:p>
            <a:r>
              <a:rPr lang="tr-TR" dirty="0" err="1" smtClean="0">
                <a:latin typeface="+mj-lt"/>
                <a:cs typeface="Arial" pitchFamily="34" charset="0"/>
              </a:rPr>
              <a:t>Emax</a:t>
            </a:r>
            <a:endParaRPr lang="tr-TR" dirty="0">
              <a:latin typeface="+mj-lt"/>
              <a:cs typeface="Arial" pitchFamily="34" charset="0"/>
            </a:endParaRPr>
          </a:p>
        </p:txBody>
      </p:sp>
      <p:sp>
        <p:nvSpPr>
          <p:cNvPr id="159746" name="AutoShape 2" descr="potency ile ilgili görsel sonucu"/>
          <p:cNvSpPr>
            <a:spLocks noChangeAspect="1" noChangeArrowheads="1"/>
          </p:cNvSpPr>
          <p:nvPr/>
        </p:nvSpPr>
        <p:spPr bwMode="auto">
          <a:xfrm>
            <a:off x="155575" y="-2027238"/>
            <a:ext cx="6819900" cy="4229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59748" name="AutoShape 4" descr="potency ile ilgili görsel sonucu"/>
          <p:cNvSpPr>
            <a:spLocks noChangeAspect="1" noChangeArrowheads="1"/>
          </p:cNvSpPr>
          <p:nvPr/>
        </p:nvSpPr>
        <p:spPr bwMode="auto">
          <a:xfrm>
            <a:off x="155575" y="-2027238"/>
            <a:ext cx="6819900" cy="4229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2842" y="0"/>
            <a:ext cx="39183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4357718" cy="651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etin kutusu"/>
          <p:cNvSpPr txBox="1"/>
          <p:nvPr/>
        </p:nvSpPr>
        <p:spPr>
          <a:xfrm>
            <a:off x="5796136" y="5229200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6495750" cy="6322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etin kutusu"/>
          <p:cNvSpPr txBox="1"/>
          <p:nvPr/>
        </p:nvSpPr>
        <p:spPr>
          <a:xfrm>
            <a:off x="6407696" y="5934670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5292080" y="6211669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-792088"/>
            <a:ext cx="6212509" cy="7821488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Potency</a:t>
            </a:r>
            <a:r>
              <a:rPr lang="tr-TR" dirty="0" smtClean="0"/>
              <a:t> vs </a:t>
            </a:r>
            <a:r>
              <a:rPr lang="tr-TR" dirty="0" err="1" smtClean="0"/>
              <a:t>efficacy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Potent</a:t>
            </a:r>
            <a:endParaRPr lang="tr-TR" dirty="0" smtClean="0"/>
          </a:p>
          <a:p>
            <a:r>
              <a:rPr lang="tr-TR" dirty="0" err="1" smtClean="0"/>
              <a:t>Efficacious</a:t>
            </a:r>
            <a:endParaRPr lang="tr-TR" dirty="0" smtClean="0"/>
          </a:p>
          <a:p>
            <a:r>
              <a:rPr lang="tr-TR" dirty="0" err="1" smtClean="0"/>
              <a:t>Efficacy</a:t>
            </a:r>
            <a:r>
              <a:rPr lang="tr-TR" dirty="0" smtClean="0"/>
              <a:t> </a:t>
            </a:r>
            <a:r>
              <a:rPr lang="tr-TR" dirty="0" err="1" smtClean="0"/>
              <a:t>refers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 of a </a:t>
            </a:r>
            <a:r>
              <a:rPr lang="tr-TR" dirty="0" err="1" smtClean="0"/>
              <a:t>drug</a:t>
            </a:r>
            <a:r>
              <a:rPr lang="tr-TR" dirty="0" smtClean="0"/>
              <a:t>. The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efficacious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drug</a:t>
            </a:r>
            <a:endParaRPr lang="tr-TR" dirty="0" smtClean="0"/>
          </a:p>
          <a:p>
            <a:r>
              <a:rPr lang="tr-TR" dirty="0" err="1" smtClean="0"/>
              <a:t>Potency</a:t>
            </a:r>
            <a:r>
              <a:rPr lang="tr-TR" dirty="0" smtClean="0"/>
              <a:t> </a:t>
            </a:r>
            <a:r>
              <a:rPr lang="tr-TR" dirty="0" err="1" smtClean="0"/>
              <a:t>refers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concentration</a:t>
            </a:r>
            <a:r>
              <a:rPr lang="tr-TR" dirty="0" smtClean="0"/>
              <a:t> of a </a:t>
            </a:r>
            <a:r>
              <a:rPr lang="tr-TR" dirty="0" err="1" smtClean="0"/>
              <a:t>drug</a:t>
            </a:r>
            <a:r>
              <a:rPr lang="tr-TR" dirty="0" smtClean="0"/>
              <a:t> </a:t>
            </a:r>
            <a:r>
              <a:rPr lang="tr-TR" dirty="0" err="1" smtClean="0"/>
              <a:t>needed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effect</a:t>
            </a:r>
            <a:r>
              <a:rPr lang="tr-TR" dirty="0" smtClean="0"/>
              <a:t>. The </a:t>
            </a:r>
            <a:r>
              <a:rPr lang="tr-TR" dirty="0" err="1" smtClean="0"/>
              <a:t>less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concentration</a:t>
            </a:r>
            <a:r>
              <a:rPr lang="tr-TR" dirty="0" smtClean="0"/>
              <a:t> </a:t>
            </a:r>
            <a:r>
              <a:rPr lang="tr-TR" dirty="0" err="1" smtClean="0"/>
              <a:t>required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more</a:t>
            </a:r>
            <a:r>
              <a:rPr lang="tr-TR" dirty="0" smtClean="0"/>
              <a:t> </a:t>
            </a:r>
            <a:r>
              <a:rPr lang="tr-TR" dirty="0" err="1" smtClean="0"/>
              <a:t>potent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drug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19672" y="260648"/>
            <a:ext cx="8229600" cy="1143000"/>
          </a:xfrm>
        </p:spPr>
        <p:txBody>
          <a:bodyPr/>
          <a:lstStyle/>
          <a:p>
            <a:r>
              <a:rPr lang="tr-TR" dirty="0" err="1" smtClean="0"/>
              <a:t>Therapeutic</a:t>
            </a:r>
            <a:r>
              <a:rPr lang="tr-TR" dirty="0" smtClean="0"/>
              <a:t> </a:t>
            </a:r>
            <a:r>
              <a:rPr lang="tr-TR" dirty="0" err="1" smtClean="0"/>
              <a:t>index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23816" cy="6858000"/>
          </a:xfrm>
          <a:prstGeom prst="rect">
            <a:avLst/>
          </a:prstGeom>
        </p:spPr>
      </p:pic>
      <p:sp>
        <p:nvSpPr>
          <p:cNvPr id="6" name="5 Dikdörtgen"/>
          <p:cNvSpPr/>
          <p:nvPr/>
        </p:nvSpPr>
        <p:spPr>
          <a:xfrm>
            <a:off x="3923928" y="292494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b="1" dirty="0" smtClean="0"/>
              <a:t>Therapeutic Index:        LD</a:t>
            </a:r>
            <a:r>
              <a:rPr lang="en-US" b="1" baseline="-25000" dirty="0" smtClean="0"/>
              <a:t>50</a:t>
            </a:r>
            <a:r>
              <a:rPr lang="en-US" b="1" dirty="0" smtClean="0"/>
              <a:t>/ED</a:t>
            </a:r>
            <a:r>
              <a:rPr lang="en-US" b="1" baseline="-25000" dirty="0" smtClean="0"/>
              <a:t>50</a:t>
            </a:r>
            <a:endParaRPr lang="en-US" dirty="0" smtClean="0"/>
          </a:p>
          <a:p>
            <a:pPr fontAlgn="base"/>
            <a:endParaRPr lang="tr-TR" b="1" dirty="0" smtClean="0"/>
          </a:p>
          <a:p>
            <a:pPr fontAlgn="base"/>
            <a:endParaRPr lang="tr-TR" b="1" dirty="0" smtClean="0"/>
          </a:p>
          <a:p>
            <a:pPr fontAlgn="base"/>
            <a:r>
              <a:rPr lang="en-US" b="1" dirty="0" smtClean="0"/>
              <a:t/>
            </a:r>
            <a:br>
              <a:rPr lang="en-US" b="1" dirty="0" smtClean="0"/>
            </a:br>
            <a:endParaRPr lang="en-US" dirty="0" smtClean="0"/>
          </a:p>
          <a:p>
            <a:pPr fontAlgn="base"/>
            <a:r>
              <a:rPr lang="en-US" b="1" dirty="0" smtClean="0"/>
              <a:t>Therapeutic Index:      TD</a:t>
            </a:r>
            <a:r>
              <a:rPr lang="en-US" b="1" baseline="-25000" dirty="0" smtClean="0"/>
              <a:t>50</a:t>
            </a:r>
            <a:r>
              <a:rPr lang="en-US" b="1" dirty="0" smtClean="0"/>
              <a:t>/ED</a:t>
            </a:r>
            <a:r>
              <a:rPr lang="en-US" b="1" baseline="-25000" dirty="0" smtClean="0"/>
              <a:t>50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 descr="&quot;Therapeutic window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4756" name="AutoShape 4" descr="&quot;Therapeutic window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0" y="4826675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https://medimoon.com/2014/12/therapeutic-window-and-therapeutic-index/?__cf_chl_jschl_tk__=b64fd332f461472fed2faf8698915d26d8cf8c61-1601643189-0-AaDhxsSO7LNirelB1DKMXxrDuqPAWC7tLfUOyvW_JZ5cTkTjguElisPgLSIgcMJ1FbW7iAxO-Zyi5aX6ms7t0_9y7DyAKeMc8IRik7gv6UK8JR8jpol2Q5FB6zXJzbo5jg3CZAeRwqKVmvVpi0KnWKdq42ONgV2MslIk0Dvtc6_3HCZkdT379bHuY8qU-vEijL1SCXr1rd_-4mrDHV4N0YrK4df9UltWQYvmVx51AQxaUCmlX5Fca5VOjwLnYB5n1_kSgvkqrhx0P4ibGVqzghY7rSLlalGyMxsFvvMRNHTERoYHONY-o6xlC5EnSd7YOmPYfwUZ9ErY7rGucI8eYBU</a:t>
            </a:r>
            <a:endParaRPr lang="tr-TR" dirty="0"/>
          </a:p>
        </p:txBody>
      </p:sp>
      <p:sp>
        <p:nvSpPr>
          <p:cNvPr id="74758" name="AutoShape 6" descr="&quot;Therapeutic window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Picture 2" descr="therapeutic index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657850" cy="4229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cs typeface="Arial" pitchFamily="34" charset="0"/>
              </a:rPr>
              <a:t>Cumulative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dose</a:t>
            </a:r>
            <a:r>
              <a:rPr lang="tr-TR" dirty="0" smtClean="0">
                <a:cs typeface="Arial" pitchFamily="34" charset="0"/>
              </a:rPr>
              <a:t>-</a:t>
            </a:r>
            <a:r>
              <a:rPr lang="tr-TR" dirty="0" err="1" smtClean="0">
                <a:cs typeface="Arial" pitchFamily="34" charset="0"/>
              </a:rPr>
              <a:t>reponse</a:t>
            </a:r>
            <a:r>
              <a:rPr lang="tr-TR" dirty="0" smtClean="0">
                <a:cs typeface="Arial" pitchFamily="34" charset="0"/>
              </a:rPr>
              <a:t> </a:t>
            </a:r>
            <a:r>
              <a:rPr lang="tr-TR" dirty="0" err="1" smtClean="0">
                <a:cs typeface="Arial" pitchFamily="34" charset="0"/>
              </a:rPr>
              <a:t>relation</a:t>
            </a:r>
            <a:endParaRPr lang="tr-TR" dirty="0"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err="1" smtClean="0">
                <a:latin typeface="+mj-lt"/>
                <a:cs typeface="Arial" pitchFamily="34" charset="0"/>
              </a:rPr>
              <a:t>In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the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absence</a:t>
            </a:r>
            <a:r>
              <a:rPr lang="tr-TR" dirty="0" smtClean="0">
                <a:latin typeface="+mj-lt"/>
                <a:cs typeface="Arial" pitchFamily="34" charset="0"/>
              </a:rPr>
              <a:t> of </a:t>
            </a:r>
            <a:r>
              <a:rPr lang="tr-TR" dirty="0" err="1" smtClean="0">
                <a:latin typeface="+mj-lt"/>
                <a:cs typeface="Arial" pitchFamily="34" charset="0"/>
              </a:rPr>
              <a:t>spare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receptors</a:t>
            </a:r>
            <a:r>
              <a:rPr lang="tr-TR" dirty="0" smtClean="0">
                <a:latin typeface="+mj-lt"/>
                <a:cs typeface="Arial" pitchFamily="34" charset="0"/>
              </a:rPr>
              <a:t>, EC50 is </a:t>
            </a:r>
            <a:r>
              <a:rPr lang="tr-TR" dirty="0" err="1" smtClean="0">
                <a:latin typeface="+mj-lt"/>
                <a:cs typeface="Arial" pitchFamily="34" charset="0"/>
              </a:rPr>
              <a:t>equal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to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disociation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constant</a:t>
            </a:r>
            <a:r>
              <a:rPr lang="tr-TR" dirty="0" smtClean="0">
                <a:latin typeface="+mj-lt"/>
                <a:cs typeface="Arial" pitchFamily="34" charset="0"/>
              </a:rPr>
              <a:t> of </a:t>
            </a:r>
            <a:r>
              <a:rPr lang="tr-TR" dirty="0" err="1" smtClean="0">
                <a:latin typeface="+mj-lt"/>
                <a:cs typeface="Arial" pitchFamily="34" charset="0"/>
              </a:rPr>
              <a:t>agonist</a:t>
            </a:r>
            <a:r>
              <a:rPr lang="tr-TR" dirty="0" smtClean="0">
                <a:latin typeface="+mj-lt"/>
                <a:cs typeface="Arial" pitchFamily="34" charset="0"/>
              </a:rPr>
              <a:t>-</a:t>
            </a:r>
            <a:r>
              <a:rPr lang="tr-TR" dirty="0" err="1" smtClean="0">
                <a:latin typeface="+mj-lt"/>
                <a:cs typeface="Arial" pitchFamily="34" charset="0"/>
              </a:rPr>
              <a:t>drug</a:t>
            </a:r>
            <a:r>
              <a:rPr lang="tr-TR" dirty="0" smtClean="0">
                <a:latin typeface="+mj-lt"/>
                <a:cs typeface="Arial" pitchFamily="34" charset="0"/>
              </a:rPr>
              <a:t> </a:t>
            </a:r>
            <a:r>
              <a:rPr lang="tr-TR" dirty="0" err="1" smtClean="0">
                <a:latin typeface="+mj-lt"/>
                <a:cs typeface="Arial" pitchFamily="34" charset="0"/>
              </a:rPr>
              <a:t>complex</a:t>
            </a:r>
            <a:r>
              <a:rPr lang="tr-TR" dirty="0" smtClean="0">
                <a:latin typeface="+mj-lt"/>
                <a:cs typeface="Arial" pitchFamily="34" charset="0"/>
              </a:rPr>
              <a:t> (</a:t>
            </a:r>
            <a:r>
              <a:rPr lang="tr-TR" dirty="0" err="1" smtClean="0">
                <a:latin typeface="+mj-lt"/>
                <a:cs typeface="Arial" pitchFamily="34" charset="0"/>
              </a:rPr>
              <a:t>Kd</a:t>
            </a:r>
            <a:r>
              <a:rPr lang="tr-TR" dirty="0" smtClean="0">
                <a:latin typeface="+mj-lt"/>
                <a:cs typeface="Arial" pitchFamily="34" charset="0"/>
              </a:rPr>
              <a:t>) </a:t>
            </a:r>
            <a:endParaRPr lang="tr-TR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antagonism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err="1" smtClean="0">
                <a:solidFill>
                  <a:srgbClr val="FF0000"/>
                </a:solidFill>
                <a:latin typeface="+mj-lt"/>
              </a:rPr>
              <a:t>Competetive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r>
              <a:rPr lang="tr-TR" dirty="0" smtClean="0">
                <a:latin typeface="+mj-lt"/>
              </a:rPr>
              <a:t>Antagonist </a:t>
            </a:r>
            <a:r>
              <a:rPr lang="tr-TR" dirty="0" err="1" smtClean="0">
                <a:latin typeface="+mj-lt"/>
              </a:rPr>
              <a:t>competes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agonistfor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same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binding</a:t>
            </a:r>
            <a:r>
              <a:rPr lang="tr-TR" dirty="0" smtClean="0">
                <a:latin typeface="+mj-lt"/>
              </a:rPr>
              <a:t> site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receptor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binding</a:t>
            </a:r>
            <a:r>
              <a:rPr lang="tr-TR" dirty="0" smtClean="0">
                <a:latin typeface="+mj-lt"/>
              </a:rPr>
              <a:t> is </a:t>
            </a:r>
            <a:r>
              <a:rPr lang="tr-TR" dirty="0" err="1" smtClean="0">
                <a:latin typeface="+mj-lt"/>
              </a:rPr>
              <a:t>reversible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Antagonism</a:t>
            </a:r>
            <a:r>
              <a:rPr lang="tr-TR" dirty="0" smtClean="0">
                <a:latin typeface="+mj-lt"/>
              </a:rPr>
              <a:t> can be </a:t>
            </a:r>
            <a:r>
              <a:rPr lang="tr-TR" dirty="0" err="1" smtClean="0">
                <a:latin typeface="+mj-lt"/>
              </a:rPr>
              <a:t>overcome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increasing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agonist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vice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versa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Parallel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shift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curve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right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with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increasing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</a:t>
            </a:r>
            <a:r>
              <a:rPr lang="tr-TR" dirty="0" smtClean="0">
                <a:latin typeface="+mj-lt"/>
              </a:rPr>
              <a:t> of antagonist but </a:t>
            </a:r>
            <a:r>
              <a:rPr lang="tr-TR" dirty="0" err="1" smtClean="0">
                <a:latin typeface="+mj-lt"/>
              </a:rPr>
              <a:t>maximum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response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remains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same</a:t>
            </a:r>
            <a:endParaRPr lang="tr-TR" dirty="0" smtClean="0">
              <a:latin typeface="+mj-lt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642918"/>
            <a:ext cx="8511954" cy="478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Metin kutusu"/>
          <p:cNvSpPr txBox="1"/>
          <p:nvPr/>
        </p:nvSpPr>
        <p:spPr>
          <a:xfrm>
            <a:off x="5796136" y="5229200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70C0"/>
                </a:solidFill>
              </a:rPr>
              <a:t>pD2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err="1" smtClean="0">
                <a:latin typeface="+mj-lt"/>
              </a:rPr>
              <a:t>Measures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affinity</a:t>
            </a:r>
            <a:r>
              <a:rPr lang="tr-TR" dirty="0" smtClean="0">
                <a:latin typeface="+mj-lt"/>
              </a:rPr>
              <a:t> of a </a:t>
            </a:r>
            <a:r>
              <a:rPr lang="tr-TR" dirty="0" err="1" smtClean="0">
                <a:latin typeface="+mj-lt"/>
              </a:rPr>
              <a:t>noncompetetive</a:t>
            </a:r>
            <a:r>
              <a:rPr lang="tr-TR" dirty="0" smtClean="0">
                <a:latin typeface="+mj-lt"/>
              </a:rPr>
              <a:t> as </a:t>
            </a:r>
            <a:r>
              <a:rPr lang="tr-TR" dirty="0" err="1" smtClean="0">
                <a:latin typeface="+mj-lt"/>
              </a:rPr>
              <a:t>well</a:t>
            </a:r>
            <a:r>
              <a:rPr lang="tr-TR" dirty="0" smtClean="0">
                <a:latin typeface="+mj-lt"/>
              </a:rPr>
              <a:t> as </a:t>
            </a:r>
            <a:r>
              <a:rPr lang="tr-TR" dirty="0" err="1" smtClean="0">
                <a:latin typeface="+mj-lt"/>
              </a:rPr>
              <a:t>irreversible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competetive</a:t>
            </a:r>
            <a:r>
              <a:rPr lang="tr-TR" dirty="0" smtClean="0">
                <a:latin typeface="+mj-lt"/>
              </a:rPr>
              <a:t> antagonist </a:t>
            </a:r>
            <a:r>
              <a:rPr lang="tr-TR" dirty="0" err="1" smtClean="0">
                <a:latin typeface="+mj-lt"/>
              </a:rPr>
              <a:t>for</a:t>
            </a:r>
            <a:r>
              <a:rPr lang="tr-TR" dirty="0" smtClean="0">
                <a:latin typeface="+mj-lt"/>
              </a:rPr>
              <a:t> a </a:t>
            </a:r>
            <a:r>
              <a:rPr lang="tr-TR" dirty="0" err="1" smtClean="0">
                <a:latin typeface="+mj-lt"/>
              </a:rPr>
              <a:t>spesific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receptor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Defined</a:t>
            </a:r>
            <a:r>
              <a:rPr lang="tr-TR" dirty="0" smtClean="0">
                <a:latin typeface="+mj-lt"/>
              </a:rPr>
              <a:t> as </a:t>
            </a:r>
            <a:r>
              <a:rPr lang="tr-TR" dirty="0" err="1" smtClean="0">
                <a:latin typeface="+mj-lt"/>
              </a:rPr>
              <a:t>negative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logarithm</a:t>
            </a:r>
            <a:r>
              <a:rPr lang="tr-TR" dirty="0" smtClean="0">
                <a:latin typeface="+mj-lt"/>
              </a:rPr>
              <a:t> of 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molar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noncompetetive</a:t>
            </a:r>
            <a:r>
              <a:rPr lang="tr-TR" dirty="0" smtClean="0">
                <a:latin typeface="+mj-lt"/>
              </a:rPr>
              <a:t>  antagonist </a:t>
            </a:r>
            <a:r>
              <a:rPr lang="tr-TR" dirty="0" err="1" smtClean="0">
                <a:latin typeface="+mj-lt"/>
              </a:rPr>
              <a:t>which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will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reduce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effect</a:t>
            </a:r>
            <a:r>
              <a:rPr lang="tr-TR" dirty="0" smtClean="0">
                <a:latin typeface="+mj-lt"/>
              </a:rPr>
              <a:t> of an </a:t>
            </a:r>
            <a:r>
              <a:rPr lang="tr-TR" dirty="0" err="1" smtClean="0">
                <a:latin typeface="+mj-lt"/>
              </a:rPr>
              <a:t>agonist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one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half</a:t>
            </a:r>
            <a:r>
              <a:rPr lang="tr-TR" dirty="0" smtClean="0">
                <a:latin typeface="+mj-lt"/>
              </a:rPr>
              <a:t> (%50) </a:t>
            </a:r>
            <a:r>
              <a:rPr lang="tr-TR" dirty="0" err="1" smtClean="0">
                <a:latin typeface="+mj-lt"/>
              </a:rPr>
              <a:t>its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maximum</a:t>
            </a:r>
            <a:endParaRPr lang="tr-TR" dirty="0" smtClean="0">
              <a:latin typeface="+mj-lt"/>
            </a:endParaRPr>
          </a:p>
          <a:p>
            <a:r>
              <a:rPr lang="tr-TR" dirty="0" smtClean="0">
                <a:latin typeface="+mj-lt"/>
              </a:rPr>
              <a:t>pD2’=</a:t>
            </a:r>
            <a:r>
              <a:rPr lang="tr-TR" dirty="0" err="1" smtClean="0">
                <a:latin typeface="+mj-lt"/>
              </a:rPr>
              <a:t>pDx</a:t>
            </a:r>
            <a:r>
              <a:rPr lang="tr-TR" dirty="0" smtClean="0">
                <a:latin typeface="+mj-lt"/>
              </a:rPr>
              <a:t>+</a:t>
            </a:r>
            <a:r>
              <a:rPr lang="tr-TR" dirty="0" err="1" smtClean="0">
                <a:latin typeface="+mj-lt"/>
              </a:rPr>
              <a:t>log</a:t>
            </a:r>
            <a:r>
              <a:rPr lang="tr-TR" dirty="0" smtClean="0">
                <a:latin typeface="+mj-lt"/>
              </a:rPr>
              <a:t>[(E1/2)-1]</a:t>
            </a:r>
          </a:p>
          <a:p>
            <a:r>
              <a:rPr lang="tr-TR" dirty="0" err="1" smtClean="0">
                <a:latin typeface="+mj-lt"/>
              </a:rPr>
              <a:t>pDx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negative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molar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antagonist</a:t>
            </a:r>
          </a:p>
          <a:p>
            <a:r>
              <a:rPr lang="tr-TR" dirty="0" smtClean="0">
                <a:latin typeface="+mj-lt"/>
              </a:rPr>
              <a:t>E1, E2 </a:t>
            </a:r>
            <a:r>
              <a:rPr lang="tr-TR" dirty="0" err="1" smtClean="0">
                <a:latin typeface="+mj-lt"/>
              </a:rPr>
              <a:t>max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contraction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heights</a:t>
            </a:r>
            <a:r>
              <a:rPr lang="tr-TR" dirty="0" smtClean="0">
                <a:latin typeface="+mj-lt"/>
              </a:rPr>
              <a:t> in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absence</a:t>
            </a:r>
            <a:r>
              <a:rPr lang="tr-TR" dirty="0" smtClean="0">
                <a:latin typeface="+mj-lt"/>
              </a:rPr>
              <a:t> and presence of antagonist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Noncompetetive</a:t>
            </a:r>
            <a:r>
              <a:rPr lang="tr-TR" dirty="0" smtClean="0"/>
              <a:t> </a:t>
            </a:r>
            <a:r>
              <a:rPr lang="tr-TR" dirty="0" err="1" smtClean="0"/>
              <a:t>antagonism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+mj-lt"/>
              </a:rPr>
              <a:t>Irreversible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covalent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bounds</a:t>
            </a:r>
            <a:r>
              <a:rPr lang="tr-TR" dirty="0" smtClean="0">
                <a:latin typeface="+mj-lt"/>
              </a:rPr>
              <a:t>)</a:t>
            </a:r>
          </a:p>
          <a:p>
            <a:r>
              <a:rPr lang="tr-TR" dirty="0" err="1" smtClean="0">
                <a:latin typeface="+mj-lt"/>
              </a:rPr>
              <a:t>When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dose</a:t>
            </a:r>
            <a:r>
              <a:rPr lang="tr-TR" dirty="0" smtClean="0">
                <a:latin typeface="+mj-lt"/>
              </a:rPr>
              <a:t> of antagonist is </a:t>
            </a:r>
            <a:r>
              <a:rPr lang="tr-TR" dirty="0" err="1" smtClean="0">
                <a:latin typeface="+mj-lt"/>
              </a:rPr>
              <a:t>increased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maximal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response</a:t>
            </a:r>
            <a:r>
              <a:rPr lang="tr-TR" dirty="0" smtClean="0">
                <a:latin typeface="+mj-lt"/>
              </a:rPr>
              <a:t> of antagonist </a:t>
            </a:r>
            <a:r>
              <a:rPr lang="tr-TR" dirty="0" err="1" smtClean="0">
                <a:latin typeface="+mj-lt"/>
              </a:rPr>
              <a:t>will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decrease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In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presence of </a:t>
            </a:r>
            <a:r>
              <a:rPr lang="tr-TR" dirty="0" err="1" smtClean="0">
                <a:latin typeface="+mj-lt"/>
              </a:rPr>
              <a:t>high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doses</a:t>
            </a:r>
            <a:r>
              <a:rPr lang="tr-TR" dirty="0" smtClean="0">
                <a:latin typeface="+mj-lt"/>
              </a:rPr>
              <a:t> of antagonist, no </a:t>
            </a:r>
            <a:r>
              <a:rPr lang="tr-TR" dirty="0" err="1" smtClean="0">
                <a:latin typeface="+mj-lt"/>
              </a:rPr>
              <a:t>effect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agonist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could</a:t>
            </a:r>
            <a:r>
              <a:rPr lang="tr-TR" dirty="0" smtClean="0">
                <a:latin typeface="+mj-lt"/>
              </a:rPr>
              <a:t> be </a:t>
            </a:r>
            <a:r>
              <a:rPr lang="tr-TR" dirty="0" err="1" smtClean="0">
                <a:latin typeface="+mj-lt"/>
              </a:rPr>
              <a:t>seen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0"/>
            <a:ext cx="41075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B050"/>
                </a:solidFill>
                <a:cs typeface="Arial" pitchFamily="34" charset="0"/>
              </a:rPr>
              <a:t>pA2</a:t>
            </a:r>
            <a:endParaRPr lang="tr-TR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Measure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affinity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a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reversible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competetive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antagonist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for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spesific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receptor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Defined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as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negative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log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molar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concentration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antagonist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which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will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reduce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effect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double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dose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agonist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drug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to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of a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single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dose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pA2=-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log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KB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Quantal</a:t>
            </a:r>
            <a:r>
              <a:rPr lang="tr-TR" dirty="0" smtClean="0"/>
              <a:t> </a:t>
            </a:r>
            <a:r>
              <a:rPr lang="tr-TR" dirty="0" err="1" smtClean="0"/>
              <a:t>dose</a:t>
            </a:r>
            <a:r>
              <a:rPr lang="tr-TR" dirty="0" smtClean="0"/>
              <a:t> </a:t>
            </a:r>
            <a:r>
              <a:rPr lang="tr-TR" dirty="0" err="1" smtClean="0"/>
              <a:t>response</a:t>
            </a:r>
            <a:r>
              <a:rPr lang="tr-TR" dirty="0" smtClean="0"/>
              <a:t> </a:t>
            </a:r>
            <a:r>
              <a:rPr lang="tr-TR" dirty="0" err="1" smtClean="0"/>
              <a:t>curve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+mj-lt"/>
              </a:rPr>
              <a:t>Like</a:t>
            </a:r>
            <a:r>
              <a:rPr lang="tr-TR" dirty="0" smtClean="0">
                <a:latin typeface="+mj-lt"/>
              </a:rPr>
              <a:t> a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used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pain</a:t>
            </a:r>
            <a:endParaRPr lang="tr-TR" dirty="0" smtClean="0">
              <a:latin typeface="+mj-lt"/>
            </a:endParaRPr>
          </a:p>
          <a:p>
            <a:r>
              <a:rPr lang="tr-TR" dirty="0" err="1" smtClean="0">
                <a:latin typeface="+mj-lt"/>
              </a:rPr>
              <a:t>Either</a:t>
            </a:r>
            <a:r>
              <a:rPr lang="tr-TR" dirty="0" smtClean="0">
                <a:latin typeface="+mj-lt"/>
              </a:rPr>
              <a:t> no </a:t>
            </a:r>
            <a:r>
              <a:rPr lang="tr-TR" dirty="0" err="1" smtClean="0">
                <a:latin typeface="+mj-lt"/>
              </a:rPr>
              <a:t>effect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zero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effect</a:t>
            </a:r>
            <a:r>
              <a:rPr lang="tr-TR" dirty="0" smtClean="0">
                <a:latin typeface="+mj-lt"/>
              </a:rPr>
              <a:t>)</a:t>
            </a:r>
          </a:p>
          <a:p>
            <a:r>
              <a:rPr lang="tr-TR" dirty="0" err="1" smtClean="0">
                <a:latin typeface="+mj-lt"/>
              </a:rPr>
              <a:t>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pain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relieved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max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effect</a:t>
            </a:r>
            <a:r>
              <a:rPr lang="tr-TR" dirty="0" smtClean="0">
                <a:latin typeface="+mj-lt"/>
              </a:rPr>
              <a:t>)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quantal dose response curv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6780244" cy="5085184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>
                <a:solidFill>
                  <a:srgbClr val="00B050"/>
                </a:solidFill>
                <a:latin typeface="+mj-lt"/>
              </a:rPr>
              <a:t>ED50: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dose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required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achieve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half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expected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response</a:t>
            </a:r>
            <a:endParaRPr lang="tr-TR" dirty="0" smtClean="0">
              <a:latin typeface="+mj-lt"/>
            </a:endParaRPr>
          </a:p>
          <a:p>
            <a:r>
              <a:rPr lang="tr-TR" dirty="0" smtClean="0">
                <a:solidFill>
                  <a:srgbClr val="00B050"/>
                </a:solidFill>
                <a:latin typeface="+mj-lt"/>
              </a:rPr>
              <a:t>TD50: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dose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required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achieve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toxicity</a:t>
            </a:r>
            <a:r>
              <a:rPr lang="tr-TR" dirty="0" smtClean="0">
                <a:latin typeface="+mj-lt"/>
              </a:rPr>
              <a:t> in </a:t>
            </a:r>
            <a:r>
              <a:rPr lang="tr-TR" dirty="0" err="1" smtClean="0">
                <a:latin typeface="+mj-lt"/>
              </a:rPr>
              <a:t>half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subjects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given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</a:t>
            </a:r>
            <a:endParaRPr lang="tr-TR" dirty="0" smtClean="0">
              <a:latin typeface="+mj-lt"/>
            </a:endParaRPr>
          </a:p>
          <a:p>
            <a:r>
              <a:rPr lang="tr-TR" dirty="0" smtClean="0">
                <a:solidFill>
                  <a:srgbClr val="00B050"/>
                </a:solidFill>
                <a:latin typeface="+mj-lt"/>
              </a:rPr>
              <a:t>LD50: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dose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required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be </a:t>
            </a:r>
            <a:r>
              <a:rPr lang="tr-TR" dirty="0" err="1" smtClean="0">
                <a:latin typeface="+mj-lt"/>
              </a:rPr>
              <a:t>lethal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half</a:t>
            </a:r>
            <a:r>
              <a:rPr lang="tr-TR" dirty="0" smtClean="0">
                <a:latin typeface="+mj-lt"/>
              </a:rPr>
              <a:t> of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subjects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given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</a:p>
          <a:p>
            <a:r>
              <a:rPr lang="tr-TR" dirty="0" smtClean="0">
                <a:solidFill>
                  <a:srgbClr val="FF0000"/>
                </a:solidFill>
                <a:latin typeface="+mj-lt"/>
              </a:rPr>
              <a:t>t1/2: </a:t>
            </a:r>
            <a:r>
              <a:rPr lang="tr-TR" dirty="0" err="1" smtClean="0">
                <a:latin typeface="+mj-lt"/>
              </a:rPr>
              <a:t>half</a:t>
            </a:r>
            <a:r>
              <a:rPr lang="tr-TR" dirty="0" smtClean="0">
                <a:latin typeface="+mj-lt"/>
              </a:rPr>
              <a:t> life,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amount</a:t>
            </a:r>
            <a:r>
              <a:rPr lang="tr-TR" dirty="0" smtClean="0">
                <a:latin typeface="+mj-lt"/>
              </a:rPr>
              <a:t> of time </a:t>
            </a:r>
            <a:r>
              <a:rPr lang="tr-TR" dirty="0" err="1" smtClean="0">
                <a:latin typeface="+mj-lt"/>
              </a:rPr>
              <a:t>required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to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lower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concentration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for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the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drug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by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half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Signaling</a:t>
            </a:r>
            <a:r>
              <a:rPr lang="tr-TR" dirty="0" smtClean="0"/>
              <a:t> </a:t>
            </a:r>
            <a:r>
              <a:rPr lang="tr-TR" dirty="0" err="1" smtClean="0"/>
              <a:t>mechanisms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Drug</a:t>
            </a:r>
            <a:r>
              <a:rPr lang="tr-TR" dirty="0" smtClean="0"/>
              <a:t> </a:t>
            </a:r>
            <a:r>
              <a:rPr lang="tr-TR" dirty="0" err="1" smtClean="0"/>
              <a:t>Action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Receptors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+mj-lt"/>
              </a:rPr>
              <a:t>Regulatory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proteins</a:t>
            </a:r>
            <a:r>
              <a:rPr lang="tr-TR" dirty="0" smtClean="0">
                <a:latin typeface="+mj-lt"/>
              </a:rPr>
              <a:t> </a:t>
            </a:r>
          </a:p>
          <a:p>
            <a:r>
              <a:rPr lang="tr-TR" dirty="0" err="1" smtClean="0">
                <a:latin typeface="+mj-lt"/>
              </a:rPr>
              <a:t>Enzymes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dihydrofolate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reductase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for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methotrexate</a:t>
            </a:r>
            <a:r>
              <a:rPr lang="tr-TR" dirty="0" smtClean="0">
                <a:latin typeface="+mj-lt"/>
              </a:rPr>
              <a:t>)</a:t>
            </a:r>
          </a:p>
          <a:p>
            <a:r>
              <a:rPr lang="tr-TR" dirty="0" smtClean="0">
                <a:latin typeface="+mj-lt"/>
              </a:rPr>
              <a:t>Transport </a:t>
            </a:r>
            <a:r>
              <a:rPr lang="tr-TR" dirty="0" err="1" smtClean="0">
                <a:latin typeface="+mj-lt"/>
              </a:rPr>
              <a:t>proteins</a:t>
            </a:r>
            <a:r>
              <a:rPr lang="tr-TR" dirty="0" smtClean="0">
                <a:latin typeface="+mj-lt"/>
              </a:rPr>
              <a:t>( </a:t>
            </a:r>
            <a:r>
              <a:rPr lang="tr-TR" dirty="0" err="1" smtClean="0">
                <a:latin typeface="+mj-lt"/>
              </a:rPr>
              <a:t>Na</a:t>
            </a:r>
            <a:r>
              <a:rPr lang="tr-TR" dirty="0" smtClean="0">
                <a:latin typeface="+mj-lt"/>
              </a:rPr>
              <a:t>+-K+-</a:t>
            </a:r>
            <a:r>
              <a:rPr lang="tr-TR" dirty="0" err="1" smtClean="0">
                <a:latin typeface="+mj-lt"/>
              </a:rPr>
              <a:t>ATPase</a:t>
            </a:r>
            <a:r>
              <a:rPr lang="tr-TR" dirty="0" smtClean="0">
                <a:latin typeface="+mj-lt"/>
              </a:rPr>
              <a:t>, a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for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digitalis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glycosides</a:t>
            </a:r>
            <a:r>
              <a:rPr lang="tr-TR" dirty="0" smtClean="0">
                <a:latin typeface="+mj-lt"/>
              </a:rPr>
              <a:t>)</a:t>
            </a:r>
          </a:p>
          <a:p>
            <a:r>
              <a:rPr lang="tr-TR" dirty="0" err="1" smtClean="0">
                <a:latin typeface="+mj-lt"/>
              </a:rPr>
              <a:t>Structural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proteins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tubulin</a:t>
            </a:r>
            <a:r>
              <a:rPr lang="tr-TR" dirty="0" smtClean="0">
                <a:latin typeface="+mj-lt"/>
              </a:rPr>
              <a:t>, a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for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colchicine</a:t>
            </a:r>
            <a:r>
              <a:rPr lang="tr-TR" dirty="0" smtClean="0">
                <a:latin typeface="+mj-lt"/>
              </a:rPr>
              <a:t>)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sz="3600" dirty="0" err="1" smtClean="0">
                <a:latin typeface="+mj-lt"/>
              </a:rPr>
              <a:t>Receptors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are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responsible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for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selectivity</a:t>
            </a:r>
            <a:r>
              <a:rPr lang="tr-TR" sz="3600" dirty="0" smtClean="0">
                <a:latin typeface="+mj-lt"/>
              </a:rPr>
              <a:t> of </a:t>
            </a:r>
            <a:r>
              <a:rPr lang="tr-TR" sz="3600" dirty="0" err="1" smtClean="0">
                <a:latin typeface="+mj-lt"/>
              </a:rPr>
              <a:t>drug</a:t>
            </a:r>
            <a:r>
              <a:rPr lang="tr-TR" sz="3600" dirty="0" smtClean="0">
                <a:latin typeface="+mj-lt"/>
              </a:rPr>
              <a:t> </a:t>
            </a:r>
            <a:r>
              <a:rPr lang="tr-TR" sz="3600" dirty="0" err="1" smtClean="0">
                <a:latin typeface="+mj-lt"/>
              </a:rPr>
              <a:t>action</a:t>
            </a:r>
            <a:endParaRPr lang="tr-TR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Orphan</a:t>
            </a:r>
            <a:r>
              <a:rPr lang="tr-TR" dirty="0" smtClean="0"/>
              <a:t> </a:t>
            </a:r>
            <a:r>
              <a:rPr lang="tr-TR" dirty="0" err="1" smtClean="0"/>
              <a:t>receptors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>
                <a:latin typeface="+mj-lt"/>
              </a:rPr>
              <a:t>Their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ligands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are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presently</a:t>
            </a:r>
            <a:r>
              <a:rPr lang="tr-TR" dirty="0" smtClean="0">
                <a:latin typeface="+mj-lt"/>
              </a:rPr>
              <a:t> </a:t>
            </a:r>
            <a:r>
              <a:rPr lang="tr-TR" dirty="0" err="1" smtClean="0">
                <a:latin typeface="+mj-lt"/>
              </a:rPr>
              <a:t>unknown</a:t>
            </a:r>
            <a:r>
              <a:rPr lang="tr-TR" dirty="0" smtClean="0">
                <a:latin typeface="+mj-lt"/>
              </a:rPr>
              <a:t> (</a:t>
            </a:r>
            <a:r>
              <a:rPr lang="tr-TR" dirty="0" err="1" smtClean="0">
                <a:latin typeface="+mj-lt"/>
              </a:rPr>
              <a:t>Farnesoid</a:t>
            </a:r>
            <a:r>
              <a:rPr lang="tr-TR" dirty="0" smtClean="0">
                <a:latin typeface="+mj-lt"/>
              </a:rPr>
              <a:t> X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, </a:t>
            </a:r>
            <a:r>
              <a:rPr lang="tr-TR" dirty="0" err="1" smtClean="0">
                <a:latin typeface="+mj-lt"/>
              </a:rPr>
              <a:t>Liver</a:t>
            </a:r>
            <a:r>
              <a:rPr lang="tr-TR" dirty="0" smtClean="0">
                <a:latin typeface="+mj-lt"/>
              </a:rPr>
              <a:t> X </a:t>
            </a:r>
            <a:r>
              <a:rPr lang="tr-TR" dirty="0" err="1" smtClean="0">
                <a:latin typeface="+mj-lt"/>
              </a:rPr>
              <a:t>receptor</a:t>
            </a:r>
            <a:r>
              <a:rPr lang="tr-TR" dirty="0" smtClean="0">
                <a:latin typeface="+mj-lt"/>
              </a:rPr>
              <a:t>…)</a:t>
            </a:r>
            <a:endParaRPr lang="tr-TR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80375" y="-1035496"/>
            <a:ext cx="4354486" cy="7893496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0805" y="0"/>
            <a:ext cx="20423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5653" y="0"/>
            <a:ext cx="217269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516216" y="5445224"/>
            <a:ext cx="212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Illustration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endParaRPr lang="tr-TR" dirty="0"/>
          </a:p>
        </p:txBody>
      </p:sp>
      <p:pic>
        <p:nvPicPr>
          <p:cNvPr id="5" name="4 Resim" descr="IMG_72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99726" y="0"/>
            <a:ext cx="194454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777"/>
            <a:ext cx="5705300" cy="623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34" y="1700808"/>
            <a:ext cx="9086702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605" y="1124744"/>
            <a:ext cx="8483710" cy="460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714356"/>
            <a:ext cx="8635004" cy="464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286" y="1052736"/>
            <a:ext cx="8386178" cy="473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5" y="257920"/>
            <a:ext cx="5327634" cy="633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9440" y="116632"/>
            <a:ext cx="4515502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51911"/>
            <a:ext cx="3927151" cy="641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872"/>
            <a:ext cx="5544616" cy="667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6732240" y="5229200"/>
            <a:ext cx="2339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80" y="285727"/>
            <a:ext cx="4500594" cy="627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72036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sf\Pictures\Taramalarım\2016-09 (Eyl)\tarama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2531" y="260648"/>
            <a:ext cx="5057011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etin kutusu"/>
          <p:cNvSpPr txBox="1"/>
          <p:nvPr/>
        </p:nvSpPr>
        <p:spPr>
          <a:xfrm>
            <a:off x="3183650" y="6309320"/>
            <a:ext cx="596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Katzung</a:t>
            </a:r>
            <a:r>
              <a:rPr lang="tr-TR" dirty="0" smtClean="0"/>
              <a:t>&amp;</a:t>
            </a:r>
            <a:r>
              <a:rPr lang="tr-TR" dirty="0" err="1" smtClean="0"/>
              <a:t>Trevor</a:t>
            </a:r>
            <a:r>
              <a:rPr lang="tr-TR" dirty="0" smtClean="0"/>
              <a:t> </a:t>
            </a:r>
            <a:r>
              <a:rPr lang="tr-TR" dirty="0" err="1" smtClean="0"/>
              <a:t>Basic</a:t>
            </a:r>
            <a:r>
              <a:rPr lang="tr-TR" dirty="0" smtClean="0"/>
              <a:t> and Clinical Pharmacology,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853</Words>
  <Application>Microsoft Office PowerPoint</Application>
  <PresentationFormat>Ekran Gösterisi (4:3)</PresentationFormat>
  <Paragraphs>102</Paragraphs>
  <Slides>49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0" baseType="lpstr">
      <vt:lpstr>Ofis Teması</vt:lpstr>
      <vt:lpstr>Pharmacodynamics</vt:lpstr>
      <vt:lpstr>PHARMACODYNAMICS</vt:lpstr>
      <vt:lpstr>To have a good fit to only one type of receptor;</vt:lpstr>
      <vt:lpstr>Receptor:</vt:lpstr>
      <vt:lpstr>Slayt 5</vt:lpstr>
      <vt:lpstr>Slayt 6</vt:lpstr>
      <vt:lpstr>Slayt 7</vt:lpstr>
      <vt:lpstr>Slayt 8</vt:lpstr>
      <vt:lpstr>Slayt 9</vt:lpstr>
      <vt:lpstr>Potency </vt:lpstr>
      <vt:lpstr>Slayt 11</vt:lpstr>
      <vt:lpstr>Slayt 12</vt:lpstr>
      <vt:lpstr>Efficacy</vt:lpstr>
      <vt:lpstr>Slayt 14</vt:lpstr>
      <vt:lpstr>Slayt 15</vt:lpstr>
      <vt:lpstr>Slayt 16</vt:lpstr>
      <vt:lpstr>Slayt 17</vt:lpstr>
      <vt:lpstr>Potency vs efficacy</vt:lpstr>
      <vt:lpstr>Therapeutic index</vt:lpstr>
      <vt:lpstr>Slayt 20</vt:lpstr>
      <vt:lpstr>Cumulative dose-reponse relation</vt:lpstr>
      <vt:lpstr>antagonism</vt:lpstr>
      <vt:lpstr>Slayt 23</vt:lpstr>
      <vt:lpstr>pD2</vt:lpstr>
      <vt:lpstr>Noncompetetive antagonism</vt:lpstr>
      <vt:lpstr>Slayt 26</vt:lpstr>
      <vt:lpstr>pA2</vt:lpstr>
      <vt:lpstr>Quantal dose response curve</vt:lpstr>
      <vt:lpstr>Slayt 29</vt:lpstr>
      <vt:lpstr>Slayt 30</vt:lpstr>
      <vt:lpstr>Signaling mechanisms Drug Action</vt:lpstr>
      <vt:lpstr>Receptors</vt:lpstr>
      <vt:lpstr>Slayt 33</vt:lpstr>
      <vt:lpstr>Orphan receptors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Pharmacodynamics</dc:title>
  <dc:creator>ebru</dc:creator>
  <cp:lastModifiedBy>ebru</cp:lastModifiedBy>
  <cp:revision>1</cp:revision>
  <dcterms:created xsi:type="dcterms:W3CDTF">2020-10-15T10:32:34Z</dcterms:created>
  <dcterms:modified xsi:type="dcterms:W3CDTF">2020-10-15T10:32:58Z</dcterms:modified>
</cp:coreProperties>
</file>