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1" r:id="rId3"/>
    <p:sldId id="262" r:id="rId4"/>
    <p:sldId id="260" r:id="rId5"/>
    <p:sldId id="267" r:id="rId6"/>
    <p:sldId id="263" r:id="rId7"/>
    <p:sldId id="257" r:id="rId8"/>
    <p:sldId id="258" r:id="rId9"/>
    <p:sldId id="265" r:id="rId10"/>
    <p:sldId id="266" r:id="rId11"/>
    <p:sldId id="259" r:id="rId12"/>
    <p:sldId id="268" r:id="rId13"/>
    <p:sldId id="264" r:id="rId14"/>
  </p:sldIdLst>
  <p:sldSz cx="9144000" cy="6858000" type="screen4x3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33CC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4" d="100"/>
          <a:sy n="64" d="100"/>
        </p:scale>
        <p:origin x="-618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Alt Başlık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 smtClean="0"/>
              <a:t>Asıl alt başlık stilini düzenlemek için tıklatın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pPr/>
              <a:t>10.05.2019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pPr/>
              <a:t>10.05.2019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pPr/>
              <a:t>10.05.2019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pPr/>
              <a:t>10.05.2019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4 Metin Yer Tutucusu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5 İçerik Yer Tutucusu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7" name="6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pPr/>
              <a:t>10.05.2019</a:t>
            </a:fld>
            <a:endParaRPr lang="tr-TR"/>
          </a:p>
        </p:txBody>
      </p:sp>
      <p:sp>
        <p:nvSpPr>
          <p:cNvPr id="8" name="7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8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pPr/>
              <a:t>10.05.2019</a:t>
            </a:fld>
            <a:endParaRPr lang="tr-TR"/>
          </a:p>
        </p:txBody>
      </p:sp>
      <p:sp>
        <p:nvSpPr>
          <p:cNvPr id="4" name="3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4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pPr/>
              <a:t>10.05.2019</a:t>
            </a:fld>
            <a:endParaRPr lang="tr-TR"/>
          </a:p>
        </p:txBody>
      </p:sp>
      <p:sp>
        <p:nvSpPr>
          <p:cNvPr id="3" name="2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pPr/>
              <a:t>10.05.2019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Resim Yer Tutucusu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pPr/>
              <a:t>10.05.2019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pPr/>
              <a:t>10.05.2019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Dikey Başlık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pPr/>
              <a:t>10.05.2019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 Yer Tutucusu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3720DD-5B6D-40BF-8493-A6B52D484E6B}" type="datetimeFigureOut">
              <a:rPr lang="tr-TR" smtClean="0"/>
              <a:pPr/>
              <a:t>10.05.2019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02176B-0E47-46AC-8F43-DAB4B8A37D06}" type="slidenum">
              <a:rPr lang="tr-TR" smtClean="0"/>
              <a:pPr/>
              <a:t>‹#›</a:t>
            </a:fld>
            <a:endParaRPr lang="tr-T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ctrTitle"/>
          </p:nvPr>
        </p:nvSpPr>
        <p:spPr>
          <a:xfrm>
            <a:off x="674390" y="3356992"/>
            <a:ext cx="7772400" cy="1470025"/>
          </a:xfrm>
        </p:spPr>
        <p:txBody>
          <a:bodyPr/>
          <a:lstStyle/>
          <a:p>
            <a:r>
              <a:rPr lang="tr-TR" dirty="0" smtClean="0"/>
              <a:t>Sigmund Freud ve </a:t>
            </a:r>
            <a:br>
              <a:rPr lang="tr-TR" dirty="0" smtClean="0"/>
            </a:br>
            <a:r>
              <a:rPr lang="tr-TR" dirty="0" err="1" smtClean="0"/>
              <a:t>Psikoanalitik</a:t>
            </a:r>
            <a:r>
              <a:rPr lang="tr-TR" dirty="0" smtClean="0"/>
              <a:t> Kuramı</a:t>
            </a:r>
            <a:endParaRPr lang="tr-TR" dirty="0"/>
          </a:p>
        </p:txBody>
      </p:sp>
      <p:pic>
        <p:nvPicPr>
          <p:cNvPr id="1026" name="Picture 2" descr="http://www.benimyuvam.com/resimler/yazilarresimleri/yazilar/BY72_sigmund%20freud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1840" y="692696"/>
            <a:ext cx="2857500" cy="214312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2 Alt Başlık"/>
          <p:cNvSpPr>
            <a:spLocks noGrp="1"/>
          </p:cNvSpPr>
          <p:nvPr/>
        </p:nvSpPr>
        <p:spPr bwMode="auto">
          <a:xfrm>
            <a:off x="857224" y="5072074"/>
            <a:ext cx="7772400" cy="914400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182880" tIns="0" rIns="91440" bIns="45720" numCol="1" anchor="t" anchorCtr="0" compatLnSpc="1">
            <a:prstTxWarp prst="textNoShape">
              <a:avLst/>
            </a:prstTxWarp>
            <a:normAutofit lnSpcReduction="10000"/>
          </a:bodyPr>
          <a:lstStyle>
            <a:lvl1pPr marL="36576" indent="0" algn="r" rtl="0" eaLnBrk="0" fontAlgn="base" hangingPunct="0">
              <a:spcBef>
                <a:spcPts val="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2" pitchFamily="18" charset="2"/>
              <a:buNone/>
              <a:defRPr sz="2000" kern="1200">
                <a:solidFill>
                  <a:schemeClr val="bg2">
                    <a:shade val="25000"/>
                  </a:schemeClr>
                </a:solidFill>
                <a:latin typeface="Arial" charset="0"/>
                <a:ea typeface="+mn-ea"/>
                <a:cs typeface="+mn-cs"/>
              </a:defRPr>
            </a:lvl1pPr>
            <a:lvl2pPr marL="457200" indent="0" algn="ctr" rtl="0" eaLnBrk="0" fontAlgn="base" hangingPunct="0">
              <a:spcBef>
                <a:spcPts val="25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Verdana" pitchFamily="34" charset="0"/>
              <a:buNone/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indent="0" algn="ctr" rtl="0" eaLnBrk="0" fontAlgn="base" hangingPunct="0">
              <a:spcBef>
                <a:spcPts val="250"/>
              </a:spcBef>
              <a:spcAft>
                <a:spcPct val="0"/>
              </a:spcAft>
              <a:buClr>
                <a:srgbClr val="ED3742"/>
              </a:buClr>
              <a:buSzPct val="100000"/>
              <a:buFont typeface="Wingdings 2" pitchFamily="18" charset="2"/>
              <a:buNone/>
              <a:defRPr sz="2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indent="0" algn="ctr" rtl="0" eaLnBrk="0" fontAlgn="base" hangingPunct="0">
              <a:spcBef>
                <a:spcPts val="225"/>
              </a:spcBef>
              <a:spcAft>
                <a:spcPct val="0"/>
              </a:spcAft>
              <a:buClr>
                <a:srgbClr val="ED3742"/>
              </a:buClr>
              <a:buSzPct val="112000"/>
              <a:buFont typeface="Verdana" pitchFamily="34" charset="0"/>
              <a:buNone/>
              <a:defRPr sz="19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indent="0" algn="ctr" rtl="0" eaLnBrk="0" fontAlgn="base" hangingPunct="0">
              <a:spcBef>
                <a:spcPts val="250"/>
              </a:spcBef>
              <a:spcAft>
                <a:spcPct val="0"/>
              </a:spcAft>
              <a:buClr>
                <a:srgbClr val="4A85BF"/>
              </a:buClr>
              <a:buSzPct val="100000"/>
              <a:buFont typeface="Wingdings 2" pitchFamily="18" charset="2"/>
              <a:buNone/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indent="0" algn="ctr" rtl="0" eaLnBrk="1" latinLnBrk="0" hangingPunct="1">
              <a:spcBef>
                <a:spcPts val="250"/>
              </a:spcBef>
              <a:buClr>
                <a:schemeClr val="accent3">
                  <a:tint val="85000"/>
                  <a:satMod val="275000"/>
                </a:schemeClr>
              </a:buClr>
              <a:buSzPct val="100000"/>
              <a:buFont typeface="Verdana"/>
              <a:buNone/>
              <a:defRPr kumimoji="0" sz="17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rtl="0" eaLnBrk="1" latinLnBrk="0" hangingPunct="1">
              <a:spcBef>
                <a:spcPts val="255"/>
              </a:spcBef>
              <a:buClr>
                <a:schemeClr val="accent3">
                  <a:tint val="85000"/>
                  <a:satMod val="275000"/>
                </a:schemeClr>
              </a:buClr>
              <a:buSzPct val="100000"/>
              <a:buFont typeface="Wingdings 2"/>
              <a:buNone/>
              <a:defRPr kumimoji="0"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rtl="0" eaLnBrk="1" latinLnBrk="0" hangingPunct="1">
              <a:spcBef>
                <a:spcPts val="257"/>
              </a:spcBef>
              <a:buClr>
                <a:schemeClr val="accent3">
                  <a:tint val="85000"/>
                  <a:satMod val="275000"/>
                </a:schemeClr>
              </a:buClr>
              <a:buSzPct val="100000"/>
              <a:buFont typeface="Verdana"/>
              <a:buNone/>
              <a:defRPr kumimoji="0" sz="15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rtl="0" eaLnBrk="1" latinLnBrk="0" hangingPunct="1">
              <a:spcBef>
                <a:spcPts val="255"/>
              </a:spcBef>
              <a:buClr>
                <a:schemeClr val="accent3">
                  <a:tint val="85000"/>
                  <a:satMod val="275000"/>
                </a:schemeClr>
              </a:buClr>
              <a:buSzPct val="100000"/>
              <a:buFont typeface="Wingdings 2"/>
              <a:buNone/>
              <a:defRPr kumimoji="0"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>
              <a:defRPr/>
            </a:pPr>
            <a:r>
              <a:rPr lang="tr-TR" b="1" dirty="0" smtClean="0">
                <a:solidFill>
                  <a:schemeClr val="tx2">
                    <a:lumMod val="75000"/>
                  </a:schemeClr>
                </a:solidFill>
              </a:rPr>
              <a:t>Dr. Gökçe Karaman Benli</a:t>
            </a:r>
          </a:p>
          <a:p>
            <a:pPr>
              <a:defRPr/>
            </a:pPr>
            <a:r>
              <a:rPr lang="tr-TR" b="1" dirty="0" smtClean="0">
                <a:solidFill>
                  <a:schemeClr val="tx2">
                    <a:lumMod val="75000"/>
                  </a:schemeClr>
                </a:solidFill>
              </a:rPr>
              <a:t>Ankara Üniversitesi Eğitim Bilimleri Fakültesi Temel Eğitim Bölümü Okul Öncesi Eğitim Anabilim Dalı</a:t>
            </a:r>
            <a:endParaRPr lang="tr-TR" b="1" dirty="0">
              <a:solidFill>
                <a:schemeClr val="tx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531901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Kızlar</a:t>
            </a:r>
            <a:r>
              <a:rPr lang="tr-TR" dirty="0" smtClean="0"/>
              <a:t> ve </a:t>
            </a:r>
            <a:r>
              <a:rPr lang="tr-TR" b="1" dirty="0" smtClean="0">
                <a:solidFill>
                  <a:srgbClr val="FF33CC"/>
                </a:solidFill>
              </a:rPr>
              <a:t>Erkekler</a:t>
            </a:r>
            <a:endParaRPr lang="tr-TR" b="1" dirty="0">
              <a:solidFill>
                <a:srgbClr val="FF33CC"/>
              </a:solidFill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672" y="1484784"/>
            <a:ext cx="5688632" cy="46805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41398884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Kızlar</a:t>
            </a:r>
            <a:r>
              <a:rPr lang="tr-TR" dirty="0" smtClean="0"/>
              <a:t> ve </a:t>
            </a:r>
            <a:r>
              <a:rPr lang="tr-TR" b="1" dirty="0" smtClean="0">
                <a:solidFill>
                  <a:srgbClr val="FF33CC"/>
                </a:solidFill>
              </a:rPr>
              <a:t>Erkekler</a:t>
            </a:r>
            <a:r>
              <a:rPr lang="tr-TR" dirty="0" smtClean="0"/>
              <a:t> 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306059">
            <a:off x="2915816" y="2513170"/>
            <a:ext cx="3456384" cy="31683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4972813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tr-TR" dirty="0" smtClean="0"/>
              <a:t>   </a:t>
            </a:r>
            <a:r>
              <a:rPr lang="tr-TR" b="1" dirty="0" smtClean="0">
                <a:solidFill>
                  <a:schemeClr val="accent2">
                    <a:lumMod val="75000"/>
                  </a:schemeClr>
                </a:solidFill>
              </a:rPr>
              <a:t>İD</a:t>
            </a:r>
            <a:r>
              <a:rPr lang="tr-TR" b="1" dirty="0" smtClean="0"/>
              <a:t>                 </a:t>
            </a:r>
            <a:r>
              <a:rPr lang="tr-TR" b="1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EGO </a:t>
            </a:r>
            <a:r>
              <a:rPr lang="tr-TR" b="1" dirty="0" smtClean="0"/>
              <a:t>          </a:t>
            </a:r>
            <a:r>
              <a:rPr lang="tr-TR" b="1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SÜPEREGO</a:t>
            </a:r>
            <a:endParaRPr lang="tr-TR" b="1" dirty="0"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1628800"/>
            <a:ext cx="7992888" cy="44644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41791528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 smtClean="0">
                <a:solidFill>
                  <a:schemeClr val="accent5">
                    <a:lumMod val="75000"/>
                  </a:schemeClr>
                </a:solidFill>
              </a:rPr>
              <a:t>Oral Dönem</a:t>
            </a:r>
            <a:endParaRPr lang="tr-TR" b="1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 dirty="0"/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1720" y="1628800"/>
            <a:ext cx="4752527" cy="40324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2586364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Anal Dönem-Tuvalet Eğitimi</a:t>
            </a:r>
            <a:endParaRPr lang="tr-TR" b="1" dirty="0">
              <a:solidFill>
                <a:schemeClr val="accent4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538" y="3573016"/>
            <a:ext cx="4320480" cy="26642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2080" y="1607398"/>
            <a:ext cx="3384376" cy="2397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34780314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tr-TR" sz="9600" dirty="0" smtClean="0"/>
              <a:t>- - - - - </a:t>
            </a:r>
            <a:endParaRPr lang="tr-TR" sz="9600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1322" y="2988329"/>
            <a:ext cx="6401355" cy="17497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 descr="http://www.turkpdr.com/uploads/o_cocukta-cinsel-gelisim-freudun-cinsel-gelisim-donemleri-305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9751" y="1421829"/>
            <a:ext cx="4176465" cy="5445224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41559442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Merak </a:t>
            </a:r>
            <a:endParaRPr lang="tr-TR" dirty="0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36118" y="1600200"/>
            <a:ext cx="3471763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8542429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b="1" dirty="0" err="1" smtClean="0">
                <a:solidFill>
                  <a:schemeClr val="accent3">
                    <a:lumMod val="75000"/>
                  </a:schemeClr>
                </a:solidFill>
              </a:rPr>
              <a:t>Fallik</a:t>
            </a:r>
            <a:r>
              <a:rPr lang="tr-TR" b="1" dirty="0" smtClean="0">
                <a:solidFill>
                  <a:schemeClr val="accent3">
                    <a:lumMod val="75000"/>
                  </a:schemeClr>
                </a:solidFill>
              </a:rPr>
              <a:t> Dönem</a:t>
            </a:r>
            <a:r>
              <a:rPr lang="tr-TR" dirty="0" smtClean="0"/>
              <a:t/>
            </a:r>
            <a:br>
              <a:rPr lang="tr-TR" dirty="0" smtClean="0"/>
            </a:br>
            <a:r>
              <a:rPr lang="tr-TR" b="1" dirty="0" err="1" smtClean="0">
                <a:solidFill>
                  <a:srgbClr val="FFC000"/>
                </a:solidFill>
              </a:rPr>
              <a:t>Oidipus</a:t>
            </a:r>
            <a:r>
              <a:rPr lang="tr-TR" b="1" dirty="0" smtClean="0">
                <a:solidFill>
                  <a:srgbClr val="FFC000"/>
                </a:solidFill>
              </a:rPr>
              <a:t> ve </a:t>
            </a:r>
            <a:r>
              <a:rPr lang="tr-TR" b="1" dirty="0" err="1" smtClean="0">
                <a:solidFill>
                  <a:srgbClr val="FFC000"/>
                </a:solidFill>
              </a:rPr>
              <a:t>Elektra</a:t>
            </a:r>
            <a:r>
              <a:rPr lang="tr-TR" b="1" dirty="0" smtClean="0">
                <a:solidFill>
                  <a:srgbClr val="FFC000"/>
                </a:solidFill>
              </a:rPr>
              <a:t> Kompleksi</a:t>
            </a:r>
            <a:endParaRPr lang="tr-TR" b="1" dirty="0">
              <a:solidFill>
                <a:srgbClr val="FFC000"/>
              </a:solidFill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 dirty="0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1700808"/>
            <a:ext cx="3524250" cy="1295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44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09195" y="3428999"/>
            <a:ext cx="2143125" cy="2143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45" name="Picture 5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688" y="3190873"/>
            <a:ext cx="1743075" cy="2619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46" name="Picture 6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1207" y="1387160"/>
            <a:ext cx="2562225" cy="178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32385775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Özdeşim Kurma</a:t>
            </a:r>
            <a:endParaRPr lang="tr-TR" dirty="0"/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488963">
            <a:off x="827584" y="1628800"/>
            <a:ext cx="3232919" cy="45365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267" name="Picture 3" descr="C:\Documents and Settings\Gökçe Karaman\Belgelerim\gokce_yedek_22.09.2012\resimler\2009 Kurban_2010 Ayşegül doğumgünü_KOAK Acılıs\DSCN6645.JP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904945">
            <a:off x="4805650" y="1490681"/>
            <a:ext cx="3386559" cy="4525963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19554228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5940152" y="1600200"/>
            <a:ext cx="2746648" cy="4525963"/>
          </a:xfrm>
        </p:spPr>
        <p:txBody>
          <a:bodyPr/>
          <a:lstStyle/>
          <a:p>
            <a:pPr marL="0" indent="0">
              <a:buNone/>
            </a:pPr>
            <a:r>
              <a:rPr lang="tr-TR" b="1" dirty="0" smtClean="0"/>
              <a:t>Çocuk cinselliği merak sürecinde çekinmemeli.</a:t>
            </a:r>
            <a:endParaRPr lang="tr-TR" b="1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5719" y="0"/>
            <a:ext cx="5399808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7150981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 err="1" smtClean="0">
                <a:solidFill>
                  <a:srgbClr val="0070C0"/>
                </a:solidFill>
              </a:rPr>
              <a:t>Latent</a:t>
            </a:r>
            <a:r>
              <a:rPr lang="tr-TR" b="1" dirty="0" smtClean="0">
                <a:solidFill>
                  <a:srgbClr val="0070C0"/>
                </a:solidFill>
              </a:rPr>
              <a:t> (Gizil)</a:t>
            </a:r>
            <a:endParaRPr lang="tr-TR" b="1" dirty="0">
              <a:solidFill>
                <a:srgbClr val="0070C0"/>
              </a:solidFill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 dirty="0"/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08476" y="4281801"/>
            <a:ext cx="2486025" cy="1838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315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07" y="921827"/>
            <a:ext cx="2800350" cy="1638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316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89101" y="2538726"/>
            <a:ext cx="2619375" cy="1743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13763797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 err="1" smtClean="0">
                <a:solidFill>
                  <a:schemeClr val="accent6">
                    <a:lumMod val="75000"/>
                  </a:schemeClr>
                </a:solidFill>
              </a:rPr>
              <a:t>Genital</a:t>
            </a:r>
            <a:r>
              <a:rPr lang="tr-TR" b="1" dirty="0" smtClean="0">
                <a:solidFill>
                  <a:schemeClr val="accent6">
                    <a:lumMod val="75000"/>
                  </a:schemeClr>
                </a:solidFill>
              </a:rPr>
              <a:t> Dönem</a:t>
            </a:r>
            <a:endParaRPr lang="tr-TR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 dirty="0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592815"/>
            <a:ext cx="4608512" cy="46085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5345">
            <a:off x="4952718" y="2376597"/>
            <a:ext cx="3697752" cy="30409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8888714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98</TotalTime>
  <Words>58</Words>
  <Application>Microsoft Office PowerPoint</Application>
  <PresentationFormat>Ekran Gösterisi (4:3)</PresentationFormat>
  <Paragraphs>15</Paragraphs>
  <Slides>13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Slayt Başlıkları</vt:lpstr>
      </vt:variant>
      <vt:variant>
        <vt:i4>13</vt:i4>
      </vt:variant>
    </vt:vector>
  </HeadingPairs>
  <TitlesOfParts>
    <vt:vector size="14" baseType="lpstr">
      <vt:lpstr>Ofis Teması</vt:lpstr>
      <vt:lpstr>Sigmund Freud ve  Psikoanalitik Kuramı</vt:lpstr>
      <vt:lpstr>Kızlar ve Erkekler</vt:lpstr>
      <vt:lpstr>Kızlar ve Erkekler </vt:lpstr>
      <vt:lpstr>   İD                 EGO           SÜPEREGO</vt:lpstr>
      <vt:lpstr>Oral Dönem</vt:lpstr>
      <vt:lpstr>Anal Dönem-Tuvalet Eğitimi</vt:lpstr>
      <vt:lpstr>- - - - - </vt:lpstr>
      <vt:lpstr>Merak </vt:lpstr>
      <vt:lpstr>Fallik Dönem Oidipus ve Elektra Kompleksi</vt:lpstr>
      <vt:lpstr>Özdeşim Kurma</vt:lpstr>
      <vt:lpstr>Slayt 11</vt:lpstr>
      <vt:lpstr>Latent (Gizil)</vt:lpstr>
      <vt:lpstr>Genital Dönem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Sigmund Freud ve  Psikoanalitik Kuramı</dc:title>
  <cp:lastModifiedBy>Windows 7</cp:lastModifiedBy>
  <cp:revision>16</cp:revision>
  <dcterms:modified xsi:type="dcterms:W3CDTF">2019-05-10T09:09:28Z</dcterms:modified>
</cp:coreProperties>
</file>