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58EFC-1B96-4209-A26C-B8544A14AC54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587F0-3DB2-4825-A675-B244730691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7592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58EFC-1B96-4209-A26C-B8544A14AC54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587F0-3DB2-4825-A675-B244730691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7156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58EFC-1B96-4209-A26C-B8544A14AC54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587F0-3DB2-4825-A675-B244730691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1023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58EFC-1B96-4209-A26C-B8544A14AC54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587F0-3DB2-4825-A675-B244730691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65602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58EFC-1B96-4209-A26C-B8544A14AC54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587F0-3DB2-4825-A675-B244730691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469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58EFC-1B96-4209-A26C-B8544A14AC54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587F0-3DB2-4825-A675-B244730691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77101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58EFC-1B96-4209-A26C-B8544A14AC54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587F0-3DB2-4825-A675-B244730691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0618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58EFC-1B96-4209-A26C-B8544A14AC54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587F0-3DB2-4825-A675-B244730691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2406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58EFC-1B96-4209-A26C-B8544A14AC54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587F0-3DB2-4825-A675-B244730691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4197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58EFC-1B96-4209-A26C-B8544A14AC54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587F0-3DB2-4825-A675-B244730691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97128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58EFC-1B96-4209-A26C-B8544A14AC54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587F0-3DB2-4825-A675-B244730691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5640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58EFC-1B96-4209-A26C-B8544A14AC54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587F0-3DB2-4825-A675-B244730691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731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Sütün oluşumu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869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Sütün Oluşumu</a:t>
            </a:r>
            <a:endParaRPr lang="en-US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2351088" y="2492376"/>
            <a:ext cx="8507412" cy="4924425"/>
          </a:xfrm>
        </p:spPr>
        <p:txBody>
          <a:bodyPr/>
          <a:lstStyle/>
          <a:p>
            <a:pPr marL="660400" indent="-660400">
              <a:buNone/>
            </a:pPr>
            <a:r>
              <a:rPr lang="tr-TR" dirty="0" smtClean="0"/>
              <a:t>Meme bezinin morfolojisi</a:t>
            </a:r>
          </a:p>
          <a:p>
            <a:pPr marL="660400" indent="-660400">
              <a:buNone/>
            </a:pPr>
            <a:endParaRPr lang="tr-TR" dirty="0" smtClean="0"/>
          </a:p>
          <a:p>
            <a:pPr marL="660400" indent="-660400">
              <a:buNone/>
            </a:pPr>
            <a:r>
              <a:rPr lang="tr-TR" dirty="0" err="1" smtClean="0"/>
              <a:t>Fetal</a:t>
            </a:r>
            <a:r>
              <a:rPr lang="tr-TR" dirty="0" smtClean="0"/>
              <a:t> (gebelik) dönemi</a:t>
            </a:r>
          </a:p>
          <a:p>
            <a:pPr marL="660400" indent="-660400">
              <a:buNone/>
            </a:pPr>
            <a:endParaRPr lang="tr-TR" dirty="0" smtClean="0"/>
          </a:p>
          <a:p>
            <a:pPr marL="660400" indent="-660400">
              <a:buNone/>
            </a:pPr>
            <a:r>
              <a:rPr lang="tr-TR" dirty="0" smtClean="0"/>
              <a:t>	</a:t>
            </a:r>
            <a:r>
              <a:rPr lang="tr-TR" sz="1800" b="1" dirty="0"/>
              <a:t>a</a:t>
            </a:r>
            <a:r>
              <a:rPr lang="tr-TR" sz="2000" b="1" dirty="0"/>
              <a:t>. </a:t>
            </a:r>
            <a:r>
              <a:rPr lang="tr-TR" sz="2000" dirty="0" err="1"/>
              <a:t>Ekdoderm</a:t>
            </a:r>
            <a:r>
              <a:rPr lang="tr-TR" sz="2000" dirty="0"/>
              <a:t> dokusunun gelişimi ve ardından alveollere dönüşüm.</a:t>
            </a:r>
          </a:p>
          <a:p>
            <a:pPr marL="660400" indent="-660400">
              <a:buNone/>
            </a:pPr>
            <a:r>
              <a:rPr lang="tr-TR" sz="2000" dirty="0"/>
              <a:t>	</a:t>
            </a:r>
            <a:r>
              <a:rPr lang="tr-TR" sz="2000" b="1" dirty="0"/>
              <a:t>b.</a:t>
            </a:r>
            <a:r>
              <a:rPr lang="tr-TR" sz="2000" dirty="0"/>
              <a:t> Alveollerin oluşumu</a:t>
            </a:r>
          </a:p>
          <a:p>
            <a:pPr marL="660400" indent="-660400">
              <a:buNone/>
            </a:pPr>
            <a:r>
              <a:rPr lang="tr-TR" sz="2000" dirty="0"/>
              <a:t>	</a:t>
            </a:r>
            <a:r>
              <a:rPr lang="tr-TR" sz="2000" b="1" dirty="0"/>
              <a:t>c.</a:t>
            </a:r>
            <a:r>
              <a:rPr lang="tr-TR" sz="2000" dirty="0"/>
              <a:t> Meme tomurcuğunun gelişimi (7.-8. haftaya kadar)</a:t>
            </a:r>
          </a:p>
          <a:p>
            <a:pPr marL="660400" indent="-660400">
              <a:buNone/>
            </a:pPr>
            <a:r>
              <a:rPr lang="tr-TR" sz="2000" dirty="0"/>
              <a:t>	</a:t>
            </a:r>
            <a:r>
              <a:rPr lang="tr-TR" sz="2000" b="1" dirty="0"/>
              <a:t>d.</a:t>
            </a:r>
            <a:r>
              <a:rPr lang="tr-TR" sz="2000" dirty="0"/>
              <a:t> 5. </a:t>
            </a:r>
            <a:r>
              <a:rPr lang="tr-TR" sz="2000" dirty="0" err="1"/>
              <a:t>embriyonal</a:t>
            </a:r>
            <a:r>
              <a:rPr lang="tr-TR" sz="2000" dirty="0"/>
              <a:t> ayda meme başlarının oluşumu</a:t>
            </a:r>
          </a:p>
          <a:p>
            <a:pPr marL="660400" indent="-660400">
              <a:buNone/>
            </a:pPr>
            <a:r>
              <a:rPr lang="tr-TR" sz="20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02538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idx="1"/>
          </p:nvPr>
        </p:nvSpPr>
        <p:spPr>
          <a:xfrm>
            <a:off x="2207569" y="1628801"/>
            <a:ext cx="7693025" cy="3724275"/>
          </a:xfrm>
        </p:spPr>
        <p:txBody>
          <a:bodyPr>
            <a:noAutofit/>
          </a:bodyPr>
          <a:lstStyle/>
          <a:p>
            <a:pPr marL="660400" indent="-660400">
              <a:buNone/>
            </a:pPr>
            <a:r>
              <a:rPr lang="tr-TR" dirty="0" err="1"/>
              <a:t>Puberteyt</a:t>
            </a:r>
            <a:r>
              <a:rPr lang="tr-TR" dirty="0"/>
              <a:t> dönemi</a:t>
            </a:r>
          </a:p>
          <a:p>
            <a:pPr marL="660400" indent="-660400">
              <a:buNone/>
            </a:pPr>
            <a:r>
              <a:rPr lang="tr-TR" sz="2000" dirty="0"/>
              <a:t>	a. doğumdan seksüel olgunluğa kadar geçen süreç</a:t>
            </a:r>
          </a:p>
          <a:p>
            <a:pPr marL="660400" indent="-660400">
              <a:buNone/>
            </a:pPr>
            <a:r>
              <a:rPr lang="tr-TR" sz="2000" dirty="0"/>
              <a:t>	b. Meme süt kanal sistemi son şeklini almaktadır</a:t>
            </a:r>
          </a:p>
          <a:p>
            <a:pPr marL="660400" indent="-660400">
              <a:buNone/>
            </a:pPr>
            <a:endParaRPr lang="tr-TR" sz="2000" dirty="0"/>
          </a:p>
          <a:p>
            <a:pPr marL="660400" indent="-660400">
              <a:buNone/>
            </a:pPr>
            <a:endParaRPr lang="tr-TR" sz="2000" dirty="0"/>
          </a:p>
          <a:p>
            <a:pPr marL="660400" indent="-660400">
              <a:buNone/>
            </a:pPr>
            <a:r>
              <a:rPr lang="tr-TR" dirty="0"/>
              <a:t>Gebelik sırasında gelişme</a:t>
            </a:r>
          </a:p>
          <a:p>
            <a:pPr marL="660400" indent="-660400">
              <a:buNone/>
            </a:pPr>
            <a:r>
              <a:rPr lang="tr-TR" sz="2000" dirty="0"/>
              <a:t>	a. Gebeliğin 4. ayında parankima dokusu süt geçişi için büyür</a:t>
            </a:r>
          </a:p>
          <a:p>
            <a:pPr marL="660400" indent="-660400">
              <a:buNone/>
            </a:pPr>
            <a:r>
              <a:rPr lang="tr-TR" sz="2000" dirty="0"/>
              <a:t>	b. 5. ayda parankima dokusu memenin tamamını kaplar</a:t>
            </a:r>
          </a:p>
          <a:p>
            <a:pPr marL="660400" indent="-660400">
              <a:buNone/>
            </a:pPr>
            <a:r>
              <a:rPr lang="tr-TR" sz="2000" dirty="0"/>
              <a:t>	c. 8. ayda alveol oluşumu tamamlanır</a:t>
            </a:r>
          </a:p>
          <a:p>
            <a:pPr marL="660400" indent="-660400">
              <a:buNone/>
            </a:pPr>
            <a:r>
              <a:rPr lang="tr-TR" sz="2000" dirty="0"/>
              <a:t>	</a:t>
            </a:r>
            <a:endParaRPr lang="en-US" sz="2000" dirty="0"/>
          </a:p>
          <a:p>
            <a:pPr marL="660400" indent="-6604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94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Meme Yapısı</a:t>
            </a:r>
            <a:endParaRPr lang="en-US" smtClean="0"/>
          </a:p>
        </p:txBody>
      </p:sp>
      <p:pic>
        <p:nvPicPr>
          <p:cNvPr id="1638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62667" y="2710458"/>
            <a:ext cx="4266667" cy="2838846"/>
          </a:xfrm>
        </p:spPr>
      </p:pic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1775521" y="5445224"/>
            <a:ext cx="4105275" cy="123110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tr-TR" sz="2000" dirty="0"/>
              <a:t>Meme yapısı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tr-TR" sz="1600" dirty="0"/>
              <a:t>1- meme kesesi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tr-TR" sz="1600" dirty="0"/>
              <a:t>2-meme başı kesesi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tr-TR" sz="1600" dirty="0"/>
              <a:t>3-meme başı kanalı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tr-TR" sz="1600" dirty="0"/>
              <a:t>4-alveol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6977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smtClean="0"/>
              <a:t>Alveollerden süt çıkışı</a:t>
            </a:r>
            <a:endParaRPr lang="en-US" dirty="0" smtClean="0"/>
          </a:p>
        </p:txBody>
      </p:sp>
      <p:pic>
        <p:nvPicPr>
          <p:cNvPr id="1741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7688" y="2060848"/>
            <a:ext cx="5040312" cy="27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 Box 6"/>
          <p:cNvSpPr txBox="1">
            <a:spLocks noChangeArrowheads="1"/>
          </p:cNvSpPr>
          <p:nvPr/>
        </p:nvSpPr>
        <p:spPr bwMode="auto">
          <a:xfrm>
            <a:off x="2351088" y="5013326"/>
            <a:ext cx="8208962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tr-TR" dirty="0"/>
              <a:t> Meme bezinde alveol salkımından meydana gelen yaklaşık 2 milyar adet 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tr-TR" dirty="0"/>
              <a:t>    odacık bulunmaktadır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tr-TR" dirty="0"/>
              <a:t> Dokunun 1 cm</a:t>
            </a:r>
            <a:r>
              <a:rPr lang="tr-TR" baseline="30000" dirty="0"/>
              <a:t>3</a:t>
            </a:r>
            <a:r>
              <a:rPr lang="tr-TR" dirty="0"/>
              <a:t>’ünde yaklaşık 75.000 adet alveol yer almaktadır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tr-TR" dirty="0"/>
              <a:t>150-220 alveol bir süt kanalına bağlanmaktadır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18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Grp="1" noChangeArrowheads="1"/>
          </p:cNvSpPr>
          <p:nvPr>
            <p:ph type="title"/>
          </p:nvPr>
        </p:nvSpPr>
        <p:spPr>
          <a:xfrm>
            <a:off x="2286000" y="765175"/>
            <a:ext cx="7924800" cy="1143000"/>
          </a:xfrm>
        </p:spPr>
        <p:txBody>
          <a:bodyPr/>
          <a:lstStyle/>
          <a:p>
            <a:pPr eaLnBrk="1" hangingPunct="1"/>
            <a:r>
              <a:rPr lang="tr-TR" dirty="0" smtClean="0"/>
              <a:t>Sütün salgılanması</a:t>
            </a:r>
            <a:endParaRPr lang="en-US" dirty="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775520" y="2636838"/>
            <a:ext cx="8892480" cy="4525962"/>
          </a:xfrm>
        </p:spPr>
        <p:txBody>
          <a:bodyPr>
            <a:normAutofit/>
          </a:bodyPr>
          <a:lstStyle/>
          <a:p>
            <a:pPr eaLnBrk="1" hangingPunct="1"/>
            <a:r>
              <a:rPr lang="tr-TR" sz="2400" dirty="0"/>
              <a:t>Sütün oluşumu sırasında alveoller süt ile dolar</a:t>
            </a:r>
          </a:p>
          <a:p>
            <a:pPr eaLnBrk="1" hangingPunct="1"/>
            <a:endParaRPr lang="tr-TR" sz="2400" dirty="0"/>
          </a:p>
          <a:p>
            <a:pPr eaLnBrk="1" hangingPunct="1"/>
            <a:r>
              <a:rPr lang="tr-TR" sz="2400" dirty="0"/>
              <a:t>Meme iç basıncı 30-35 mm </a:t>
            </a:r>
            <a:r>
              <a:rPr lang="tr-TR" sz="2400" dirty="0" err="1"/>
              <a:t>Hg</a:t>
            </a:r>
            <a:r>
              <a:rPr lang="tr-TR" sz="2400" dirty="0"/>
              <a:t> düzeyine yükselir</a:t>
            </a:r>
          </a:p>
          <a:p>
            <a:pPr eaLnBrk="1" hangingPunct="1"/>
            <a:endParaRPr lang="tr-TR" sz="2400" dirty="0"/>
          </a:p>
          <a:p>
            <a:pPr eaLnBrk="1" hangingPunct="1"/>
            <a:r>
              <a:rPr lang="tr-TR" sz="2400" dirty="0"/>
              <a:t>Sağım olayında refleksler ve hipofiz bezi hormonları etkilidir</a:t>
            </a:r>
          </a:p>
          <a:p>
            <a:pPr eaLnBrk="1" hangingPunct="1"/>
            <a:endParaRPr lang="tr-TR" sz="2400" dirty="0"/>
          </a:p>
          <a:p>
            <a:pPr eaLnBrk="1" hangingPunct="1">
              <a:buFont typeface="Wingdings" pitchFamily="2" charset="2"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5241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smtClean="0"/>
              <a:t>Sütün salgılanması</a:t>
            </a:r>
            <a:endParaRPr lang="en-US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1991544" y="2420889"/>
            <a:ext cx="8676456" cy="4011662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tr-TR" dirty="0" smtClean="0"/>
              <a:t>Doğal uyarı 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sz="2000" dirty="0">
                <a:solidFill>
                  <a:srgbClr val="FF6600"/>
                </a:solidFill>
              </a:rPr>
              <a:t>	</a:t>
            </a:r>
            <a:r>
              <a:rPr lang="tr-TR" sz="2400" dirty="0">
                <a:solidFill>
                  <a:srgbClr val="C00000"/>
                </a:solidFill>
              </a:rPr>
              <a:t>a. </a:t>
            </a:r>
            <a:r>
              <a:rPr lang="tr-TR" sz="2400" dirty="0" err="1">
                <a:solidFill>
                  <a:srgbClr val="C00000"/>
                </a:solidFill>
              </a:rPr>
              <a:t>oksitozin</a:t>
            </a:r>
            <a:r>
              <a:rPr lang="tr-TR" sz="2400" dirty="0">
                <a:solidFill>
                  <a:srgbClr val="C00000"/>
                </a:solidFill>
              </a:rPr>
              <a:t> ve taşıyıcı protein olan </a:t>
            </a:r>
            <a:r>
              <a:rPr lang="tr-TR" sz="2400" dirty="0" err="1">
                <a:solidFill>
                  <a:srgbClr val="C00000"/>
                </a:solidFill>
              </a:rPr>
              <a:t>reurophysin</a:t>
            </a:r>
            <a:r>
              <a:rPr lang="tr-TR" sz="2400" dirty="0">
                <a:solidFill>
                  <a:srgbClr val="C00000"/>
                </a:solidFill>
              </a:rPr>
              <a:t> sentezini tetikler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sz="2400" dirty="0">
                <a:solidFill>
                  <a:srgbClr val="C00000"/>
                </a:solidFill>
              </a:rPr>
              <a:t>	b. </a:t>
            </a:r>
            <a:r>
              <a:rPr lang="tr-TR" sz="2400" dirty="0" err="1">
                <a:solidFill>
                  <a:srgbClr val="C00000"/>
                </a:solidFill>
              </a:rPr>
              <a:t>oksitozin</a:t>
            </a:r>
            <a:r>
              <a:rPr lang="tr-TR" sz="2400" dirty="0">
                <a:solidFill>
                  <a:srgbClr val="C00000"/>
                </a:solidFill>
              </a:rPr>
              <a:t> süt bezlerinin </a:t>
            </a:r>
            <a:r>
              <a:rPr lang="tr-TR" sz="2400" dirty="0" err="1">
                <a:solidFill>
                  <a:srgbClr val="C00000"/>
                </a:solidFill>
              </a:rPr>
              <a:t>kapiler</a:t>
            </a:r>
            <a:r>
              <a:rPr lang="tr-TR" sz="2400" dirty="0">
                <a:solidFill>
                  <a:srgbClr val="C00000"/>
                </a:solidFill>
              </a:rPr>
              <a:t> kanallarına ulaşır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sz="2400" dirty="0">
                <a:solidFill>
                  <a:srgbClr val="C00000"/>
                </a:solidFill>
              </a:rPr>
              <a:t>	c. </a:t>
            </a:r>
            <a:r>
              <a:rPr lang="tr-TR" sz="2400" dirty="0" err="1">
                <a:solidFill>
                  <a:srgbClr val="C00000"/>
                </a:solidFill>
              </a:rPr>
              <a:t>kapiler</a:t>
            </a:r>
            <a:r>
              <a:rPr lang="tr-TR" sz="2400" dirty="0">
                <a:solidFill>
                  <a:srgbClr val="C00000"/>
                </a:solidFill>
              </a:rPr>
              <a:t> kanallarda </a:t>
            </a:r>
            <a:r>
              <a:rPr lang="tr-TR" sz="2400" dirty="0" err="1">
                <a:solidFill>
                  <a:srgbClr val="C00000"/>
                </a:solidFill>
              </a:rPr>
              <a:t>miyoepitel</a:t>
            </a:r>
            <a:r>
              <a:rPr lang="tr-TR" sz="2400" dirty="0">
                <a:solidFill>
                  <a:srgbClr val="C00000"/>
                </a:solidFill>
              </a:rPr>
              <a:t> hücrelerin kasılmasına yardımcı olur</a:t>
            </a:r>
          </a:p>
          <a:p>
            <a:pPr eaLnBrk="1" hangingPunct="1"/>
            <a:endParaRPr lang="tr-TR" sz="2000" dirty="0">
              <a:solidFill>
                <a:srgbClr val="FF6600"/>
              </a:solidFill>
            </a:endParaRPr>
          </a:p>
          <a:p>
            <a:pPr eaLnBrk="1" hangingPunct="1"/>
            <a:r>
              <a:rPr lang="tr-TR" dirty="0" smtClean="0"/>
              <a:t>Teknik uyarı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dirty="0" smtClean="0"/>
              <a:t>    </a:t>
            </a:r>
            <a:r>
              <a:rPr lang="tr-TR" sz="2400" dirty="0">
                <a:solidFill>
                  <a:srgbClr val="C00000"/>
                </a:solidFill>
              </a:rPr>
              <a:t>a. zil/çan vb. akustik sesler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sz="2400" dirty="0">
                <a:solidFill>
                  <a:srgbClr val="C00000"/>
                </a:solidFill>
              </a:rPr>
              <a:t>	 b. dokunma vb..</a:t>
            </a:r>
            <a:endParaRPr lang="en-US" sz="2000" dirty="0">
              <a:solidFill>
                <a:srgbClr val="C00000"/>
              </a:solidFill>
            </a:endParaRP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35863" y="5229226"/>
            <a:ext cx="2736850" cy="149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0686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smtClean="0"/>
              <a:t>Hormonlar</a:t>
            </a:r>
            <a:endParaRPr lang="en-US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1991544" y="2276872"/>
            <a:ext cx="8229600" cy="4389120"/>
          </a:xfrm>
        </p:spPr>
        <p:txBody>
          <a:bodyPr/>
          <a:lstStyle/>
          <a:p>
            <a:pPr eaLnBrk="1" hangingPunct="1"/>
            <a:r>
              <a:rPr lang="tr-TR" dirty="0" err="1" smtClean="0">
                <a:solidFill>
                  <a:srgbClr val="C00000"/>
                </a:solidFill>
              </a:rPr>
              <a:t>Prolaktin</a:t>
            </a:r>
            <a:r>
              <a:rPr lang="tr-TR" dirty="0" smtClean="0"/>
              <a:t> : sütün oluşumu boyunca tüm mekanizmayı yöneten hormondur</a:t>
            </a:r>
          </a:p>
          <a:p>
            <a:pPr eaLnBrk="1" hangingPunct="1"/>
            <a:endParaRPr lang="tr-TR" dirty="0" smtClean="0"/>
          </a:p>
          <a:p>
            <a:pPr eaLnBrk="1" hangingPunct="1"/>
            <a:r>
              <a:rPr lang="tr-TR" dirty="0" err="1" smtClean="0">
                <a:solidFill>
                  <a:srgbClr val="C00000"/>
                </a:solidFill>
              </a:rPr>
              <a:t>Oksitozin</a:t>
            </a:r>
            <a:r>
              <a:rPr lang="tr-TR" dirty="0" smtClean="0"/>
              <a:t> : Meme boşluğundan sütün pompalanmasını </a:t>
            </a:r>
            <a:r>
              <a:rPr lang="tr-TR" dirty="0" err="1" smtClean="0"/>
              <a:t>regüle</a:t>
            </a:r>
            <a:r>
              <a:rPr lang="tr-TR" dirty="0" smtClean="0"/>
              <a:t> eder</a:t>
            </a:r>
          </a:p>
          <a:p>
            <a:pPr eaLnBrk="1" hangingPunct="1"/>
            <a:endParaRPr lang="tr-TR" dirty="0" smtClean="0"/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0882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smtClean="0"/>
          </a:p>
        </p:txBody>
      </p:sp>
      <p:pic>
        <p:nvPicPr>
          <p:cNvPr id="21507" name="Picture 5" descr="fig14"/>
          <p:cNvPicPr>
            <a:picLocks noChangeAspect="1" noChangeArrowheads="1"/>
          </p:cNvPicPr>
          <p:nvPr/>
        </p:nvPicPr>
        <p:blipFill>
          <a:blip r:embed="rId2" cstate="print">
            <a:lum bright="-40000" contrast="40000"/>
          </a:blip>
          <a:srcRect/>
          <a:stretch>
            <a:fillRect/>
          </a:stretch>
        </p:blipFill>
        <p:spPr bwMode="auto">
          <a:xfrm>
            <a:off x="2279650" y="2420938"/>
            <a:ext cx="3875088" cy="202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7" descr="fig15a"/>
          <p:cNvPicPr>
            <a:picLocks noChangeAspect="1" noChangeArrowheads="1"/>
          </p:cNvPicPr>
          <p:nvPr/>
        </p:nvPicPr>
        <p:blipFill>
          <a:blip r:embed="rId3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6959600" y="2492376"/>
            <a:ext cx="276225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9" descr="fig15b"/>
          <p:cNvPicPr>
            <a:picLocks noChangeAspect="1" noChangeArrowheads="1"/>
          </p:cNvPicPr>
          <p:nvPr/>
        </p:nvPicPr>
        <p:blipFill>
          <a:blip r:embed="rId4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6888163" y="3789364"/>
            <a:ext cx="27622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Text Box 10"/>
          <p:cNvSpPr txBox="1">
            <a:spLocks noChangeArrowheads="1"/>
          </p:cNvSpPr>
          <p:nvPr/>
        </p:nvSpPr>
        <p:spPr bwMode="auto">
          <a:xfrm>
            <a:off x="7535864" y="2420939"/>
            <a:ext cx="1584325" cy="2746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200" b="1"/>
              <a:t>Stimülasyon var</a:t>
            </a:r>
            <a:endParaRPr lang="en-US" sz="1200" b="1"/>
          </a:p>
        </p:txBody>
      </p:sp>
      <p:sp>
        <p:nvSpPr>
          <p:cNvPr id="21511" name="Text Box 11"/>
          <p:cNvSpPr txBox="1">
            <a:spLocks noChangeArrowheads="1"/>
          </p:cNvSpPr>
          <p:nvPr/>
        </p:nvSpPr>
        <p:spPr bwMode="auto">
          <a:xfrm>
            <a:off x="7535863" y="3902075"/>
            <a:ext cx="1439862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200" b="1"/>
              <a:t>Stimülasyon yok</a:t>
            </a:r>
            <a:endParaRPr lang="en-US" sz="1200" b="1"/>
          </a:p>
        </p:txBody>
      </p:sp>
      <p:sp>
        <p:nvSpPr>
          <p:cNvPr id="21512" name="Text Box 12"/>
          <p:cNvSpPr txBox="1">
            <a:spLocks noChangeArrowheads="1"/>
          </p:cNvSpPr>
          <p:nvPr/>
        </p:nvSpPr>
        <p:spPr bwMode="auto">
          <a:xfrm>
            <a:off x="6672065" y="5373689"/>
            <a:ext cx="360064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/>
              <a:t>Ön süt sağımı (</a:t>
            </a:r>
            <a:r>
              <a:rPr lang="tr-TR" sz="1600" b="1" dirty="0" err="1"/>
              <a:t>pre</a:t>
            </a:r>
            <a:r>
              <a:rPr lang="tr-TR" sz="1600" b="1" dirty="0"/>
              <a:t>-</a:t>
            </a:r>
            <a:r>
              <a:rPr lang="tr-TR" sz="1600" b="1" dirty="0" err="1"/>
              <a:t>milking</a:t>
            </a:r>
            <a:r>
              <a:rPr lang="tr-TR" sz="1600" b="1" dirty="0"/>
              <a:t>) ile </a:t>
            </a:r>
            <a:r>
              <a:rPr lang="tr-TR" sz="1600" b="1" dirty="0" err="1"/>
              <a:t>oksitozin</a:t>
            </a:r>
            <a:r>
              <a:rPr lang="tr-TR" sz="1600" b="1" dirty="0"/>
              <a:t> hormonu </a:t>
            </a:r>
            <a:r>
              <a:rPr lang="tr-TR" sz="1600" b="1" dirty="0" err="1"/>
              <a:t>stimülasyonu</a:t>
            </a:r>
            <a:endParaRPr lang="en-US" sz="1600" b="1" dirty="0"/>
          </a:p>
        </p:txBody>
      </p:sp>
      <p:sp>
        <p:nvSpPr>
          <p:cNvPr id="21513" name="Text Box 13"/>
          <p:cNvSpPr txBox="1">
            <a:spLocks noChangeArrowheads="1"/>
          </p:cNvSpPr>
          <p:nvPr/>
        </p:nvSpPr>
        <p:spPr bwMode="auto">
          <a:xfrm>
            <a:off x="2495550" y="4724401"/>
            <a:ext cx="36718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/>
              <a:t>Teknik ya da doğal uyarı sonucu süt sağımının başlama mekanizması</a:t>
            </a:r>
            <a:endParaRPr lang="en-US" sz="1600" b="1" dirty="0"/>
          </a:p>
        </p:txBody>
      </p:sp>
      <p:sp>
        <p:nvSpPr>
          <p:cNvPr id="21514" name="Oval 14"/>
          <p:cNvSpPr>
            <a:spLocks noChangeArrowheads="1"/>
          </p:cNvSpPr>
          <p:nvPr/>
        </p:nvSpPr>
        <p:spPr bwMode="auto">
          <a:xfrm>
            <a:off x="7142164" y="3097214"/>
            <a:ext cx="504825" cy="5032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21515" name="Oval 15"/>
          <p:cNvSpPr>
            <a:spLocks noChangeArrowheads="1"/>
          </p:cNvSpPr>
          <p:nvPr/>
        </p:nvSpPr>
        <p:spPr bwMode="auto">
          <a:xfrm>
            <a:off x="7175501" y="4510089"/>
            <a:ext cx="504825" cy="5032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944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Süt Sağım Yöntemleri</a:t>
            </a:r>
            <a:endParaRPr lang="en-US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1991544" y="2468880"/>
            <a:ext cx="8229600" cy="4389120"/>
          </a:xfrm>
        </p:spPr>
        <p:txBody>
          <a:bodyPr/>
          <a:lstStyle/>
          <a:p>
            <a:pPr eaLnBrk="1" hangingPunct="1"/>
            <a:r>
              <a:rPr lang="tr-TR" dirty="0" smtClean="0"/>
              <a:t>Elle sağım</a:t>
            </a:r>
          </a:p>
          <a:p>
            <a:pPr eaLnBrk="1" hangingPunct="1"/>
            <a:endParaRPr lang="tr-TR" dirty="0" smtClean="0"/>
          </a:p>
          <a:p>
            <a:pPr eaLnBrk="1" hangingPunct="1"/>
            <a:r>
              <a:rPr lang="tr-TR" dirty="0" smtClean="0"/>
              <a:t>Makineli sağım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1898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Elle Sağım</a:t>
            </a:r>
            <a:endParaRPr lang="en-US" smtClean="0"/>
          </a:p>
        </p:txBody>
      </p:sp>
      <p:pic>
        <p:nvPicPr>
          <p:cNvPr id="23555" name="Picture 5" descr="Elle sa&amp;gbreve;ım yapılmas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9651" y="2349500"/>
            <a:ext cx="3311525" cy="248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7" descr="El ile sa&amp;gbreve;ım usuller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5639" y="2420939"/>
            <a:ext cx="3563937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2722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Yarı Otomatik Sağım</a:t>
            </a:r>
            <a:endParaRPr lang="en-US" smtClean="0"/>
          </a:p>
        </p:txBody>
      </p:sp>
      <p:pic>
        <p:nvPicPr>
          <p:cNvPr id="2457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4113" y="2492375"/>
            <a:ext cx="73723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Text Box 5"/>
          <p:cNvSpPr txBox="1">
            <a:spLocks noChangeArrowheads="1"/>
          </p:cNvSpPr>
          <p:nvPr/>
        </p:nvSpPr>
        <p:spPr bwMode="auto">
          <a:xfrm>
            <a:off x="2711450" y="5516563"/>
            <a:ext cx="30241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/>
              <a:t>Sağım öncesi temizlik</a:t>
            </a:r>
            <a:endParaRPr lang="en-US"/>
          </a:p>
        </p:txBody>
      </p:sp>
      <p:sp>
        <p:nvSpPr>
          <p:cNvPr id="24581" name="Text Box 6"/>
          <p:cNvSpPr txBox="1">
            <a:spLocks noChangeArrowheads="1"/>
          </p:cNvSpPr>
          <p:nvPr/>
        </p:nvSpPr>
        <p:spPr bwMode="auto">
          <a:xfrm>
            <a:off x="6240464" y="5516563"/>
            <a:ext cx="30241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/>
              <a:t>Sağım başlığının takılması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01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Makineli sağım</a:t>
            </a:r>
            <a:endParaRPr lang="en-US" smtClean="0"/>
          </a:p>
        </p:txBody>
      </p:sp>
      <p:pic>
        <p:nvPicPr>
          <p:cNvPr id="2560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9650" y="2565400"/>
            <a:ext cx="815340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7913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Makineli sağım</a:t>
            </a:r>
            <a:endParaRPr lang="en-US" smtClean="0"/>
          </a:p>
        </p:txBody>
      </p:sp>
      <p:pic>
        <p:nvPicPr>
          <p:cNvPr id="2662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4114" y="2420938"/>
            <a:ext cx="26574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91176" y="2420939"/>
            <a:ext cx="2657475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Text Box 6"/>
          <p:cNvSpPr txBox="1">
            <a:spLocks noChangeArrowheads="1"/>
          </p:cNvSpPr>
          <p:nvPr/>
        </p:nvSpPr>
        <p:spPr bwMode="auto">
          <a:xfrm>
            <a:off x="2495550" y="6381751"/>
            <a:ext cx="698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/>
              <a:t>Masaj fazı                               Emme fazı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0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Makineli sağım</a:t>
            </a:r>
            <a:endParaRPr lang="en-US" smtClean="0"/>
          </a:p>
        </p:txBody>
      </p:sp>
      <p:pic>
        <p:nvPicPr>
          <p:cNvPr id="2765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6" y="2420938"/>
            <a:ext cx="6238875" cy="424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4113" y="2420939"/>
            <a:ext cx="1371600" cy="371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Text Box 6"/>
          <p:cNvSpPr txBox="1">
            <a:spLocks noChangeArrowheads="1"/>
          </p:cNvSpPr>
          <p:nvPr/>
        </p:nvSpPr>
        <p:spPr bwMode="auto">
          <a:xfrm>
            <a:off x="2351089" y="6021388"/>
            <a:ext cx="216058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200" b="1"/>
              <a:t>Meme başının sağıma hazırlığı </a:t>
            </a:r>
          </a:p>
          <a:p>
            <a:pPr>
              <a:spcBef>
                <a:spcPct val="50000"/>
              </a:spcBef>
            </a:pPr>
            <a:r>
              <a:rPr lang="tr-TR" sz="1200" b="1"/>
              <a:t>(temizlik ve ön süt atımı) </a:t>
            </a:r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149386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smtClean="0"/>
          </a:p>
        </p:txBody>
      </p:sp>
      <p:pic>
        <p:nvPicPr>
          <p:cNvPr id="28675" name="Picture 5" descr="ANd9GcTeGJ5TD_bO2yDBllINuRcz0aFhBnwjJ-yhJ5bn2enw4Dz2uUq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1088" y="2349501"/>
            <a:ext cx="3529012" cy="295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8" descr="milking_parlour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72213" y="2365375"/>
            <a:ext cx="3924300" cy="294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7" name="Text Box 9"/>
          <p:cNvSpPr txBox="1">
            <a:spLocks noChangeArrowheads="1"/>
          </p:cNvSpPr>
          <p:nvPr/>
        </p:nvSpPr>
        <p:spPr bwMode="auto">
          <a:xfrm>
            <a:off x="2495550" y="5661026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/>
              <a:t>Sıralı sağım sistemi</a:t>
            </a:r>
            <a:endParaRPr lang="en-US"/>
          </a:p>
        </p:txBody>
      </p:sp>
      <p:sp>
        <p:nvSpPr>
          <p:cNvPr id="28678" name="Text Box 10"/>
          <p:cNvSpPr txBox="1">
            <a:spLocks noChangeArrowheads="1"/>
          </p:cNvSpPr>
          <p:nvPr/>
        </p:nvSpPr>
        <p:spPr bwMode="auto">
          <a:xfrm>
            <a:off x="6456363" y="5661026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/>
              <a:t>Dönerli sağım sistemi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47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tr-TR" sz="3600" dirty="0"/>
              <a:t>Çiftliklerde temiz ve kaliteli süt üretimi</a:t>
            </a:r>
            <a:endParaRPr lang="en-US" sz="3600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2351089" y="2708276"/>
            <a:ext cx="7693025" cy="3724275"/>
          </a:xfrm>
        </p:spPr>
        <p:txBody>
          <a:bodyPr/>
          <a:lstStyle/>
          <a:p>
            <a:pPr eaLnBrk="1" hangingPunct="1"/>
            <a:r>
              <a:rPr lang="tr-TR" smtClean="0"/>
              <a:t>Sağlıklı inek</a:t>
            </a:r>
          </a:p>
          <a:p>
            <a:pPr eaLnBrk="1" hangingPunct="1"/>
            <a:r>
              <a:rPr lang="tr-TR" smtClean="0"/>
              <a:t>Özenli yemleme</a:t>
            </a:r>
          </a:p>
          <a:p>
            <a:pPr eaLnBrk="1" hangingPunct="1"/>
            <a:r>
              <a:rPr lang="tr-TR" smtClean="0"/>
              <a:t>Temizlik</a:t>
            </a:r>
          </a:p>
          <a:p>
            <a:pPr eaLnBrk="1" hangingPunct="1"/>
            <a:r>
              <a:rPr lang="tr-TR" smtClean="0"/>
              <a:t>Mikrobiyel bulaşmaya karşı önlemler</a:t>
            </a:r>
          </a:p>
          <a:p>
            <a:pPr eaLnBrk="1" hangingPunct="1"/>
            <a:r>
              <a:rPr lang="tr-TR" smtClean="0"/>
              <a:t>Sütün soğutulması ve nakli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3759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Sütün soğutulması</a:t>
            </a:r>
            <a:endParaRPr lang="en-US" smtClean="0"/>
          </a:p>
        </p:txBody>
      </p:sp>
      <p:pic>
        <p:nvPicPr>
          <p:cNvPr id="30723" name="Picture 4"/>
          <p:cNvPicPr>
            <a:picLocks noChangeAspect="1" noChangeArrowheads="1"/>
          </p:cNvPicPr>
          <p:nvPr/>
        </p:nvPicPr>
        <p:blipFill>
          <a:blip r:embed="rId2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3575050" y="2708276"/>
            <a:ext cx="532765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6158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Sütün soğutulması		</a:t>
            </a:r>
            <a:endParaRPr lang="en-US" smtClean="0"/>
          </a:p>
        </p:txBody>
      </p:sp>
      <p:sp>
        <p:nvSpPr>
          <p:cNvPr id="31747" name="Rectangle 4"/>
          <p:cNvSpPr>
            <a:spLocks noChangeArrowheads="1"/>
          </p:cNvSpPr>
          <p:nvPr/>
        </p:nvSpPr>
        <p:spPr bwMode="auto">
          <a:xfrm>
            <a:off x="2711450" y="2606675"/>
            <a:ext cx="7632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571500" algn="l"/>
              </a:tabLst>
            </a:pPr>
            <a:r>
              <a:rPr lang="tr-TR" sz="1600" b="1" dirty="0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Tablo 1.</a:t>
            </a:r>
            <a:r>
              <a:rPr lang="tr-TR" sz="1600" dirty="0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 Sütün bakteriyolojik yükü ile bekleme süresi ve sıcaklığı arasındaki ilişki.</a:t>
            </a:r>
            <a:endParaRPr lang="tr-TR" sz="3600" dirty="0">
              <a:solidFill>
                <a:srgbClr val="C00000"/>
              </a:solidFill>
              <a:ea typeface="Times New Roman" pitchFamily="18" charset="0"/>
              <a:cs typeface="Arial" charset="0"/>
            </a:endParaRPr>
          </a:p>
        </p:txBody>
      </p:sp>
      <p:graphicFrame>
        <p:nvGraphicFramePr>
          <p:cNvPr id="33864" name="Group 72"/>
          <p:cNvGraphicFramePr>
            <a:graphicFrameLocks noGrp="1"/>
          </p:cNvGraphicFramePr>
          <p:nvPr/>
        </p:nvGraphicFramePr>
        <p:xfrm>
          <a:off x="3000376" y="3068638"/>
          <a:ext cx="6264275" cy="2194560"/>
        </p:xfrm>
        <a:graphic>
          <a:graphicData uri="http://schemas.openxmlformats.org/drawingml/2006/table">
            <a:tbl>
              <a:tblPr/>
              <a:tblGrid>
                <a:gridCol w="193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8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86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35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313"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Bekleme Süresi (saat)</a:t>
                      </a:r>
                      <a:endParaRPr kumimoji="0" lang="tr-TR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Sütün Bakteri Yükü (kob ml</a:t>
                      </a:r>
                      <a:r>
                        <a:rPr kumimoji="0" lang="tr-TR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-1</a:t>
                      </a: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)</a:t>
                      </a:r>
                      <a:r>
                        <a:rPr kumimoji="0" lang="tr-TR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¶</a:t>
                      </a:r>
                      <a:endParaRPr kumimoji="0" lang="tr-TR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31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15 </a:t>
                      </a: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  <a:sym typeface="Symbol" pitchFamily="18" charset="2"/>
                        </a:rPr>
                        <a:t></a:t>
                      </a: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</a:t>
                      </a: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  <a:sym typeface="Symbol" pitchFamily="18" charset="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25 </a:t>
                      </a: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  <a:sym typeface="Symbol" pitchFamily="18" charset="2"/>
                        </a:rPr>
                        <a:t></a:t>
                      </a: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</a:t>
                      </a: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  <a:sym typeface="Symbol" pitchFamily="18" charset="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36 </a:t>
                      </a: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  <a:sym typeface="Symbol" pitchFamily="18" charset="2"/>
                        </a:rPr>
                        <a:t></a:t>
                      </a: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</a:t>
                      </a: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  <a:sym typeface="Symbol" pitchFamily="18" charset="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3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tr-T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  <a:endParaRPr kumimoji="0" lang="tr-T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</a:t>
                      </a:r>
                      <a:endParaRPr kumimoji="0" lang="tr-T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</a:t>
                      </a:r>
                      <a:endParaRPr kumimoji="0" lang="tr-T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24</a:t>
                      </a:r>
                      <a:endParaRPr kumimoji="0" lang="tr-TR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9.0x10</a:t>
                      </a:r>
                      <a:r>
                        <a:rPr kumimoji="0" lang="tr-TR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  <a:endParaRPr kumimoji="0" lang="tr-T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1.0x10</a:t>
                      </a:r>
                      <a:r>
                        <a:rPr kumimoji="0" lang="tr-TR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  <a:endParaRPr kumimoji="0" lang="tr-T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2.5x10</a:t>
                      </a:r>
                      <a:r>
                        <a:rPr kumimoji="0" lang="tr-TR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endParaRPr kumimoji="0" lang="tr-T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4.6x10</a:t>
                      </a:r>
                      <a:r>
                        <a:rPr kumimoji="0" lang="tr-TR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endParaRPr kumimoji="0" lang="tr-T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5.0x10</a:t>
                      </a:r>
                      <a:r>
                        <a:rPr kumimoji="0" lang="tr-TR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</a:t>
                      </a:r>
                      <a:endParaRPr kumimoji="0" lang="tr-TR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9.0x10</a:t>
                      </a:r>
                      <a:r>
                        <a:rPr kumimoji="0" lang="tr-TR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  <a:endParaRPr kumimoji="0" lang="tr-T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1.8x10</a:t>
                      </a:r>
                      <a:r>
                        <a:rPr kumimoji="0" lang="tr-TR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  <a:endParaRPr kumimoji="0" lang="tr-T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1.7x10</a:t>
                      </a:r>
                      <a:r>
                        <a:rPr kumimoji="0" lang="tr-TR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</a:t>
                      </a:r>
                      <a:endParaRPr kumimoji="0" lang="tr-T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1.0x10</a:t>
                      </a:r>
                      <a:r>
                        <a:rPr kumimoji="0" lang="tr-TR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</a:t>
                      </a:r>
                      <a:endParaRPr kumimoji="0" lang="tr-T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tr-T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5.7x10</a:t>
                      </a:r>
                      <a:r>
                        <a:rPr kumimoji="0" lang="tr-TR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</a:t>
                      </a:r>
                      <a:endParaRPr kumimoji="0" lang="tr-TR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9.0x10</a:t>
                      </a:r>
                      <a:r>
                        <a:rPr kumimoji="0" lang="tr-TR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3.0x10</a:t>
                      </a:r>
                      <a:r>
                        <a:rPr kumimoji="0" lang="tr-TR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1.2x10</a:t>
                      </a:r>
                      <a:r>
                        <a:rPr kumimoji="0" lang="tr-TR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3.5x10</a:t>
                      </a:r>
                      <a:r>
                        <a:rPr kumimoji="0" lang="tr-TR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71500" algn="l"/>
                        </a:tabLst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8.0x10</a:t>
                      </a:r>
                      <a:r>
                        <a:rPr kumimoji="0" lang="tr-TR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</a:t>
                      </a:r>
                      <a:endParaRPr kumimoji="0" lang="tr-TR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1767" name="Rectangle 66"/>
          <p:cNvSpPr>
            <a:spLocks noChangeArrowheads="1"/>
          </p:cNvSpPr>
          <p:nvPr/>
        </p:nvSpPr>
        <p:spPr bwMode="auto">
          <a:xfrm>
            <a:off x="3077790" y="5339571"/>
            <a:ext cx="418646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tabLst>
                <a:tab pos="571500" algn="l"/>
              </a:tabLst>
            </a:pPr>
            <a:r>
              <a:rPr lang="tr-TR" sz="1600" b="1" baseline="30000">
                <a:ea typeface="Times New Roman" pitchFamily="18" charset="0"/>
                <a:cs typeface="Arial" charset="0"/>
              </a:rPr>
              <a:t>¶</a:t>
            </a:r>
            <a:r>
              <a:rPr lang="tr-TR" sz="1600" b="1">
                <a:ea typeface="Times New Roman" pitchFamily="18" charset="0"/>
                <a:cs typeface="Arial" charset="0"/>
              </a:rPr>
              <a:t> </a:t>
            </a:r>
            <a:r>
              <a:rPr lang="tr-TR" sz="1600">
                <a:ea typeface="Times New Roman" pitchFamily="18" charset="0"/>
                <a:cs typeface="Arial" charset="0"/>
              </a:rPr>
              <a:t>kob ml</a:t>
            </a:r>
            <a:r>
              <a:rPr lang="tr-TR" sz="1600" baseline="30000">
                <a:ea typeface="Times New Roman" pitchFamily="18" charset="0"/>
                <a:cs typeface="Arial" charset="0"/>
              </a:rPr>
              <a:t>-1</a:t>
            </a:r>
            <a:r>
              <a:rPr lang="tr-TR" sz="1600">
                <a:ea typeface="Times New Roman" pitchFamily="18" charset="0"/>
                <a:cs typeface="Arial" charset="0"/>
              </a:rPr>
              <a:t> :</a:t>
            </a:r>
            <a:r>
              <a:rPr lang="tr-TR" sz="1600" b="1">
                <a:ea typeface="Times New Roman" pitchFamily="18" charset="0"/>
                <a:cs typeface="Arial" charset="0"/>
              </a:rPr>
              <a:t> </a:t>
            </a:r>
            <a:r>
              <a:rPr lang="tr-TR" sz="1600">
                <a:ea typeface="Times New Roman" pitchFamily="18" charset="0"/>
                <a:cs typeface="Arial" charset="0"/>
              </a:rPr>
              <a:t>1 ml sütte </a:t>
            </a:r>
            <a:r>
              <a:rPr lang="tr-TR" sz="1600" b="1">
                <a:ea typeface="Times New Roman" pitchFamily="18" charset="0"/>
                <a:cs typeface="Arial" charset="0"/>
              </a:rPr>
              <a:t>k</a:t>
            </a:r>
            <a:r>
              <a:rPr lang="tr-TR" sz="1600">
                <a:ea typeface="Times New Roman" pitchFamily="18" charset="0"/>
                <a:cs typeface="Arial" charset="0"/>
              </a:rPr>
              <a:t>oloni </a:t>
            </a:r>
            <a:r>
              <a:rPr lang="tr-TR" sz="1600" b="1">
                <a:ea typeface="Times New Roman" pitchFamily="18" charset="0"/>
                <a:cs typeface="Arial" charset="0"/>
              </a:rPr>
              <a:t>o</a:t>
            </a:r>
            <a:r>
              <a:rPr lang="tr-TR" sz="1600">
                <a:ea typeface="Times New Roman" pitchFamily="18" charset="0"/>
                <a:cs typeface="Arial" charset="0"/>
              </a:rPr>
              <a:t>luşturan </a:t>
            </a:r>
            <a:r>
              <a:rPr lang="tr-TR" sz="1600" b="1">
                <a:ea typeface="Times New Roman" pitchFamily="18" charset="0"/>
                <a:cs typeface="Arial" charset="0"/>
              </a:rPr>
              <a:t>b</a:t>
            </a:r>
            <a:r>
              <a:rPr lang="tr-TR" sz="1600">
                <a:ea typeface="Times New Roman" pitchFamily="18" charset="0"/>
                <a:cs typeface="Arial" charset="0"/>
              </a:rPr>
              <a:t>akteri.   </a:t>
            </a:r>
          </a:p>
        </p:txBody>
      </p:sp>
    </p:spTree>
    <p:extLst>
      <p:ext uri="{BB962C8B-B14F-4D97-AF65-F5344CB8AC3E}">
        <p14:creationId xmlns:p14="http://schemas.microsoft.com/office/powerpoint/2010/main" val="292521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smtClean="0"/>
              <a:t>Sütün nakli </a:t>
            </a:r>
            <a:r>
              <a:rPr lang="tr-TR" sz="2800" dirty="0">
                <a:solidFill>
                  <a:srgbClr val="C00000"/>
                </a:solidFill>
              </a:rPr>
              <a:t>(tanker ile)</a:t>
            </a:r>
            <a:endParaRPr lang="en-US" sz="2800" dirty="0">
              <a:solidFill>
                <a:srgbClr val="C00000"/>
              </a:solidFill>
            </a:endParaRPr>
          </a:p>
        </p:txBody>
      </p:sp>
      <p:pic>
        <p:nvPicPr>
          <p:cNvPr id="3277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6989" y="2276476"/>
            <a:ext cx="6999287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9934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smtClean="0"/>
              <a:t>Sütün nakli </a:t>
            </a:r>
            <a:r>
              <a:rPr lang="tr-TR" sz="2800" dirty="0">
                <a:solidFill>
                  <a:srgbClr val="C00000"/>
                </a:solidFill>
              </a:rPr>
              <a:t>(güğüm ile)</a:t>
            </a:r>
            <a:endParaRPr lang="en-US" sz="2800" dirty="0">
              <a:solidFill>
                <a:srgbClr val="C00000"/>
              </a:solidFill>
            </a:endParaRPr>
          </a:p>
        </p:txBody>
      </p:sp>
      <p:pic>
        <p:nvPicPr>
          <p:cNvPr id="3379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6988" y="2420938"/>
            <a:ext cx="7008812" cy="443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243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</Words>
  <Application>Microsoft Office PowerPoint</Application>
  <PresentationFormat>Geniş ekran</PresentationFormat>
  <Paragraphs>108</Paragraphs>
  <Slides>21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Symbol</vt:lpstr>
      <vt:lpstr>Times New Roman</vt:lpstr>
      <vt:lpstr>Wingdings</vt:lpstr>
      <vt:lpstr>Office Teması</vt:lpstr>
      <vt:lpstr>Sütün oluşumu</vt:lpstr>
      <vt:lpstr>Sütün Oluşumu</vt:lpstr>
      <vt:lpstr>PowerPoint Sunusu</vt:lpstr>
      <vt:lpstr>Meme Yapısı</vt:lpstr>
      <vt:lpstr>Alveollerden süt çıkışı</vt:lpstr>
      <vt:lpstr>Sütün salgılanması</vt:lpstr>
      <vt:lpstr>Sütün salgılanması</vt:lpstr>
      <vt:lpstr>Hormonlar</vt:lpstr>
      <vt:lpstr>PowerPoint Sunusu</vt:lpstr>
      <vt:lpstr>Süt Sağım Yöntemleri</vt:lpstr>
      <vt:lpstr>Elle Sağım</vt:lpstr>
      <vt:lpstr>Yarı Otomatik Sağım</vt:lpstr>
      <vt:lpstr>Makineli sağım</vt:lpstr>
      <vt:lpstr>Makineli sağım</vt:lpstr>
      <vt:lpstr>Makineli sağım</vt:lpstr>
      <vt:lpstr>PowerPoint Sunusu</vt:lpstr>
      <vt:lpstr>Çiftliklerde temiz ve kaliteli süt üretimi</vt:lpstr>
      <vt:lpstr>Sütün soğutulması</vt:lpstr>
      <vt:lpstr>Sütün soğutulması  </vt:lpstr>
      <vt:lpstr>Sütün nakli (tanker ile)</vt:lpstr>
      <vt:lpstr>Sütün nakli (güğüm ile)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Sütün oluşumu</dc:title>
  <dc:creator>Barbaros</dc:creator>
  <cp:lastModifiedBy>Barbaros</cp:lastModifiedBy>
  <cp:revision>1</cp:revision>
  <dcterms:created xsi:type="dcterms:W3CDTF">2019-05-27T11:59:12Z</dcterms:created>
  <dcterms:modified xsi:type="dcterms:W3CDTF">2019-05-27T11:59:35Z</dcterms:modified>
</cp:coreProperties>
</file>