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0" r:id="rId3"/>
    <p:sldId id="302" r:id="rId4"/>
    <p:sldId id="283" r:id="rId5"/>
    <p:sldId id="303" r:id="rId6"/>
    <p:sldId id="301" r:id="rId7"/>
    <p:sldId id="261" r:id="rId8"/>
    <p:sldId id="269" r:id="rId9"/>
    <p:sldId id="305" r:id="rId10"/>
    <p:sldId id="304" r:id="rId11"/>
    <p:sldId id="262" r:id="rId12"/>
    <p:sldId id="263" r:id="rId13"/>
    <p:sldId id="265" r:id="rId14"/>
    <p:sldId id="272" r:id="rId15"/>
    <p:sldId id="287" r:id="rId16"/>
    <p:sldId id="264" r:id="rId17"/>
    <p:sldId id="278"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1" d="100"/>
          <a:sy n="91" d="100"/>
        </p:scale>
        <p:origin x="551"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19EEB1-D80A-4056-8534-C9D92456A32F}" type="datetimeFigureOut">
              <a:rPr lang="tr-TR" smtClean="0"/>
              <a:t>20.03.2020</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AA896D-17AE-4299-951F-CE1445E10A44}" type="slidenum">
              <a:rPr lang="tr-TR" smtClean="0"/>
              <a:t>‹#›</a:t>
            </a:fld>
            <a:endParaRPr lang="tr-TR"/>
          </a:p>
        </p:txBody>
      </p:sp>
    </p:spTree>
    <p:extLst>
      <p:ext uri="{BB962C8B-B14F-4D97-AF65-F5344CB8AC3E}">
        <p14:creationId xmlns:p14="http://schemas.microsoft.com/office/powerpoint/2010/main" val="241180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53639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215324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24086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980910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382693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1" name="Shape 15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869902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Shape 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 name="Shape 8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26860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688412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 name="Shape 92"/>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47903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7069051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Shape 126"/>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521051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Shape 1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Shape 18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721469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887AF3B9-9836-406C-AB69-9D23C5231DC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1EF0D59E-2249-4172-9B3F-514115187A89}" type="slidenum">
              <a:rPr lang="en-US" altLang="tr-TR" sz="1200"/>
              <a:pPr eaLnBrk="1" hangingPunct="1"/>
              <a:t>15</a:t>
            </a:fld>
            <a:endParaRPr lang="en-US" altLang="tr-TR" sz="1200"/>
          </a:p>
        </p:txBody>
      </p:sp>
      <p:sp>
        <p:nvSpPr>
          <p:cNvPr id="39939" name="Rectangle 2">
            <a:extLst>
              <a:ext uri="{FF2B5EF4-FFF2-40B4-BE49-F238E27FC236}">
                <a16:creationId xmlns:a16="http://schemas.microsoft.com/office/drawing/2014/main" id="{DF7B4735-E6F4-48F9-9E75-E4591CA55081}"/>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054D5A55-EFA7-41BC-B18D-B2FFB3C76B2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tr-TR" altLang="tr-TR"/>
          </a:p>
        </p:txBody>
      </p:sp>
    </p:spTree>
    <p:extLst>
      <p:ext uri="{BB962C8B-B14F-4D97-AF65-F5344CB8AC3E}">
        <p14:creationId xmlns:p14="http://schemas.microsoft.com/office/powerpoint/2010/main" val="184545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Shape 118"/>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15385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0" name="Shape 23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3786495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5BD5A74-EF0A-4197-B3F6-B880C4D31C08}"/>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8A5CE90A-EA20-4800-97F3-9594C2B210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F86C1799-3DA8-4CFD-8AE0-529F2466C0D5}"/>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5" name="Alt Bilgi Yer Tutucusu 4">
            <a:extLst>
              <a:ext uri="{FF2B5EF4-FFF2-40B4-BE49-F238E27FC236}">
                <a16:creationId xmlns:a16="http://schemas.microsoft.com/office/drawing/2014/main" id="{61D2A107-A10C-4CF9-AD7F-012126B614F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CBDA43F-EAFB-4FE9-B958-C3A155784320}"/>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493291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AAE208-7271-4FA6-AF5A-F4140B6AACC9}"/>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44CA532-C8BA-4F54-BCD9-7C390F2B46B4}"/>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89365DA-D0AC-4499-A94F-1AAF91A961C0}"/>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5" name="Alt Bilgi Yer Tutucusu 4">
            <a:extLst>
              <a:ext uri="{FF2B5EF4-FFF2-40B4-BE49-F238E27FC236}">
                <a16:creationId xmlns:a16="http://schemas.microsoft.com/office/drawing/2014/main" id="{8F0D3808-0D92-41F6-AB00-07CE5BC2E41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F6D2A79-E453-48F8-AFB4-55FDA237F8E0}"/>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1735058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8CD861-5F32-422C-97F7-42ABD98B65D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42CB440-1874-44E3-A4B4-DCA7EAF197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4AC5FCD-6934-44F2-BCFF-C3163E71210D}"/>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5" name="Alt Bilgi Yer Tutucusu 4">
            <a:extLst>
              <a:ext uri="{FF2B5EF4-FFF2-40B4-BE49-F238E27FC236}">
                <a16:creationId xmlns:a16="http://schemas.microsoft.com/office/drawing/2014/main" id="{A251AA38-0573-41E3-B617-ADB8ABC9D2E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BA5839A-A57B-4005-9E00-2090BD7FBED8}"/>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3338968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AE5A90-08D3-421B-8836-EC3630AAC4A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454C18B-5E0E-4F13-AF48-5E10671A44A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0614D679-43A7-4D3F-825D-5C85E608F3F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F55D1F15-FAF3-400E-8ECE-2DD948E1802C}"/>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6" name="Alt Bilgi Yer Tutucusu 5">
            <a:extLst>
              <a:ext uri="{FF2B5EF4-FFF2-40B4-BE49-F238E27FC236}">
                <a16:creationId xmlns:a16="http://schemas.microsoft.com/office/drawing/2014/main" id="{F6708047-285A-4F3B-987A-1EA02C3CA04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E029B7C-2A31-4AF0-BD52-C80A9BA81039}"/>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327956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8917E1D-E106-4D15-81C7-6CBAAD8C636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054EFC2-29AD-46D1-A0F7-8B48A516A2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E462C4B-E814-4B76-A53D-D023E81D2979}"/>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462E4865-BED0-4CF1-AF17-E1A44B5B0B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ED961B5-F453-4207-9477-42DCE00E3FF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392DFC8-D4B7-4509-87F5-B6A151FD3CBB}"/>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8" name="Alt Bilgi Yer Tutucusu 7">
            <a:extLst>
              <a:ext uri="{FF2B5EF4-FFF2-40B4-BE49-F238E27FC236}">
                <a16:creationId xmlns:a16="http://schemas.microsoft.com/office/drawing/2014/main" id="{419E70D4-0FA2-4DF1-8D83-EE889C7CD590}"/>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D3CC088-EB4A-4D9A-BC48-5064EA375092}"/>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439435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A9A17E-9A5D-484A-83A0-E4D28B30BC0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8A552E26-F917-4197-A508-A7A572C74FBE}"/>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4" name="Alt Bilgi Yer Tutucusu 3">
            <a:extLst>
              <a:ext uri="{FF2B5EF4-FFF2-40B4-BE49-F238E27FC236}">
                <a16:creationId xmlns:a16="http://schemas.microsoft.com/office/drawing/2014/main" id="{ACCB6D2B-06F0-44D2-AB32-A8515E4EBC70}"/>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D24EDA5B-2957-4B09-B4D7-6608A34A22FC}"/>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1710091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69D23856-5025-4C4D-BA25-D3E4AC71466B}"/>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3" name="Alt Bilgi Yer Tutucusu 2">
            <a:extLst>
              <a:ext uri="{FF2B5EF4-FFF2-40B4-BE49-F238E27FC236}">
                <a16:creationId xmlns:a16="http://schemas.microsoft.com/office/drawing/2014/main" id="{D3731994-E4FA-4EA6-81A6-DE975AF9624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37AC383-E4C0-4CDA-A45F-BC0472F43DF6}"/>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2146903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E5781F-58AA-49B5-A58F-03B10EF168D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D1FB35A-2392-4D4E-9843-EBCED9EA61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700B76F-37E1-4102-814F-A6AF5A9250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EF377D0-1483-4150-BB5D-0D81569AE14E}"/>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6" name="Alt Bilgi Yer Tutucusu 5">
            <a:extLst>
              <a:ext uri="{FF2B5EF4-FFF2-40B4-BE49-F238E27FC236}">
                <a16:creationId xmlns:a16="http://schemas.microsoft.com/office/drawing/2014/main" id="{EAF9C563-A45B-4279-9F82-C18D6D8EE660}"/>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2ADB0608-D23C-4F65-B71C-0623FAC71C5A}"/>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2582974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AF3135-314F-4F4E-A8E4-9D672E1BE492}"/>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3C677C01-65F7-494F-BF4F-C4F8857DEB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590074A0-9D6C-4B10-A599-CEB02B643F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18510A4-0864-43F9-BD53-08850B7B23B2}"/>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6" name="Alt Bilgi Yer Tutucusu 5">
            <a:extLst>
              <a:ext uri="{FF2B5EF4-FFF2-40B4-BE49-F238E27FC236}">
                <a16:creationId xmlns:a16="http://schemas.microsoft.com/office/drawing/2014/main" id="{EE98FF31-EF24-4645-9115-8AF5119A3B8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DECD945-D6D3-4D8E-A61F-F1E0DF98709A}"/>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2061978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18322D-1F17-497F-BFFF-54BEACE2F075}"/>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8A2ACE26-656E-46B9-87A0-235C69206F49}"/>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1FE71A4-D886-478A-9041-1CE21022CA66}"/>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5" name="Alt Bilgi Yer Tutucusu 4">
            <a:extLst>
              <a:ext uri="{FF2B5EF4-FFF2-40B4-BE49-F238E27FC236}">
                <a16:creationId xmlns:a16="http://schemas.microsoft.com/office/drawing/2014/main" id="{6FFF7A96-9801-475A-A991-05C8B782D17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C4DF61D-2433-4160-A9C0-E3DFCF3B397C}"/>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2700453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4D1BFE62-6A7E-46F8-9A3A-0B6E7DCA45FD}"/>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B75BED6B-AB82-47D2-9DD5-210131192FE3}"/>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C5CAE2B-B56D-4414-93F4-0EF21CA28905}"/>
              </a:ext>
            </a:extLst>
          </p:cNvPr>
          <p:cNvSpPr>
            <a:spLocks noGrp="1"/>
          </p:cNvSpPr>
          <p:nvPr>
            <p:ph type="dt" sz="half" idx="10"/>
          </p:nvPr>
        </p:nvSpPr>
        <p:spPr/>
        <p:txBody>
          <a:bodyPr/>
          <a:lstStyle/>
          <a:p>
            <a:fld id="{907E0A9A-8349-40B8-A4FD-B31F45F37E5D}" type="datetimeFigureOut">
              <a:rPr lang="tr-TR" smtClean="0"/>
              <a:t>20.03.2020</a:t>
            </a:fld>
            <a:endParaRPr lang="tr-TR"/>
          </a:p>
        </p:txBody>
      </p:sp>
      <p:sp>
        <p:nvSpPr>
          <p:cNvPr id="5" name="Alt Bilgi Yer Tutucusu 4">
            <a:extLst>
              <a:ext uri="{FF2B5EF4-FFF2-40B4-BE49-F238E27FC236}">
                <a16:creationId xmlns:a16="http://schemas.microsoft.com/office/drawing/2014/main" id="{2CDE54D0-C60E-4CC2-8A63-0D611BD7F0A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24659FA-6E05-45EB-AF9F-51FC4274B213}"/>
              </a:ext>
            </a:extLst>
          </p:cNvPr>
          <p:cNvSpPr>
            <a:spLocks noGrp="1"/>
          </p:cNvSpPr>
          <p:nvPr>
            <p:ph type="sldNum" sz="quarter" idx="12"/>
          </p:nvPr>
        </p:nvSpPr>
        <p:spPr/>
        <p:txBody>
          <a:bodyPr/>
          <a:lstStyle/>
          <a:p>
            <a:fld id="{46B683CA-C03A-45EE-A353-A0CF6872601C}" type="slidenum">
              <a:rPr lang="tr-TR" smtClean="0"/>
              <a:t>‹#›</a:t>
            </a:fld>
            <a:endParaRPr lang="tr-TR"/>
          </a:p>
        </p:txBody>
      </p:sp>
    </p:spTree>
    <p:extLst>
      <p:ext uri="{BB962C8B-B14F-4D97-AF65-F5344CB8AC3E}">
        <p14:creationId xmlns:p14="http://schemas.microsoft.com/office/powerpoint/2010/main" val="246155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7"/>
        <p:cNvGrpSpPr/>
        <p:nvPr/>
      </p:nvGrpSpPr>
      <p:grpSpPr>
        <a:xfrm>
          <a:off x="0" y="0"/>
          <a:ext cx="0" cy="0"/>
          <a:chOff x="0" y="0"/>
          <a:chExt cx="0" cy="0"/>
        </a:xfrm>
      </p:grpSpPr>
      <p:pic>
        <p:nvPicPr>
          <p:cNvPr id="18" name="Shape 18" descr="elegant_gradient.png"/>
          <p:cNvPicPr preferRelativeResize="0"/>
          <p:nvPr/>
        </p:nvPicPr>
        <p:blipFill>
          <a:blip r:embed="rId2">
            <a:alphaModFix/>
          </a:blip>
          <a:stretch>
            <a:fillRect/>
          </a:stretch>
        </p:blipFill>
        <p:spPr>
          <a:xfrm>
            <a:off x="0" y="0"/>
            <a:ext cx="10239901" cy="6858000"/>
          </a:xfrm>
          <a:prstGeom prst="rect">
            <a:avLst/>
          </a:prstGeom>
          <a:noFill/>
          <a:ln>
            <a:noFill/>
          </a:ln>
        </p:spPr>
      </p:pic>
      <p:sp>
        <p:nvSpPr>
          <p:cNvPr id="19" name="Shape 19"/>
          <p:cNvSpPr/>
          <p:nvPr/>
        </p:nvSpPr>
        <p:spPr>
          <a:xfrm>
            <a:off x="490534" y="673901"/>
            <a:ext cx="10732167" cy="5510167"/>
          </a:xfrm>
          <a:custGeom>
            <a:avLst/>
            <a:gdLst/>
            <a:ahLst/>
            <a:cxnLst/>
            <a:rect l="0" t="0" r="0" b="0"/>
            <a:pathLst>
              <a:path w="321965" h="165305" extrusionOk="0">
                <a:moveTo>
                  <a:pt x="17881" y="0"/>
                </a:moveTo>
                <a:lnTo>
                  <a:pt x="321965" y="0"/>
                </a:lnTo>
                <a:lnTo>
                  <a:pt x="321965" y="165305"/>
                </a:lnTo>
                <a:lnTo>
                  <a:pt x="17881" y="165305"/>
                </a:lnTo>
                <a:lnTo>
                  <a:pt x="18032" y="39617"/>
                </a:lnTo>
                <a:lnTo>
                  <a:pt x="0" y="22299"/>
                </a:lnTo>
                <a:lnTo>
                  <a:pt x="17881" y="22272"/>
                </a:lnTo>
                <a:close/>
              </a:path>
            </a:pathLst>
          </a:custGeom>
          <a:noFill/>
          <a:ln w="76200" cap="flat" cmpd="sng">
            <a:solidFill>
              <a:srgbClr val="000000"/>
            </a:solidFill>
            <a:prstDash val="solid"/>
            <a:miter lim="8000"/>
            <a:headEnd type="none" w="lg" len="lg"/>
            <a:tailEnd type="none" w="lg" len="lg"/>
          </a:ln>
        </p:spPr>
      </p:sp>
      <p:sp>
        <p:nvSpPr>
          <p:cNvPr id="20" name="Shape 20"/>
          <p:cNvSpPr txBox="1">
            <a:spLocks noGrp="1"/>
          </p:cNvSpPr>
          <p:nvPr>
            <p:ph type="body" idx="1"/>
          </p:nvPr>
        </p:nvSpPr>
        <p:spPr>
          <a:xfrm>
            <a:off x="2547233" y="1402600"/>
            <a:ext cx="7095200" cy="1093200"/>
          </a:xfrm>
          <a:prstGeom prst="rect">
            <a:avLst/>
          </a:prstGeom>
        </p:spPr>
        <p:txBody>
          <a:bodyPr spcFirstLastPara="1" wrap="square" lIns="91425" tIns="91425" rIns="91425" bIns="91425" anchor="t" anchorCtr="0"/>
          <a:lstStyle>
            <a:lvl1pPr marL="609585" lvl="0" indent="-592652" rtl="0">
              <a:spcBef>
                <a:spcPts val="800"/>
              </a:spcBef>
              <a:spcAft>
                <a:spcPts val="0"/>
              </a:spcAft>
              <a:buSzPts val="3400"/>
              <a:buFont typeface="Abril Fatface"/>
              <a:buChar char="▫"/>
              <a:defRPr sz="4533">
                <a:latin typeface="Abril Fatface"/>
                <a:ea typeface="Abril Fatface"/>
                <a:cs typeface="Abril Fatface"/>
                <a:sym typeface="Abril Fatface"/>
              </a:defRPr>
            </a:lvl1pPr>
            <a:lvl2pPr marL="1219170" lvl="1" indent="-592652" rtl="0">
              <a:spcBef>
                <a:spcPts val="0"/>
              </a:spcBef>
              <a:spcAft>
                <a:spcPts val="0"/>
              </a:spcAft>
              <a:buSzPts val="3400"/>
              <a:buFont typeface="Abril Fatface"/>
              <a:buChar char="◦"/>
              <a:defRPr sz="4533">
                <a:latin typeface="Abril Fatface"/>
                <a:ea typeface="Abril Fatface"/>
                <a:cs typeface="Abril Fatface"/>
                <a:sym typeface="Abril Fatface"/>
              </a:defRPr>
            </a:lvl2pPr>
            <a:lvl3pPr marL="1828754" lvl="2" indent="-592652" rtl="0">
              <a:spcBef>
                <a:spcPts val="0"/>
              </a:spcBef>
              <a:spcAft>
                <a:spcPts val="0"/>
              </a:spcAft>
              <a:buSzPts val="3400"/>
              <a:buFont typeface="Abril Fatface"/>
              <a:buChar char="■"/>
              <a:defRPr sz="4533">
                <a:latin typeface="Abril Fatface"/>
                <a:ea typeface="Abril Fatface"/>
                <a:cs typeface="Abril Fatface"/>
                <a:sym typeface="Abril Fatface"/>
              </a:defRPr>
            </a:lvl3pPr>
            <a:lvl4pPr marL="2438339" lvl="3" indent="-592652" rtl="0">
              <a:spcBef>
                <a:spcPts val="0"/>
              </a:spcBef>
              <a:spcAft>
                <a:spcPts val="0"/>
              </a:spcAft>
              <a:buSzPts val="3400"/>
              <a:buFont typeface="Abril Fatface"/>
              <a:buChar char="●"/>
              <a:defRPr sz="4533">
                <a:latin typeface="Abril Fatface"/>
                <a:ea typeface="Abril Fatface"/>
                <a:cs typeface="Abril Fatface"/>
                <a:sym typeface="Abril Fatface"/>
              </a:defRPr>
            </a:lvl4pPr>
            <a:lvl5pPr marL="3047924" lvl="4" indent="-592652" rtl="0">
              <a:spcBef>
                <a:spcPts val="0"/>
              </a:spcBef>
              <a:spcAft>
                <a:spcPts val="0"/>
              </a:spcAft>
              <a:buSzPts val="3400"/>
              <a:buFont typeface="Abril Fatface"/>
              <a:buChar char="○"/>
              <a:defRPr sz="4533">
                <a:latin typeface="Abril Fatface"/>
                <a:ea typeface="Abril Fatface"/>
                <a:cs typeface="Abril Fatface"/>
                <a:sym typeface="Abril Fatface"/>
              </a:defRPr>
            </a:lvl5pPr>
            <a:lvl6pPr marL="3657509" lvl="5" indent="-592652" rtl="0">
              <a:spcBef>
                <a:spcPts val="0"/>
              </a:spcBef>
              <a:spcAft>
                <a:spcPts val="0"/>
              </a:spcAft>
              <a:buSzPts val="3400"/>
              <a:buFont typeface="Abril Fatface"/>
              <a:buChar char="■"/>
              <a:defRPr sz="4533">
                <a:latin typeface="Abril Fatface"/>
                <a:ea typeface="Abril Fatface"/>
                <a:cs typeface="Abril Fatface"/>
                <a:sym typeface="Abril Fatface"/>
              </a:defRPr>
            </a:lvl6pPr>
            <a:lvl7pPr marL="4267093" lvl="6" indent="-592652" rtl="0">
              <a:spcBef>
                <a:spcPts val="0"/>
              </a:spcBef>
              <a:spcAft>
                <a:spcPts val="0"/>
              </a:spcAft>
              <a:buSzPts val="3400"/>
              <a:buFont typeface="Abril Fatface"/>
              <a:buChar char="●"/>
              <a:defRPr sz="4533">
                <a:latin typeface="Abril Fatface"/>
                <a:ea typeface="Abril Fatface"/>
                <a:cs typeface="Abril Fatface"/>
                <a:sym typeface="Abril Fatface"/>
              </a:defRPr>
            </a:lvl7pPr>
            <a:lvl8pPr marL="4876678" lvl="7" indent="-592652" rtl="0">
              <a:spcBef>
                <a:spcPts val="0"/>
              </a:spcBef>
              <a:spcAft>
                <a:spcPts val="0"/>
              </a:spcAft>
              <a:buSzPts val="3400"/>
              <a:buFont typeface="Abril Fatface"/>
              <a:buChar char="○"/>
              <a:defRPr sz="4533">
                <a:latin typeface="Abril Fatface"/>
                <a:ea typeface="Abril Fatface"/>
                <a:cs typeface="Abril Fatface"/>
                <a:sym typeface="Abril Fatface"/>
              </a:defRPr>
            </a:lvl8pPr>
            <a:lvl9pPr marL="5486263" lvl="8" indent="-592652">
              <a:spcBef>
                <a:spcPts val="0"/>
              </a:spcBef>
              <a:spcAft>
                <a:spcPts val="0"/>
              </a:spcAft>
              <a:buSzPts val="3400"/>
              <a:buFont typeface="Abril Fatface"/>
              <a:buChar char="■"/>
              <a:defRPr sz="4533">
                <a:latin typeface="Abril Fatface"/>
                <a:ea typeface="Abril Fatface"/>
                <a:cs typeface="Abril Fatface"/>
                <a:sym typeface="Abril Fatface"/>
              </a:defRPr>
            </a:lvl9pPr>
          </a:lstStyle>
          <a:p>
            <a:endParaRPr/>
          </a:p>
        </p:txBody>
      </p:sp>
      <p:sp>
        <p:nvSpPr>
          <p:cNvPr id="21" name="Shape 21"/>
          <p:cNvSpPr txBox="1"/>
          <p:nvPr/>
        </p:nvSpPr>
        <p:spPr>
          <a:xfrm>
            <a:off x="1085700" y="1190100"/>
            <a:ext cx="2278400" cy="871600"/>
          </a:xfrm>
          <a:prstGeom prst="rect">
            <a:avLst/>
          </a:prstGeom>
          <a:noFill/>
          <a:ln>
            <a:noFill/>
          </a:ln>
        </p:spPr>
        <p:txBody>
          <a:bodyPr spcFirstLastPara="1" wrap="square" lIns="121900" tIns="121900" rIns="121900" bIns="121900" anchor="t" anchorCtr="0">
            <a:noAutofit/>
          </a:bodyPr>
          <a:lstStyle/>
          <a:p>
            <a:pPr marL="0" lvl="0" indent="0" algn="ctr">
              <a:spcBef>
                <a:spcPts val="0"/>
              </a:spcBef>
              <a:spcAft>
                <a:spcPts val="0"/>
              </a:spcAft>
              <a:buNone/>
            </a:pPr>
            <a:r>
              <a:rPr lang="en" sz="9600" b="1">
                <a:latin typeface="Raleway"/>
                <a:ea typeface="Raleway"/>
                <a:cs typeface="Raleway"/>
                <a:sym typeface="Raleway"/>
              </a:rPr>
              <a:t>“</a:t>
            </a:r>
            <a:endParaRPr sz="9600" b="1">
              <a:latin typeface="Raleway"/>
              <a:ea typeface="Raleway"/>
              <a:cs typeface="Raleway"/>
              <a:sym typeface="Raleway"/>
            </a:endParaRPr>
          </a:p>
        </p:txBody>
      </p:sp>
    </p:spTree>
    <p:extLst>
      <p:ext uri="{BB962C8B-B14F-4D97-AF65-F5344CB8AC3E}">
        <p14:creationId xmlns:p14="http://schemas.microsoft.com/office/powerpoint/2010/main" val="21674619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22"/>
        <p:cNvGrpSpPr/>
        <p:nvPr/>
      </p:nvGrpSpPr>
      <p:grpSpPr>
        <a:xfrm>
          <a:off x="0" y="0"/>
          <a:ext cx="0" cy="0"/>
          <a:chOff x="0" y="0"/>
          <a:chExt cx="0" cy="0"/>
        </a:xfrm>
      </p:grpSpPr>
      <p:pic>
        <p:nvPicPr>
          <p:cNvPr id="23" name="Shape 23" descr="elegant_gradient.png"/>
          <p:cNvPicPr preferRelativeResize="0"/>
          <p:nvPr/>
        </p:nvPicPr>
        <p:blipFill>
          <a:blip r:embed="rId2">
            <a:alphaModFix/>
          </a:blip>
          <a:stretch>
            <a:fillRect/>
          </a:stretch>
        </p:blipFill>
        <p:spPr>
          <a:xfrm>
            <a:off x="0" y="0"/>
            <a:ext cx="3364003" cy="6858000"/>
          </a:xfrm>
          <a:prstGeom prst="rect">
            <a:avLst/>
          </a:prstGeom>
          <a:noFill/>
          <a:ln>
            <a:noFill/>
          </a:ln>
        </p:spPr>
      </p:pic>
      <p:sp>
        <p:nvSpPr>
          <p:cNvPr id="24" name="Shape 24"/>
          <p:cNvSpPr/>
          <p:nvPr/>
        </p:nvSpPr>
        <p:spPr>
          <a:xfrm>
            <a:off x="687567" y="1041300"/>
            <a:ext cx="3488400" cy="3065400"/>
          </a:xfrm>
          <a:custGeom>
            <a:avLst/>
            <a:gdLst/>
            <a:ahLst/>
            <a:cxnLst/>
            <a:rect l="0" t="0" r="0" b="0"/>
            <a:pathLst>
              <a:path w="104652" h="91962" extrusionOk="0">
                <a:moveTo>
                  <a:pt x="13884" y="0"/>
                </a:moveTo>
                <a:lnTo>
                  <a:pt x="104652" y="0"/>
                </a:lnTo>
                <a:lnTo>
                  <a:pt x="104652" y="91962"/>
                </a:lnTo>
                <a:lnTo>
                  <a:pt x="13884" y="91962"/>
                </a:lnTo>
                <a:lnTo>
                  <a:pt x="13884" y="26275"/>
                </a:lnTo>
                <a:lnTo>
                  <a:pt x="0" y="12391"/>
                </a:lnTo>
                <a:lnTo>
                  <a:pt x="13884" y="12391"/>
                </a:lnTo>
                <a:close/>
              </a:path>
            </a:pathLst>
          </a:custGeom>
          <a:noFill/>
          <a:ln w="76200" cap="flat" cmpd="sng">
            <a:solidFill>
              <a:srgbClr val="000000"/>
            </a:solidFill>
            <a:prstDash val="solid"/>
            <a:miter lim="8000"/>
            <a:headEnd type="none" w="lg" len="lg"/>
            <a:tailEnd type="none" w="lg" len="lg"/>
          </a:ln>
        </p:spPr>
      </p:sp>
      <p:sp>
        <p:nvSpPr>
          <p:cNvPr id="25" name="Shape 25"/>
          <p:cNvSpPr txBox="1">
            <a:spLocks noGrp="1"/>
          </p:cNvSpPr>
          <p:nvPr>
            <p:ph type="title"/>
          </p:nvPr>
        </p:nvSpPr>
        <p:spPr>
          <a:xfrm>
            <a:off x="1468667" y="1397533"/>
            <a:ext cx="2448400" cy="2542800"/>
          </a:xfrm>
          <a:prstGeom prst="rect">
            <a:avLst/>
          </a:prstGeom>
        </p:spPr>
        <p:txBody>
          <a:bodyPr spcFirstLastPara="1" wrap="square" lIns="91425" tIns="91425" rIns="91425" bIns="91425" anchor="t"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6" name="Shape 26"/>
          <p:cNvSpPr txBox="1">
            <a:spLocks noGrp="1"/>
          </p:cNvSpPr>
          <p:nvPr>
            <p:ph type="body" idx="1"/>
          </p:nvPr>
        </p:nvSpPr>
        <p:spPr>
          <a:xfrm>
            <a:off x="5483800" y="799933"/>
            <a:ext cx="5354800" cy="4767600"/>
          </a:xfrm>
          <a:prstGeom prst="rect">
            <a:avLst/>
          </a:prstGeom>
        </p:spPr>
        <p:txBody>
          <a:bodyPr spcFirstLastPara="1" wrap="square" lIns="91425" tIns="91425" rIns="91425" bIns="91425" anchor="t" anchorCtr="0"/>
          <a:lstStyle>
            <a:lvl1pPr marL="609585" lvl="0" indent="-491054">
              <a:spcBef>
                <a:spcPts val="800"/>
              </a:spcBef>
              <a:spcAft>
                <a:spcPts val="0"/>
              </a:spcAft>
              <a:buSzPts val="2200"/>
              <a:buChar char="▫"/>
              <a:defRPr/>
            </a:lvl1pPr>
            <a:lvl2pPr marL="1219170" lvl="1" indent="-491054">
              <a:spcBef>
                <a:spcPts val="0"/>
              </a:spcBef>
              <a:spcAft>
                <a:spcPts val="0"/>
              </a:spcAft>
              <a:buSzPts val="2200"/>
              <a:buChar char="◦"/>
              <a:defRPr/>
            </a:lvl2pPr>
            <a:lvl3pPr marL="1828754" lvl="2" indent="-491054">
              <a:spcBef>
                <a:spcPts val="0"/>
              </a:spcBef>
              <a:spcAft>
                <a:spcPts val="0"/>
              </a:spcAft>
              <a:buSzPts val="2200"/>
              <a:buChar char="■"/>
              <a:defRPr/>
            </a:lvl3pPr>
            <a:lvl4pPr marL="2438339" lvl="3" indent="-491054">
              <a:spcBef>
                <a:spcPts val="0"/>
              </a:spcBef>
              <a:spcAft>
                <a:spcPts val="0"/>
              </a:spcAft>
              <a:buSzPts val="2200"/>
              <a:buChar char="●"/>
              <a:defRPr/>
            </a:lvl4pPr>
            <a:lvl5pPr marL="3047924" lvl="4" indent="-491054">
              <a:spcBef>
                <a:spcPts val="0"/>
              </a:spcBef>
              <a:spcAft>
                <a:spcPts val="0"/>
              </a:spcAft>
              <a:buSzPts val="2200"/>
              <a:buChar char="○"/>
              <a:defRPr/>
            </a:lvl5pPr>
            <a:lvl6pPr marL="3657509" lvl="5" indent="-491054">
              <a:spcBef>
                <a:spcPts val="0"/>
              </a:spcBef>
              <a:spcAft>
                <a:spcPts val="0"/>
              </a:spcAft>
              <a:buSzPts val="2200"/>
              <a:buChar char="■"/>
              <a:defRPr/>
            </a:lvl6pPr>
            <a:lvl7pPr marL="4267093" lvl="6" indent="-491054">
              <a:spcBef>
                <a:spcPts val="0"/>
              </a:spcBef>
              <a:spcAft>
                <a:spcPts val="0"/>
              </a:spcAft>
              <a:buSzPts val="2200"/>
              <a:buChar char="●"/>
              <a:defRPr/>
            </a:lvl7pPr>
            <a:lvl8pPr marL="4876678" lvl="7" indent="-491054">
              <a:spcBef>
                <a:spcPts val="0"/>
              </a:spcBef>
              <a:spcAft>
                <a:spcPts val="0"/>
              </a:spcAft>
              <a:buSzPts val="2200"/>
              <a:buChar char="○"/>
              <a:defRPr/>
            </a:lvl8pPr>
            <a:lvl9pPr marL="5486263" lvl="8" indent="-491054">
              <a:spcBef>
                <a:spcPts val="0"/>
              </a:spcBef>
              <a:spcAft>
                <a:spcPts val="0"/>
              </a:spcAft>
              <a:buSzPts val="2200"/>
              <a:buChar char="■"/>
              <a:defRPr/>
            </a:lvl9pPr>
          </a:lstStyle>
          <a:p>
            <a:endParaRPr/>
          </a:p>
        </p:txBody>
      </p:sp>
    </p:spTree>
    <p:extLst>
      <p:ext uri="{BB962C8B-B14F-4D97-AF65-F5344CB8AC3E}">
        <p14:creationId xmlns:p14="http://schemas.microsoft.com/office/powerpoint/2010/main" val="16977635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3 columns">
  <p:cSld name="Title + 3 columns">
    <p:spTree>
      <p:nvGrpSpPr>
        <p:cNvPr id="1" name="Shape 33"/>
        <p:cNvGrpSpPr/>
        <p:nvPr/>
      </p:nvGrpSpPr>
      <p:grpSpPr>
        <a:xfrm>
          <a:off x="0" y="0"/>
          <a:ext cx="0" cy="0"/>
          <a:chOff x="0" y="0"/>
          <a:chExt cx="0" cy="0"/>
        </a:xfrm>
      </p:grpSpPr>
      <p:pic>
        <p:nvPicPr>
          <p:cNvPr id="34" name="Shape 34" descr="elegant_gradient.png"/>
          <p:cNvPicPr preferRelativeResize="0"/>
          <p:nvPr/>
        </p:nvPicPr>
        <p:blipFill>
          <a:blip r:embed="rId2">
            <a:alphaModFix/>
          </a:blip>
          <a:stretch>
            <a:fillRect/>
          </a:stretch>
        </p:blipFill>
        <p:spPr>
          <a:xfrm>
            <a:off x="0" y="0"/>
            <a:ext cx="3364003" cy="6858000"/>
          </a:xfrm>
          <a:prstGeom prst="rect">
            <a:avLst/>
          </a:prstGeom>
          <a:noFill/>
          <a:ln>
            <a:noFill/>
          </a:ln>
        </p:spPr>
      </p:pic>
      <p:sp>
        <p:nvSpPr>
          <p:cNvPr id="35" name="Shape 35"/>
          <p:cNvSpPr/>
          <p:nvPr/>
        </p:nvSpPr>
        <p:spPr>
          <a:xfrm>
            <a:off x="687567" y="1041300"/>
            <a:ext cx="3488400" cy="3065400"/>
          </a:xfrm>
          <a:custGeom>
            <a:avLst/>
            <a:gdLst/>
            <a:ahLst/>
            <a:cxnLst/>
            <a:rect l="0" t="0" r="0" b="0"/>
            <a:pathLst>
              <a:path w="104652" h="91962" extrusionOk="0">
                <a:moveTo>
                  <a:pt x="13884" y="0"/>
                </a:moveTo>
                <a:lnTo>
                  <a:pt x="104652" y="0"/>
                </a:lnTo>
                <a:lnTo>
                  <a:pt x="104652" y="91962"/>
                </a:lnTo>
                <a:lnTo>
                  <a:pt x="13884" y="91962"/>
                </a:lnTo>
                <a:lnTo>
                  <a:pt x="13884" y="26275"/>
                </a:lnTo>
                <a:lnTo>
                  <a:pt x="0" y="12391"/>
                </a:lnTo>
                <a:lnTo>
                  <a:pt x="13884" y="12391"/>
                </a:lnTo>
                <a:close/>
              </a:path>
            </a:pathLst>
          </a:custGeom>
          <a:noFill/>
          <a:ln w="76200" cap="flat" cmpd="sng">
            <a:solidFill>
              <a:srgbClr val="000000"/>
            </a:solidFill>
            <a:prstDash val="solid"/>
            <a:miter lim="8000"/>
            <a:headEnd type="none" w="lg" len="lg"/>
            <a:tailEnd type="none" w="lg" len="lg"/>
          </a:ln>
        </p:spPr>
      </p:sp>
      <p:sp>
        <p:nvSpPr>
          <p:cNvPr id="36" name="Shape 36"/>
          <p:cNvSpPr txBox="1">
            <a:spLocks noGrp="1"/>
          </p:cNvSpPr>
          <p:nvPr>
            <p:ph type="title"/>
          </p:nvPr>
        </p:nvSpPr>
        <p:spPr>
          <a:xfrm>
            <a:off x="1468667" y="1397533"/>
            <a:ext cx="2448400" cy="2542800"/>
          </a:xfrm>
          <a:prstGeom prst="rect">
            <a:avLst/>
          </a:prstGeom>
        </p:spPr>
        <p:txBody>
          <a:bodyPr spcFirstLastPara="1" wrap="square" lIns="91425" tIns="91425" rIns="91425" bIns="91425" anchor="t" anchorCtr="0"/>
          <a:lstStyle>
            <a:lvl1pPr lvl="0" rtl="0">
              <a:spcBef>
                <a:spcPts val="0"/>
              </a:spcBef>
              <a:spcAft>
                <a:spcPts val="0"/>
              </a:spcAft>
              <a:buSzPts val="2400"/>
              <a:buNone/>
              <a:defRPr/>
            </a:lvl1pPr>
            <a:lvl2pPr lvl="1" rtl="0">
              <a:spcBef>
                <a:spcPts val="0"/>
              </a:spcBef>
              <a:spcAft>
                <a:spcPts val="0"/>
              </a:spcAft>
              <a:buSzPts val="2400"/>
              <a:buNone/>
              <a:defRPr/>
            </a:lvl2pPr>
            <a:lvl3pPr lvl="2" rtl="0">
              <a:spcBef>
                <a:spcPts val="0"/>
              </a:spcBef>
              <a:spcAft>
                <a:spcPts val="0"/>
              </a:spcAft>
              <a:buSzPts val="2400"/>
              <a:buNone/>
              <a:defRPr/>
            </a:lvl3pPr>
            <a:lvl4pPr lvl="3" rtl="0">
              <a:spcBef>
                <a:spcPts val="0"/>
              </a:spcBef>
              <a:spcAft>
                <a:spcPts val="0"/>
              </a:spcAft>
              <a:buSzPts val="2400"/>
              <a:buNone/>
              <a:defRPr/>
            </a:lvl4pPr>
            <a:lvl5pPr lvl="4" rtl="0">
              <a:spcBef>
                <a:spcPts val="0"/>
              </a:spcBef>
              <a:spcAft>
                <a:spcPts val="0"/>
              </a:spcAft>
              <a:buSzPts val="2400"/>
              <a:buNone/>
              <a:defRPr/>
            </a:lvl5pPr>
            <a:lvl6pPr lvl="5" rtl="0">
              <a:spcBef>
                <a:spcPts val="0"/>
              </a:spcBef>
              <a:spcAft>
                <a:spcPts val="0"/>
              </a:spcAft>
              <a:buSzPts val="2400"/>
              <a:buNone/>
              <a:defRPr/>
            </a:lvl6pPr>
            <a:lvl7pPr lvl="6" rtl="0">
              <a:spcBef>
                <a:spcPts val="0"/>
              </a:spcBef>
              <a:spcAft>
                <a:spcPts val="0"/>
              </a:spcAft>
              <a:buSzPts val="2400"/>
              <a:buNone/>
              <a:defRPr/>
            </a:lvl7pPr>
            <a:lvl8pPr lvl="7" rtl="0">
              <a:spcBef>
                <a:spcPts val="0"/>
              </a:spcBef>
              <a:spcAft>
                <a:spcPts val="0"/>
              </a:spcAft>
              <a:buSzPts val="2400"/>
              <a:buNone/>
              <a:defRPr/>
            </a:lvl8pPr>
            <a:lvl9pPr lvl="8" rtl="0">
              <a:spcBef>
                <a:spcPts val="0"/>
              </a:spcBef>
              <a:spcAft>
                <a:spcPts val="0"/>
              </a:spcAft>
              <a:buSzPts val="2400"/>
              <a:buNone/>
              <a:defRPr/>
            </a:lvl9pPr>
          </a:lstStyle>
          <a:p>
            <a:endParaRPr/>
          </a:p>
        </p:txBody>
      </p:sp>
      <p:sp>
        <p:nvSpPr>
          <p:cNvPr id="37" name="Shape 37"/>
          <p:cNvSpPr txBox="1">
            <a:spLocks noGrp="1"/>
          </p:cNvSpPr>
          <p:nvPr>
            <p:ph type="body" idx="1"/>
          </p:nvPr>
        </p:nvSpPr>
        <p:spPr>
          <a:xfrm>
            <a:off x="4697533" y="1345800"/>
            <a:ext cx="2274000" cy="4759200"/>
          </a:xfrm>
          <a:prstGeom prst="rect">
            <a:avLst/>
          </a:prstGeom>
        </p:spPr>
        <p:txBody>
          <a:bodyPr spcFirstLastPara="1" wrap="square" lIns="91425" tIns="91425" rIns="91425" bIns="91425" anchor="t" anchorCtr="0"/>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38" name="Shape 38"/>
          <p:cNvSpPr txBox="1">
            <a:spLocks noGrp="1"/>
          </p:cNvSpPr>
          <p:nvPr>
            <p:ph type="body" idx="2"/>
          </p:nvPr>
        </p:nvSpPr>
        <p:spPr>
          <a:xfrm>
            <a:off x="7088584" y="1345800"/>
            <a:ext cx="2274000" cy="4759200"/>
          </a:xfrm>
          <a:prstGeom prst="rect">
            <a:avLst/>
          </a:prstGeom>
        </p:spPr>
        <p:txBody>
          <a:bodyPr spcFirstLastPara="1" wrap="square" lIns="91425" tIns="91425" rIns="91425" bIns="91425" anchor="t" anchorCtr="0"/>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
        <p:nvSpPr>
          <p:cNvPr id="39" name="Shape 39"/>
          <p:cNvSpPr txBox="1">
            <a:spLocks noGrp="1"/>
          </p:cNvSpPr>
          <p:nvPr>
            <p:ph type="body" idx="3"/>
          </p:nvPr>
        </p:nvSpPr>
        <p:spPr>
          <a:xfrm>
            <a:off x="9479633" y="1345800"/>
            <a:ext cx="2274000" cy="4759200"/>
          </a:xfrm>
          <a:prstGeom prst="rect">
            <a:avLst/>
          </a:prstGeom>
        </p:spPr>
        <p:txBody>
          <a:bodyPr spcFirstLastPara="1" wrap="square" lIns="91425" tIns="91425" rIns="91425" bIns="91425" anchor="t" anchorCtr="0"/>
          <a:lstStyle>
            <a:lvl1pPr marL="609585" lvl="0" indent="-423323" rtl="0">
              <a:spcBef>
                <a:spcPts val="800"/>
              </a:spcBef>
              <a:spcAft>
                <a:spcPts val="0"/>
              </a:spcAft>
              <a:buSzPts val="1400"/>
              <a:buChar char="▫"/>
              <a:defRPr sz="1867"/>
            </a:lvl1pPr>
            <a:lvl2pPr marL="1219170" lvl="1" indent="-423323" rtl="0">
              <a:spcBef>
                <a:spcPts val="0"/>
              </a:spcBef>
              <a:spcAft>
                <a:spcPts val="0"/>
              </a:spcAft>
              <a:buSzPts val="1400"/>
              <a:buChar char="◦"/>
              <a:defRPr sz="1867"/>
            </a:lvl2pPr>
            <a:lvl3pPr marL="1828754" lvl="2" indent="-423323" rtl="0">
              <a:spcBef>
                <a:spcPts val="0"/>
              </a:spcBef>
              <a:spcAft>
                <a:spcPts val="0"/>
              </a:spcAft>
              <a:buSzPts val="1400"/>
              <a:buChar char="■"/>
              <a:defRPr sz="1867"/>
            </a:lvl3pPr>
            <a:lvl4pPr marL="2438339" lvl="3" indent="-423323" rtl="0">
              <a:spcBef>
                <a:spcPts val="0"/>
              </a:spcBef>
              <a:spcAft>
                <a:spcPts val="0"/>
              </a:spcAft>
              <a:buSzPts val="1400"/>
              <a:buChar char="●"/>
              <a:defRPr sz="1867"/>
            </a:lvl4pPr>
            <a:lvl5pPr marL="3047924" lvl="4" indent="-423323" rtl="0">
              <a:spcBef>
                <a:spcPts val="0"/>
              </a:spcBef>
              <a:spcAft>
                <a:spcPts val="0"/>
              </a:spcAft>
              <a:buSzPts val="1400"/>
              <a:buChar char="○"/>
              <a:defRPr sz="1867"/>
            </a:lvl5pPr>
            <a:lvl6pPr marL="3657509" lvl="5" indent="-423323" rtl="0">
              <a:spcBef>
                <a:spcPts val="0"/>
              </a:spcBef>
              <a:spcAft>
                <a:spcPts val="0"/>
              </a:spcAft>
              <a:buSzPts val="1400"/>
              <a:buChar char="■"/>
              <a:defRPr sz="1867"/>
            </a:lvl6pPr>
            <a:lvl7pPr marL="4267093" lvl="6" indent="-423323" rtl="0">
              <a:spcBef>
                <a:spcPts val="0"/>
              </a:spcBef>
              <a:spcAft>
                <a:spcPts val="0"/>
              </a:spcAft>
              <a:buSzPts val="1400"/>
              <a:buChar char="●"/>
              <a:defRPr sz="1867"/>
            </a:lvl7pPr>
            <a:lvl8pPr marL="4876678" lvl="7" indent="-423323" rtl="0">
              <a:spcBef>
                <a:spcPts val="0"/>
              </a:spcBef>
              <a:spcAft>
                <a:spcPts val="0"/>
              </a:spcAft>
              <a:buSzPts val="1400"/>
              <a:buChar char="○"/>
              <a:defRPr sz="1867"/>
            </a:lvl8pPr>
            <a:lvl9pPr marL="5486263" lvl="8" indent="-423323" rtl="0">
              <a:spcBef>
                <a:spcPts val="0"/>
              </a:spcBef>
              <a:spcAft>
                <a:spcPts val="0"/>
              </a:spcAft>
              <a:buSzPts val="1400"/>
              <a:buChar char="■"/>
              <a:defRPr sz="1867"/>
            </a:lvl9pPr>
          </a:lstStyle>
          <a:p>
            <a:endParaRPr/>
          </a:p>
        </p:txBody>
      </p:sp>
    </p:spTree>
    <p:extLst>
      <p:ext uri="{BB962C8B-B14F-4D97-AF65-F5344CB8AC3E}">
        <p14:creationId xmlns:p14="http://schemas.microsoft.com/office/powerpoint/2010/main" val="965025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27"/>
        <p:cNvGrpSpPr/>
        <p:nvPr/>
      </p:nvGrpSpPr>
      <p:grpSpPr>
        <a:xfrm>
          <a:off x="0" y="0"/>
          <a:ext cx="0" cy="0"/>
          <a:chOff x="0" y="0"/>
          <a:chExt cx="0" cy="0"/>
        </a:xfrm>
      </p:grpSpPr>
      <p:pic>
        <p:nvPicPr>
          <p:cNvPr id="28" name="Shape 28" descr="elegant_gradient.png"/>
          <p:cNvPicPr preferRelativeResize="0"/>
          <p:nvPr/>
        </p:nvPicPr>
        <p:blipFill>
          <a:blip r:embed="rId2">
            <a:alphaModFix/>
          </a:blip>
          <a:stretch>
            <a:fillRect/>
          </a:stretch>
        </p:blipFill>
        <p:spPr>
          <a:xfrm>
            <a:off x="0" y="0"/>
            <a:ext cx="3364003" cy="6858000"/>
          </a:xfrm>
          <a:prstGeom prst="rect">
            <a:avLst/>
          </a:prstGeom>
          <a:noFill/>
          <a:ln>
            <a:noFill/>
          </a:ln>
        </p:spPr>
      </p:pic>
      <p:sp>
        <p:nvSpPr>
          <p:cNvPr id="29" name="Shape 29"/>
          <p:cNvSpPr/>
          <p:nvPr/>
        </p:nvSpPr>
        <p:spPr>
          <a:xfrm>
            <a:off x="687567" y="1041300"/>
            <a:ext cx="3488400" cy="3065400"/>
          </a:xfrm>
          <a:custGeom>
            <a:avLst/>
            <a:gdLst/>
            <a:ahLst/>
            <a:cxnLst/>
            <a:rect l="0" t="0" r="0" b="0"/>
            <a:pathLst>
              <a:path w="104652" h="91962" extrusionOk="0">
                <a:moveTo>
                  <a:pt x="13884" y="0"/>
                </a:moveTo>
                <a:lnTo>
                  <a:pt x="104652" y="0"/>
                </a:lnTo>
                <a:lnTo>
                  <a:pt x="104652" y="91962"/>
                </a:lnTo>
                <a:lnTo>
                  <a:pt x="13884" y="91962"/>
                </a:lnTo>
                <a:lnTo>
                  <a:pt x="13884" y="26275"/>
                </a:lnTo>
                <a:lnTo>
                  <a:pt x="0" y="12391"/>
                </a:lnTo>
                <a:lnTo>
                  <a:pt x="13884" y="12391"/>
                </a:lnTo>
                <a:close/>
              </a:path>
            </a:pathLst>
          </a:custGeom>
          <a:noFill/>
          <a:ln w="76200" cap="flat" cmpd="sng">
            <a:solidFill>
              <a:srgbClr val="000000"/>
            </a:solidFill>
            <a:prstDash val="solid"/>
            <a:miter lim="8000"/>
            <a:headEnd type="none" w="lg" len="lg"/>
            <a:tailEnd type="none" w="lg" len="lg"/>
          </a:ln>
        </p:spPr>
      </p:sp>
      <p:sp>
        <p:nvSpPr>
          <p:cNvPr id="30" name="Shape 30"/>
          <p:cNvSpPr txBox="1">
            <a:spLocks noGrp="1"/>
          </p:cNvSpPr>
          <p:nvPr>
            <p:ph type="title"/>
          </p:nvPr>
        </p:nvSpPr>
        <p:spPr>
          <a:xfrm>
            <a:off x="1468667" y="1397533"/>
            <a:ext cx="2448400" cy="2542800"/>
          </a:xfrm>
          <a:prstGeom prst="rect">
            <a:avLst/>
          </a:prstGeom>
        </p:spPr>
        <p:txBody>
          <a:bodyPr spcFirstLastPara="1" wrap="square" lIns="91425" tIns="91425" rIns="91425" bIns="91425" anchor="t"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31" name="Shape 31"/>
          <p:cNvSpPr txBox="1">
            <a:spLocks noGrp="1"/>
          </p:cNvSpPr>
          <p:nvPr>
            <p:ph type="body" idx="1"/>
          </p:nvPr>
        </p:nvSpPr>
        <p:spPr>
          <a:xfrm>
            <a:off x="4806533" y="1323000"/>
            <a:ext cx="3288800" cy="5244000"/>
          </a:xfrm>
          <a:prstGeom prst="rect">
            <a:avLst/>
          </a:prstGeom>
        </p:spPr>
        <p:txBody>
          <a:bodyPr spcFirstLastPara="1" wrap="square" lIns="91425" tIns="91425" rIns="91425" bIns="91425" anchor="t" anchorCtr="0"/>
          <a:lstStyle>
            <a:lvl1pPr marL="609585" lvl="0" indent="-457189">
              <a:spcBef>
                <a:spcPts val="800"/>
              </a:spcBef>
              <a:spcAft>
                <a:spcPts val="0"/>
              </a:spcAft>
              <a:buSzPts val="1800"/>
              <a:buChar char="▫"/>
              <a:defRPr sz="2400"/>
            </a:lvl1pPr>
            <a:lvl2pPr marL="1219170" lvl="1" indent="-457189">
              <a:spcBef>
                <a:spcPts val="0"/>
              </a:spcBef>
              <a:spcAft>
                <a:spcPts val="0"/>
              </a:spcAft>
              <a:buSzPts val="1800"/>
              <a:buChar char="◦"/>
              <a:defRPr sz="2400"/>
            </a:lvl2pPr>
            <a:lvl3pPr marL="1828754" lvl="2" indent="-457189">
              <a:spcBef>
                <a:spcPts val="0"/>
              </a:spcBef>
              <a:spcAft>
                <a:spcPts val="0"/>
              </a:spcAft>
              <a:buSzPts val="1800"/>
              <a:buChar char="■"/>
              <a:defRPr sz="2400"/>
            </a:lvl3pPr>
            <a:lvl4pPr marL="2438339" lvl="3" indent="-457189">
              <a:spcBef>
                <a:spcPts val="0"/>
              </a:spcBef>
              <a:spcAft>
                <a:spcPts val="0"/>
              </a:spcAft>
              <a:buSzPts val="1800"/>
              <a:buChar char="●"/>
              <a:defRPr sz="2400"/>
            </a:lvl4pPr>
            <a:lvl5pPr marL="3047924" lvl="4" indent="-457189">
              <a:spcBef>
                <a:spcPts val="0"/>
              </a:spcBef>
              <a:spcAft>
                <a:spcPts val="0"/>
              </a:spcAft>
              <a:buSzPts val="1800"/>
              <a:buChar char="○"/>
              <a:defRPr sz="2400"/>
            </a:lvl5pPr>
            <a:lvl6pPr marL="3657509" lvl="5" indent="-457189">
              <a:spcBef>
                <a:spcPts val="0"/>
              </a:spcBef>
              <a:spcAft>
                <a:spcPts val="0"/>
              </a:spcAft>
              <a:buSzPts val="1800"/>
              <a:buChar char="■"/>
              <a:defRPr sz="2400"/>
            </a:lvl6pPr>
            <a:lvl7pPr marL="4267093" lvl="6" indent="-457189">
              <a:spcBef>
                <a:spcPts val="0"/>
              </a:spcBef>
              <a:spcAft>
                <a:spcPts val="0"/>
              </a:spcAft>
              <a:buSzPts val="1800"/>
              <a:buChar char="●"/>
              <a:defRPr sz="2400"/>
            </a:lvl7pPr>
            <a:lvl8pPr marL="4876678" lvl="7" indent="-457189">
              <a:spcBef>
                <a:spcPts val="0"/>
              </a:spcBef>
              <a:spcAft>
                <a:spcPts val="0"/>
              </a:spcAft>
              <a:buSzPts val="1800"/>
              <a:buChar char="○"/>
              <a:defRPr sz="2400"/>
            </a:lvl8pPr>
            <a:lvl9pPr marL="5486263" lvl="8" indent="-457189">
              <a:spcBef>
                <a:spcPts val="0"/>
              </a:spcBef>
              <a:spcAft>
                <a:spcPts val="0"/>
              </a:spcAft>
              <a:buSzPts val="1800"/>
              <a:buChar char="■"/>
              <a:defRPr sz="2400"/>
            </a:lvl9pPr>
          </a:lstStyle>
          <a:p>
            <a:endParaRPr/>
          </a:p>
        </p:txBody>
      </p:sp>
      <p:sp>
        <p:nvSpPr>
          <p:cNvPr id="32" name="Shape 32"/>
          <p:cNvSpPr txBox="1">
            <a:spLocks noGrp="1"/>
          </p:cNvSpPr>
          <p:nvPr>
            <p:ph type="body" idx="2"/>
          </p:nvPr>
        </p:nvSpPr>
        <p:spPr>
          <a:xfrm>
            <a:off x="8293467" y="1323000"/>
            <a:ext cx="3288800" cy="5244000"/>
          </a:xfrm>
          <a:prstGeom prst="rect">
            <a:avLst/>
          </a:prstGeom>
        </p:spPr>
        <p:txBody>
          <a:bodyPr spcFirstLastPara="1" wrap="square" lIns="91425" tIns="91425" rIns="91425" bIns="91425" anchor="t" anchorCtr="0"/>
          <a:lstStyle>
            <a:lvl1pPr marL="609585" lvl="0" indent="-457189">
              <a:spcBef>
                <a:spcPts val="800"/>
              </a:spcBef>
              <a:spcAft>
                <a:spcPts val="0"/>
              </a:spcAft>
              <a:buSzPts val="1800"/>
              <a:buChar char="▫"/>
              <a:defRPr sz="2400"/>
            </a:lvl1pPr>
            <a:lvl2pPr marL="1219170" lvl="1" indent="-457189">
              <a:spcBef>
                <a:spcPts val="0"/>
              </a:spcBef>
              <a:spcAft>
                <a:spcPts val="0"/>
              </a:spcAft>
              <a:buSzPts val="1800"/>
              <a:buChar char="◦"/>
              <a:defRPr sz="2400"/>
            </a:lvl2pPr>
            <a:lvl3pPr marL="1828754" lvl="2" indent="-457189">
              <a:spcBef>
                <a:spcPts val="0"/>
              </a:spcBef>
              <a:spcAft>
                <a:spcPts val="0"/>
              </a:spcAft>
              <a:buSzPts val="1800"/>
              <a:buChar char="■"/>
              <a:defRPr sz="2400"/>
            </a:lvl3pPr>
            <a:lvl4pPr marL="2438339" lvl="3" indent="-457189">
              <a:spcBef>
                <a:spcPts val="0"/>
              </a:spcBef>
              <a:spcAft>
                <a:spcPts val="0"/>
              </a:spcAft>
              <a:buSzPts val="1800"/>
              <a:buChar char="●"/>
              <a:defRPr sz="2400"/>
            </a:lvl4pPr>
            <a:lvl5pPr marL="3047924" lvl="4" indent="-457189">
              <a:spcBef>
                <a:spcPts val="0"/>
              </a:spcBef>
              <a:spcAft>
                <a:spcPts val="0"/>
              </a:spcAft>
              <a:buSzPts val="1800"/>
              <a:buChar char="○"/>
              <a:defRPr sz="2400"/>
            </a:lvl5pPr>
            <a:lvl6pPr marL="3657509" lvl="5" indent="-457189">
              <a:spcBef>
                <a:spcPts val="0"/>
              </a:spcBef>
              <a:spcAft>
                <a:spcPts val="0"/>
              </a:spcAft>
              <a:buSzPts val="1800"/>
              <a:buChar char="■"/>
              <a:defRPr sz="2400"/>
            </a:lvl6pPr>
            <a:lvl7pPr marL="4267093" lvl="6" indent="-457189">
              <a:spcBef>
                <a:spcPts val="0"/>
              </a:spcBef>
              <a:spcAft>
                <a:spcPts val="0"/>
              </a:spcAft>
              <a:buSzPts val="1800"/>
              <a:buChar char="●"/>
              <a:defRPr sz="2400"/>
            </a:lvl7pPr>
            <a:lvl8pPr marL="4876678" lvl="7" indent="-457189">
              <a:spcBef>
                <a:spcPts val="0"/>
              </a:spcBef>
              <a:spcAft>
                <a:spcPts val="0"/>
              </a:spcAft>
              <a:buSzPts val="1800"/>
              <a:buChar char="○"/>
              <a:defRPr sz="2400"/>
            </a:lvl8pPr>
            <a:lvl9pPr marL="5486263" lvl="8" indent="-457189">
              <a:spcBef>
                <a:spcPts val="0"/>
              </a:spcBef>
              <a:spcAft>
                <a:spcPts val="0"/>
              </a:spcAft>
              <a:buSzPts val="1800"/>
              <a:buChar char="■"/>
              <a:defRPr sz="2400"/>
            </a:lvl9pPr>
          </a:lstStyle>
          <a:p>
            <a:endParaRPr/>
          </a:p>
        </p:txBody>
      </p:sp>
    </p:spTree>
    <p:extLst>
      <p:ext uri="{BB962C8B-B14F-4D97-AF65-F5344CB8AC3E}">
        <p14:creationId xmlns:p14="http://schemas.microsoft.com/office/powerpoint/2010/main" val="437928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9AEABA1-3AA9-45D9-8D67-EFDFAA219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440BBEA-4980-4920-86C6-6B89827716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A6D6F54-3C68-4E43-8D5A-48D25F5BAF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E0A9A-8349-40B8-A4FD-B31F45F37E5D}" type="datetimeFigureOut">
              <a:rPr lang="tr-TR" smtClean="0"/>
              <a:t>20.03.2020</a:t>
            </a:fld>
            <a:endParaRPr lang="tr-TR"/>
          </a:p>
        </p:txBody>
      </p:sp>
      <p:sp>
        <p:nvSpPr>
          <p:cNvPr id="5" name="Alt Bilgi Yer Tutucusu 4">
            <a:extLst>
              <a:ext uri="{FF2B5EF4-FFF2-40B4-BE49-F238E27FC236}">
                <a16:creationId xmlns:a16="http://schemas.microsoft.com/office/drawing/2014/main" id="{6D3A47BD-55F2-49AA-B896-C7EF23560B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FDE0D02-F99C-4D59-8218-E95D04266C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B683CA-C03A-45EE-A353-A0CF6872601C}" type="slidenum">
              <a:rPr lang="tr-TR" smtClean="0"/>
              <a:t>‹#›</a:t>
            </a:fld>
            <a:endParaRPr lang="tr-TR"/>
          </a:p>
        </p:txBody>
      </p:sp>
    </p:spTree>
    <p:extLst>
      <p:ext uri="{BB962C8B-B14F-4D97-AF65-F5344CB8AC3E}">
        <p14:creationId xmlns:p14="http://schemas.microsoft.com/office/powerpoint/2010/main" val="2959054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E73A0C-4B21-44B4-9F4D-98D13D31919B}"/>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BF2447B2-5C72-4DCF-9435-5DF4FB8313FA}"/>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4154595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1775520" y="932723"/>
            <a:ext cx="6816757" cy="1093200"/>
          </a:xfrm>
          <a:prstGeom prst="rect">
            <a:avLst/>
          </a:prstGeom>
        </p:spPr>
        <p:txBody>
          <a:bodyPr spcFirstLastPara="1" vert="horz" wrap="square" lIns="121900" tIns="121900" rIns="121900" bIns="121900" rtlCol="0" anchor="t" anchorCtr="0">
            <a:noAutofit/>
          </a:bodyPr>
          <a:lstStyle/>
          <a:p>
            <a:pPr eaLnBrk="1" hangingPunct="1"/>
            <a:r>
              <a:rPr lang="en-US" altLang="tr-TR" sz="2400" b="1" dirty="0"/>
              <a:t>The biggest breakthrough in the study of emotions was the discovery of two distinct emotional pathways in the brain.</a:t>
            </a:r>
            <a:endParaRPr lang="tr-TR" altLang="tr-TR" sz="2400" b="1" dirty="0"/>
          </a:p>
          <a:p>
            <a:pPr eaLnBrk="1" hangingPunct="1"/>
            <a:r>
              <a:rPr lang="en-US" altLang="tr-TR" sz="2400" dirty="0"/>
              <a:t>One of the pathways is </a:t>
            </a:r>
            <a:r>
              <a:rPr lang="en-US" altLang="tr-TR" sz="2400" i="1" dirty="0"/>
              <a:t>fast</a:t>
            </a:r>
            <a:r>
              <a:rPr lang="en-US" altLang="tr-TR" sz="2400" dirty="0"/>
              <a:t>, and operates mainly at an </a:t>
            </a:r>
            <a:r>
              <a:rPr lang="en-US" altLang="tr-TR" sz="2400" i="1" dirty="0"/>
              <a:t>unconscious level </a:t>
            </a:r>
            <a:r>
              <a:rPr lang="en-US" altLang="tr-TR" sz="2400" dirty="0"/>
              <a:t>where it screens incoming stimuli and helps us respond quickly to stimuli even before they reach consciousness. </a:t>
            </a:r>
            <a:endParaRPr lang="tr-TR" altLang="tr-TR" sz="2400" dirty="0"/>
          </a:p>
          <a:p>
            <a:pPr eaLnBrk="1" hangingPunct="1"/>
            <a:r>
              <a:rPr lang="en-US" altLang="tr-TR" sz="2400" dirty="0"/>
              <a:t>These cues seem to have a built-in, innate sensitivity to certain cues-explains why we have more fears of spiders, heights and lightening than cars or electricity.</a:t>
            </a: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4" name="Resim 3">
            <a:extLst>
              <a:ext uri="{FF2B5EF4-FFF2-40B4-BE49-F238E27FC236}">
                <a16:creationId xmlns:a16="http://schemas.microsoft.com/office/drawing/2014/main" id="{77A4E7F6-5E85-452E-B645-ACEB222CE27B}"/>
              </a:ext>
            </a:extLst>
          </p:cNvPr>
          <p:cNvPicPr>
            <a:picLocks noChangeAspect="1"/>
          </p:cNvPicPr>
          <p:nvPr/>
        </p:nvPicPr>
        <p:blipFill>
          <a:blip r:embed="rId4"/>
          <a:stretch>
            <a:fillRect/>
          </a:stretch>
        </p:blipFill>
        <p:spPr>
          <a:xfrm>
            <a:off x="8400256" y="2372883"/>
            <a:ext cx="3569131" cy="183587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2255573" y="1412776"/>
            <a:ext cx="6048672" cy="1093200"/>
          </a:xfrm>
          <a:prstGeom prst="rect">
            <a:avLst/>
          </a:prstGeom>
        </p:spPr>
        <p:txBody>
          <a:bodyPr spcFirstLastPara="1" vert="horz" wrap="square" lIns="121900" tIns="121900" rIns="121900" bIns="121900" rtlCol="0" anchor="t" anchorCtr="0">
            <a:noAutofit/>
          </a:bodyPr>
          <a:lstStyle/>
          <a:p>
            <a:pPr eaLnBrk="1" hangingPunct="1"/>
            <a:r>
              <a:rPr lang="en-US" sz="3200" dirty="0"/>
              <a:t>When a car pulls out in front of us on the highway, the thalamus activates and sends an immediate message to the amygdala. </a:t>
            </a:r>
            <a:endParaRPr lang="tr-TR" sz="3200" dirty="0"/>
          </a:p>
          <a:p>
            <a:pPr eaLnBrk="1" hangingPunct="1"/>
            <a:r>
              <a:rPr lang="en-US" sz="3200" dirty="0"/>
              <a:t>We quickly move our foot to the brake pedal. </a:t>
            </a:r>
            <a:endParaRPr lang="en-US" altLang="tr-TR" sz="3200" dirty="0"/>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2" name="Resim 1">
            <a:extLst>
              <a:ext uri="{FF2B5EF4-FFF2-40B4-BE49-F238E27FC236}">
                <a16:creationId xmlns:a16="http://schemas.microsoft.com/office/drawing/2014/main" id="{D9281C54-08B5-4D15-B4F0-D7B30173E539}"/>
              </a:ext>
            </a:extLst>
          </p:cNvPr>
          <p:cNvPicPr>
            <a:picLocks noChangeAspect="1"/>
          </p:cNvPicPr>
          <p:nvPr/>
        </p:nvPicPr>
        <p:blipFill rotWithShape="1">
          <a:blip r:embed="rId4"/>
          <a:srcRect b="10741"/>
          <a:stretch/>
        </p:blipFill>
        <p:spPr>
          <a:xfrm>
            <a:off x="8336227" y="2180862"/>
            <a:ext cx="3200400" cy="2267173"/>
          </a:xfrm>
          <a:prstGeom prst="rect">
            <a:avLst/>
          </a:prstGeom>
        </p:spPr>
      </p:pic>
    </p:spTree>
    <p:extLst>
      <p:ext uri="{BB962C8B-B14F-4D97-AF65-F5344CB8AC3E}">
        <p14:creationId xmlns:p14="http://schemas.microsoft.com/office/powerpoint/2010/main" val="2019926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1967541" y="1028733"/>
            <a:ext cx="4992555" cy="1093200"/>
          </a:xfrm>
          <a:prstGeom prst="rect">
            <a:avLst/>
          </a:prstGeom>
        </p:spPr>
        <p:txBody>
          <a:bodyPr spcFirstLastPara="1" vert="horz" wrap="square" lIns="121900" tIns="121900" rIns="121900" bIns="121900" rtlCol="0" anchor="t" anchorCtr="0">
            <a:noAutofit/>
          </a:bodyPr>
          <a:lstStyle/>
          <a:p>
            <a:pPr eaLnBrk="1" hangingPunct="1"/>
            <a:r>
              <a:rPr lang="en-US" altLang="tr-TR" sz="2400" dirty="0"/>
              <a:t>The other pathway is much </a:t>
            </a:r>
            <a:r>
              <a:rPr lang="en-US" altLang="tr-TR" sz="2400" i="1" dirty="0"/>
              <a:t>slower</a:t>
            </a:r>
            <a:r>
              <a:rPr lang="en-US" altLang="tr-TR" sz="2400" dirty="0"/>
              <a:t> </a:t>
            </a:r>
            <a:r>
              <a:rPr lang="tr-TR" altLang="tr-TR" sz="2400" dirty="0"/>
              <a:t> </a:t>
            </a:r>
            <a:r>
              <a:rPr lang="en-US" altLang="tr-TR" sz="2400" dirty="0"/>
              <a:t>and linked to </a:t>
            </a:r>
            <a:r>
              <a:rPr lang="en-US" altLang="tr-TR" sz="2400" i="1" dirty="0"/>
              <a:t>explicit memory</a:t>
            </a:r>
            <a:r>
              <a:rPr lang="en-US" altLang="tr-TR" sz="2400" dirty="0"/>
              <a:t>. </a:t>
            </a:r>
            <a:endParaRPr lang="tr-TR" altLang="tr-TR" sz="2400" dirty="0"/>
          </a:p>
          <a:p>
            <a:pPr eaLnBrk="1" hangingPunct="1"/>
            <a:r>
              <a:rPr lang="en-US" altLang="tr-TR" sz="2400" dirty="0"/>
              <a:t>While it generates emotions more slowly, it delivers more complex information to our consciousness.</a:t>
            </a:r>
          </a:p>
          <a:p>
            <a:pPr eaLnBrk="1" hangingPunct="1"/>
            <a:r>
              <a:rPr lang="en-US" altLang="tr-TR" sz="2400" dirty="0"/>
              <a:t>This system relies heavily on the cerebral cortex, which is why we can feel fear, despite knowing there is no real basis for that feeling.</a:t>
            </a:r>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2" name="Resim 1">
            <a:extLst>
              <a:ext uri="{FF2B5EF4-FFF2-40B4-BE49-F238E27FC236}">
                <a16:creationId xmlns:a16="http://schemas.microsoft.com/office/drawing/2014/main" id="{9F6933B0-BCD6-41B7-A76F-115A62491B7D}"/>
              </a:ext>
            </a:extLst>
          </p:cNvPr>
          <p:cNvPicPr>
            <a:picLocks noChangeAspect="1"/>
          </p:cNvPicPr>
          <p:nvPr/>
        </p:nvPicPr>
        <p:blipFill>
          <a:blip r:embed="rId4"/>
          <a:stretch>
            <a:fillRect/>
          </a:stretch>
        </p:blipFill>
        <p:spPr>
          <a:xfrm>
            <a:off x="7536160" y="2121934"/>
            <a:ext cx="4236877" cy="2371927"/>
          </a:xfrm>
          <a:prstGeom prst="rect">
            <a:avLst/>
          </a:prstGeom>
        </p:spPr>
      </p:pic>
    </p:spTree>
    <p:extLst>
      <p:ext uri="{BB962C8B-B14F-4D97-AF65-F5344CB8AC3E}">
        <p14:creationId xmlns:p14="http://schemas.microsoft.com/office/powerpoint/2010/main" val="690057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Shape 83"/>
          <p:cNvSpPr txBox="1">
            <a:spLocks noGrp="1"/>
          </p:cNvSpPr>
          <p:nvPr>
            <p:ph type="body" idx="1"/>
          </p:nvPr>
        </p:nvSpPr>
        <p:spPr>
          <a:xfrm>
            <a:off x="1775520" y="452669"/>
            <a:ext cx="7095200" cy="1093200"/>
          </a:xfrm>
          <a:prstGeom prst="rect">
            <a:avLst/>
          </a:prstGeom>
        </p:spPr>
        <p:txBody>
          <a:bodyPr spcFirstLastPara="1" vert="horz" wrap="square" lIns="121900" tIns="121900" rIns="121900" bIns="121900" rtlCol="0" anchor="t" anchorCtr="0">
            <a:noAutofit/>
          </a:bodyPr>
          <a:lstStyle/>
          <a:p>
            <a:pPr eaLnBrk="1" hangingPunct="1"/>
            <a:r>
              <a:rPr lang="en-US" sz="2400" dirty="0"/>
              <a:t>Secondary emotions are more determined by the slow pathway through the </a:t>
            </a:r>
            <a:r>
              <a:rPr lang="en-US" sz="2400" u="sng" dirty="0"/>
              <a:t>frontal lobes in the cortex. </a:t>
            </a:r>
            <a:endParaRPr lang="tr-TR" sz="2400" u="sng" dirty="0"/>
          </a:p>
          <a:p>
            <a:pPr eaLnBrk="1" hangingPunct="1"/>
            <a:r>
              <a:rPr lang="en-US" sz="2400" dirty="0"/>
              <a:t>When we stew in jealousy over the loss of a partner to a rival, the process is more complex. </a:t>
            </a:r>
            <a:endParaRPr lang="tr-TR" sz="2400" dirty="0"/>
          </a:p>
          <a:p>
            <a:pPr eaLnBrk="1" hangingPunct="1"/>
            <a:r>
              <a:rPr lang="en-US" sz="2400" dirty="0"/>
              <a:t>Information moves from the thalamus to the frontal lobes for cognitive analysis and integration, and then from there to the amygdala. </a:t>
            </a:r>
            <a:endParaRPr lang="tr-TR" sz="2400" dirty="0"/>
          </a:p>
          <a:p>
            <a:pPr eaLnBrk="1" hangingPunct="1"/>
            <a:r>
              <a:rPr lang="en-US" sz="2400" dirty="0"/>
              <a:t>We experience the arousal of emotion, but it is accompanied by a more complex cognitive appraisal, producing more refined emotions and behavioral responses.</a:t>
            </a:r>
            <a:endParaRPr lang="en-US" altLang="tr-TR" sz="2400" dirty="0"/>
          </a:p>
        </p:txBody>
      </p:sp>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2" name="Resim 1">
            <a:extLst>
              <a:ext uri="{FF2B5EF4-FFF2-40B4-BE49-F238E27FC236}">
                <a16:creationId xmlns:a16="http://schemas.microsoft.com/office/drawing/2014/main" id="{252E76DC-337D-4DE8-B6EB-3AD5EFD8B93F}"/>
              </a:ext>
            </a:extLst>
          </p:cNvPr>
          <p:cNvPicPr>
            <a:picLocks noChangeAspect="1"/>
          </p:cNvPicPr>
          <p:nvPr/>
        </p:nvPicPr>
        <p:blipFill>
          <a:blip r:embed="rId4"/>
          <a:stretch>
            <a:fillRect/>
          </a:stretch>
        </p:blipFill>
        <p:spPr>
          <a:xfrm rot="893759">
            <a:off x="8781342" y="1426387"/>
            <a:ext cx="3020261" cy="1865759"/>
          </a:xfrm>
          <a:prstGeom prst="rect">
            <a:avLst/>
          </a:prstGeom>
        </p:spPr>
      </p:pic>
    </p:spTree>
    <p:extLst>
      <p:ext uri="{BB962C8B-B14F-4D97-AF65-F5344CB8AC3E}">
        <p14:creationId xmlns:p14="http://schemas.microsoft.com/office/powerpoint/2010/main" val="4286520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22115BDB-7BFE-4999-BD47-3E8698AE812C}"/>
              </a:ext>
            </a:extLst>
          </p:cNvPr>
          <p:cNvSpPr>
            <a:spLocks noGrp="1"/>
          </p:cNvSpPr>
          <p:nvPr>
            <p:ph type="body" idx="1"/>
          </p:nvPr>
        </p:nvSpPr>
        <p:spPr>
          <a:xfrm>
            <a:off x="7045349" y="2084851"/>
            <a:ext cx="3275121" cy="3168352"/>
          </a:xfrm>
        </p:spPr>
        <p:txBody>
          <a:bodyPr/>
          <a:lstStyle/>
          <a:p>
            <a:r>
              <a:rPr lang="en-US" sz="3200" dirty="0"/>
              <a:t>The </a:t>
            </a:r>
            <a:r>
              <a:rPr lang="en-US" sz="3200" u="sng" dirty="0"/>
              <a:t>thalamus</a:t>
            </a:r>
            <a:r>
              <a:rPr lang="en-US" sz="3200" dirty="0"/>
              <a:t> acts as the major gatekeeper</a:t>
            </a:r>
            <a:endParaRPr lang="tr-TR" sz="3200" dirty="0"/>
          </a:p>
        </p:txBody>
      </p:sp>
      <p:pic>
        <p:nvPicPr>
          <p:cNvPr id="3" name="Resim 2">
            <a:extLst>
              <a:ext uri="{FF2B5EF4-FFF2-40B4-BE49-F238E27FC236}">
                <a16:creationId xmlns:a16="http://schemas.microsoft.com/office/drawing/2014/main" id="{ABF995EE-38F0-4DA2-8EFF-200F4B12D49C}"/>
              </a:ext>
            </a:extLst>
          </p:cNvPr>
          <p:cNvPicPr>
            <a:picLocks noChangeAspect="1"/>
          </p:cNvPicPr>
          <p:nvPr/>
        </p:nvPicPr>
        <p:blipFill>
          <a:blip r:embed="rId2"/>
          <a:stretch>
            <a:fillRect/>
          </a:stretch>
        </p:blipFill>
        <p:spPr>
          <a:xfrm>
            <a:off x="1295468" y="794848"/>
            <a:ext cx="5762209" cy="5268305"/>
          </a:xfrm>
          <a:prstGeom prst="rect">
            <a:avLst/>
          </a:prstGeom>
        </p:spPr>
      </p:pic>
    </p:spTree>
    <p:extLst>
      <p:ext uri="{BB962C8B-B14F-4D97-AF65-F5344CB8AC3E}">
        <p14:creationId xmlns:p14="http://schemas.microsoft.com/office/powerpoint/2010/main" val="1426771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1353400" y="1124744"/>
            <a:ext cx="2563667" cy="3183595"/>
          </a:xfrm>
          <a:prstGeom prst="rect">
            <a:avLst/>
          </a:prstGeom>
        </p:spPr>
        <p:txBody>
          <a:bodyPr spcFirstLastPara="1" vert="horz" wrap="square" lIns="121900" tIns="121900" rIns="121900" bIns="121900" rtlCol="0" anchor="t" anchorCtr="0">
            <a:noAutofit/>
          </a:bodyPr>
          <a:lstStyle/>
          <a:p>
            <a:pPr lvl="0"/>
            <a:r>
              <a:rPr lang="tr-TR" altLang="tr-TR" sz="2667" dirty="0"/>
              <a:t>T</a:t>
            </a:r>
            <a:r>
              <a:rPr lang="en-US" altLang="tr-TR" sz="2667" dirty="0"/>
              <a:t>he two pathways differ, </a:t>
            </a:r>
            <a:r>
              <a:rPr lang="tr-TR" altLang="tr-TR" sz="2667" dirty="0"/>
              <a:t> </a:t>
            </a:r>
            <a:br>
              <a:rPr lang="tr-TR" altLang="tr-TR" sz="2667" dirty="0"/>
            </a:br>
            <a:r>
              <a:rPr lang="tr-TR" altLang="tr-TR" sz="2667" dirty="0"/>
              <a:t>BUT </a:t>
            </a:r>
            <a:r>
              <a:rPr lang="en-US" altLang="tr-TR" sz="2667" dirty="0"/>
              <a:t>they do have some things in common.</a:t>
            </a:r>
            <a:endParaRPr sz="2667" dirty="0"/>
          </a:p>
        </p:txBody>
      </p:sp>
      <p:sp>
        <p:nvSpPr>
          <p:cNvPr id="89" name="Shape 89"/>
          <p:cNvSpPr txBox="1">
            <a:spLocks noGrp="1"/>
          </p:cNvSpPr>
          <p:nvPr>
            <p:ph type="body" idx="1"/>
          </p:nvPr>
        </p:nvSpPr>
        <p:spPr>
          <a:xfrm>
            <a:off x="4175787" y="548680"/>
            <a:ext cx="5354800" cy="4767600"/>
          </a:xfrm>
          <a:prstGeom prst="rect">
            <a:avLst/>
          </a:prstGeom>
        </p:spPr>
        <p:txBody>
          <a:bodyPr spcFirstLastPara="1" vert="horz" wrap="square" lIns="121900" tIns="121900" rIns="121900" bIns="121900" rtlCol="0" anchor="t" anchorCtr="0">
            <a:noAutofit/>
          </a:bodyPr>
          <a:lstStyle/>
          <a:p>
            <a:pPr eaLnBrk="1" hangingPunct="1"/>
            <a:r>
              <a:rPr lang="en-US" altLang="tr-TR" sz="2400" dirty="0"/>
              <a:t>Both rely heavily on the limbic system. </a:t>
            </a:r>
          </a:p>
          <a:p>
            <a:pPr eaLnBrk="1" hangingPunct="1"/>
            <a:r>
              <a:rPr lang="en-US" altLang="tr-TR" sz="2400" dirty="0"/>
              <a:t>The amygdala plays an especially important role in both emotion pathways.</a:t>
            </a:r>
            <a:endParaRPr lang="tr-TR" altLang="tr-TR" sz="2400" dirty="0"/>
          </a:p>
          <a:p>
            <a:pPr eaLnBrk="1" hangingPunct="1"/>
            <a:r>
              <a:rPr lang="en-US" altLang="tr-TR" sz="2400" dirty="0"/>
              <a:t> In the past it was thought that the amygdala was simply involved in negative emotions. Recently it has been discovered that it plays a role in positive emotions as well.</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2" name="Resim 1">
            <a:extLst>
              <a:ext uri="{FF2B5EF4-FFF2-40B4-BE49-F238E27FC236}">
                <a16:creationId xmlns:a16="http://schemas.microsoft.com/office/drawing/2014/main" id="{82C65B55-7C32-4B10-B688-3AC43A5FCDE5}"/>
              </a:ext>
            </a:extLst>
          </p:cNvPr>
          <p:cNvPicPr>
            <a:picLocks noChangeAspect="1"/>
          </p:cNvPicPr>
          <p:nvPr/>
        </p:nvPicPr>
        <p:blipFill>
          <a:blip r:embed="rId4"/>
          <a:stretch>
            <a:fillRect/>
          </a:stretch>
        </p:blipFill>
        <p:spPr>
          <a:xfrm>
            <a:off x="9264352" y="4724535"/>
            <a:ext cx="2445837" cy="200203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5" name="Shape 155"/>
          <p:cNvSpPr/>
          <p:nvPr/>
        </p:nvSpPr>
        <p:spPr>
          <a:xfrm>
            <a:off x="3054200" y="2542267"/>
            <a:ext cx="862800" cy="270000"/>
          </a:xfrm>
          <a:prstGeom prst="wedgeRectCallout">
            <a:avLst>
              <a:gd name="adj1" fmla="val -21428"/>
              <a:gd name="adj2" fmla="val 84287"/>
            </a:avLst>
          </a:prstGeom>
          <a:solidFill>
            <a:srgbClr val="C0CAFC"/>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r>
              <a:rPr lang="en" sz="1067">
                <a:latin typeface="Raleway"/>
                <a:ea typeface="Raleway"/>
                <a:cs typeface="Raleway"/>
                <a:sym typeface="Raleway"/>
              </a:rPr>
              <a:t>our office</a:t>
            </a:r>
            <a:endParaRPr sz="1067">
              <a:latin typeface="Raleway"/>
              <a:ea typeface="Raleway"/>
              <a:cs typeface="Raleway"/>
              <a:sym typeface="Raleway"/>
            </a:endParaRPr>
          </a:p>
        </p:txBody>
      </p:sp>
      <p:sp>
        <p:nvSpPr>
          <p:cNvPr id="156" name="Shape 156"/>
          <p:cNvSpPr/>
          <p:nvPr/>
        </p:nvSpPr>
        <p:spPr>
          <a:xfrm>
            <a:off x="2321833" y="2999033"/>
            <a:ext cx="161200" cy="161200"/>
          </a:xfrm>
          <a:prstGeom prst="diamond">
            <a:avLst/>
          </a:prstGeom>
          <a:solidFill>
            <a:srgbClr val="BDECE5"/>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endParaRPr sz="2400"/>
          </a:p>
        </p:txBody>
      </p:sp>
      <p:sp>
        <p:nvSpPr>
          <p:cNvPr id="157" name="Shape 157"/>
          <p:cNvSpPr/>
          <p:nvPr/>
        </p:nvSpPr>
        <p:spPr>
          <a:xfrm>
            <a:off x="4148167" y="4406133"/>
            <a:ext cx="161200" cy="161200"/>
          </a:xfrm>
          <a:prstGeom prst="diamond">
            <a:avLst/>
          </a:prstGeom>
          <a:solidFill>
            <a:srgbClr val="BDECE5"/>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endParaRPr sz="2400"/>
          </a:p>
        </p:txBody>
      </p:sp>
      <p:sp>
        <p:nvSpPr>
          <p:cNvPr id="158" name="Shape 158"/>
          <p:cNvSpPr/>
          <p:nvPr/>
        </p:nvSpPr>
        <p:spPr>
          <a:xfrm>
            <a:off x="5136067" y="2812267"/>
            <a:ext cx="161200" cy="161200"/>
          </a:xfrm>
          <a:prstGeom prst="diamond">
            <a:avLst/>
          </a:prstGeom>
          <a:solidFill>
            <a:srgbClr val="BDECE5"/>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endParaRPr sz="2400"/>
          </a:p>
        </p:txBody>
      </p:sp>
      <p:sp>
        <p:nvSpPr>
          <p:cNvPr id="159" name="Shape 159"/>
          <p:cNvSpPr/>
          <p:nvPr/>
        </p:nvSpPr>
        <p:spPr>
          <a:xfrm>
            <a:off x="5930467" y="5016767"/>
            <a:ext cx="161200" cy="161200"/>
          </a:xfrm>
          <a:prstGeom prst="diamond">
            <a:avLst/>
          </a:prstGeom>
          <a:solidFill>
            <a:srgbClr val="BDECE5"/>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endParaRPr sz="2400"/>
          </a:p>
        </p:txBody>
      </p:sp>
      <p:sp>
        <p:nvSpPr>
          <p:cNvPr id="160" name="Shape 160"/>
          <p:cNvSpPr/>
          <p:nvPr/>
        </p:nvSpPr>
        <p:spPr>
          <a:xfrm>
            <a:off x="8154533" y="3348400"/>
            <a:ext cx="161200" cy="161200"/>
          </a:xfrm>
          <a:prstGeom prst="diamond">
            <a:avLst/>
          </a:prstGeom>
          <a:solidFill>
            <a:srgbClr val="BDECE5"/>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endParaRPr sz="2400"/>
          </a:p>
        </p:txBody>
      </p:sp>
      <p:sp>
        <p:nvSpPr>
          <p:cNvPr id="161" name="Shape 161"/>
          <p:cNvSpPr/>
          <p:nvPr/>
        </p:nvSpPr>
        <p:spPr>
          <a:xfrm>
            <a:off x="8852167" y="5100700"/>
            <a:ext cx="161200" cy="161200"/>
          </a:xfrm>
          <a:prstGeom prst="diamond">
            <a:avLst/>
          </a:prstGeom>
          <a:solidFill>
            <a:srgbClr val="BDECE5"/>
          </a:solidFill>
          <a:ln w="38100" cap="flat" cmpd="sng">
            <a:solidFill>
              <a:srgbClr val="FFFFFF"/>
            </a:solidFill>
            <a:prstDash val="solid"/>
            <a:miter lim="8000"/>
            <a:headEnd type="none" w="med" len="med"/>
            <a:tailEnd type="none" w="med" len="med"/>
          </a:ln>
        </p:spPr>
        <p:txBody>
          <a:bodyPr spcFirstLastPara="1" wrap="square" lIns="121900" tIns="121900" rIns="121900" bIns="121900" anchor="ctr" anchorCtr="0">
            <a:noAutofit/>
          </a:bodyPr>
          <a:lstStyle/>
          <a:p>
            <a:endParaRPr sz="2400"/>
          </a:p>
        </p:txBody>
      </p:sp>
      <p:pic>
        <p:nvPicPr>
          <p:cNvPr id="11" name="Resim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13" name="Resim 12">
            <a:extLst>
              <a:ext uri="{FF2B5EF4-FFF2-40B4-BE49-F238E27FC236}">
                <a16:creationId xmlns:a16="http://schemas.microsoft.com/office/drawing/2014/main" id="{42BCAB6C-EA61-4A73-84E3-0475D7B6AE96}"/>
              </a:ext>
            </a:extLst>
          </p:cNvPr>
          <p:cNvPicPr>
            <a:picLocks noChangeAspect="1"/>
          </p:cNvPicPr>
          <p:nvPr/>
        </p:nvPicPr>
        <p:blipFill>
          <a:blip r:embed="rId4"/>
          <a:stretch>
            <a:fillRect/>
          </a:stretch>
        </p:blipFill>
        <p:spPr>
          <a:xfrm>
            <a:off x="2430410" y="740701"/>
            <a:ext cx="7217985" cy="541914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title"/>
          </p:nvPr>
        </p:nvSpPr>
        <p:spPr>
          <a:xfrm>
            <a:off x="1353400" y="1796819"/>
            <a:ext cx="2563667" cy="2511520"/>
          </a:xfrm>
          <a:prstGeom prst="rect">
            <a:avLst/>
          </a:prstGeom>
        </p:spPr>
        <p:txBody>
          <a:bodyPr spcFirstLastPara="1" vert="horz" wrap="square" lIns="121900" tIns="121900" rIns="121900" bIns="121900" rtlCol="0" anchor="t" anchorCtr="0">
            <a:noAutofit/>
          </a:bodyPr>
          <a:lstStyle/>
          <a:p>
            <a:pPr lvl="0"/>
            <a:r>
              <a:rPr lang="tr-TR" altLang="tr-TR" sz="2667" dirty="0" err="1"/>
              <a:t>Emotions</a:t>
            </a:r>
            <a:r>
              <a:rPr lang="tr-TR" altLang="tr-TR" sz="2667" dirty="0"/>
              <a:t> </a:t>
            </a:r>
            <a:r>
              <a:rPr lang="tr-TR" altLang="tr-TR" sz="2667" dirty="0" err="1"/>
              <a:t>are</a:t>
            </a:r>
            <a:r>
              <a:rPr lang="tr-TR" altLang="tr-TR" sz="2667" dirty="0"/>
              <a:t> </a:t>
            </a:r>
            <a:r>
              <a:rPr lang="tr-TR" altLang="tr-TR" sz="2667" dirty="0" err="1"/>
              <a:t>stronger</a:t>
            </a:r>
            <a:r>
              <a:rPr lang="tr-TR" altLang="tr-TR" sz="2667" dirty="0"/>
              <a:t> </a:t>
            </a:r>
            <a:r>
              <a:rPr lang="tr-TR" altLang="tr-TR" sz="2667" dirty="0" err="1"/>
              <a:t>than</a:t>
            </a:r>
            <a:r>
              <a:rPr lang="tr-TR" altLang="tr-TR" sz="2667" dirty="0"/>
              <a:t> </a:t>
            </a:r>
            <a:r>
              <a:rPr lang="tr-TR" altLang="tr-TR" sz="2667" dirty="0" err="1"/>
              <a:t>cognition</a:t>
            </a:r>
            <a:r>
              <a:rPr lang="tr-TR" altLang="tr-TR" sz="2667" dirty="0"/>
              <a:t>?</a:t>
            </a:r>
            <a:endParaRPr sz="2667" dirty="0"/>
          </a:p>
        </p:txBody>
      </p:sp>
      <p:sp>
        <p:nvSpPr>
          <p:cNvPr id="89" name="Shape 89"/>
          <p:cNvSpPr txBox="1">
            <a:spLocks noGrp="1"/>
          </p:cNvSpPr>
          <p:nvPr>
            <p:ph type="body" idx="1"/>
          </p:nvPr>
        </p:nvSpPr>
        <p:spPr>
          <a:xfrm>
            <a:off x="5483800" y="799933"/>
            <a:ext cx="5354800" cy="4767600"/>
          </a:xfrm>
          <a:prstGeom prst="rect">
            <a:avLst/>
          </a:prstGeom>
        </p:spPr>
        <p:txBody>
          <a:bodyPr spcFirstLastPara="1" vert="horz" wrap="square" lIns="121900" tIns="121900" rIns="121900" bIns="121900" rtlCol="0" anchor="t" anchorCtr="0">
            <a:noAutofit/>
          </a:bodyPr>
          <a:lstStyle/>
          <a:p>
            <a:pPr eaLnBrk="1" hangingPunct="1"/>
            <a:r>
              <a:rPr lang="en-US" dirty="0"/>
              <a:t>Because there are more </a:t>
            </a:r>
            <a:r>
              <a:rPr lang="en-US" b="1" dirty="0"/>
              <a:t>neural connections that feed into the frontal cortex from the amygdala</a:t>
            </a:r>
            <a:r>
              <a:rPr lang="en-US" dirty="0"/>
              <a:t> than the other way around, it is not uncommon for people to make decisions based on emotion rather than rational thinking. </a:t>
            </a:r>
            <a:endParaRPr lang="en-US" altLang="tr-TR" sz="2400"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Tree>
    <p:extLst>
      <p:ext uri="{BB962C8B-B14F-4D97-AF65-F5344CB8AC3E}">
        <p14:creationId xmlns:p14="http://schemas.microsoft.com/office/powerpoint/2010/main" val="3026885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1468667" y="1397533"/>
            <a:ext cx="2707120" cy="2542800"/>
          </a:xfrm>
          <a:prstGeom prst="rect">
            <a:avLst/>
          </a:prstGeom>
        </p:spPr>
        <p:txBody>
          <a:bodyPr spcFirstLastPara="1" vert="horz" wrap="square" lIns="121900" tIns="121900" rIns="121900" bIns="121900" rtlCol="0" anchor="t" anchorCtr="0">
            <a:noAutofit/>
          </a:bodyPr>
          <a:lstStyle/>
          <a:p>
            <a:r>
              <a:rPr lang="tr-TR" dirty="0"/>
              <a:t>SIMPLE QUESTIONS</a:t>
            </a:r>
            <a:endParaRPr dirty="0"/>
          </a:p>
        </p:txBody>
      </p:sp>
      <p:sp>
        <p:nvSpPr>
          <p:cNvPr id="121" name="Shape 121"/>
          <p:cNvSpPr txBox="1">
            <a:spLocks noGrp="1"/>
          </p:cNvSpPr>
          <p:nvPr>
            <p:ph type="body" idx="1"/>
          </p:nvPr>
        </p:nvSpPr>
        <p:spPr>
          <a:xfrm>
            <a:off x="4481709" y="644691"/>
            <a:ext cx="3606711" cy="4800533"/>
          </a:xfrm>
          <a:prstGeom prst="rect">
            <a:avLst/>
          </a:prstGeom>
          <a:ln>
            <a:solidFill>
              <a:schemeClr val="tx1">
                <a:lumMod val="95000"/>
                <a:lumOff val="5000"/>
              </a:schemeClr>
            </a:solidFill>
          </a:ln>
        </p:spPr>
        <p:txBody>
          <a:bodyPr spcFirstLastPara="1" vert="horz" wrap="square" lIns="121900" tIns="121900" rIns="121900" bIns="121900" rtlCol="0" anchor="t" anchorCtr="0">
            <a:noAutofit/>
          </a:bodyPr>
          <a:lstStyle/>
          <a:p>
            <a:pPr marL="0" indent="0">
              <a:buNone/>
            </a:pPr>
            <a:r>
              <a:rPr lang="tr-TR" sz="2400" b="1" dirty="0"/>
              <a:t>‘</a:t>
            </a:r>
            <a:r>
              <a:rPr lang="en-US" sz="2400" b="1" dirty="0"/>
              <a:t>When you hear a strange noise in your bedroom late at night, you are likely to react fearfully before your know whether or not there is something to fear. </a:t>
            </a:r>
            <a:r>
              <a:rPr lang="tr-TR" sz="2400" b="1" dirty="0"/>
              <a:t>‘</a:t>
            </a:r>
          </a:p>
          <a:p>
            <a:pPr marL="0" indent="0">
              <a:buNone/>
            </a:pPr>
            <a:r>
              <a:rPr lang="en-US" sz="2400" b="1" dirty="0"/>
              <a:t>Which pathway is involved in this reaction? </a:t>
            </a:r>
            <a:endParaRPr sz="2400" b="1" dirty="0"/>
          </a:p>
        </p:txBody>
      </p:sp>
      <p:sp>
        <p:nvSpPr>
          <p:cNvPr id="122" name="Shape 122"/>
          <p:cNvSpPr txBox="1">
            <a:spLocks noGrp="1"/>
          </p:cNvSpPr>
          <p:nvPr>
            <p:ph type="body" idx="2"/>
          </p:nvPr>
        </p:nvSpPr>
        <p:spPr>
          <a:xfrm>
            <a:off x="8128648" y="644691"/>
            <a:ext cx="3744416" cy="4800533"/>
          </a:xfrm>
          <a:prstGeom prst="rect">
            <a:avLst/>
          </a:prstGeom>
          <a:ln>
            <a:solidFill>
              <a:schemeClr val="tx1">
                <a:lumMod val="95000"/>
                <a:lumOff val="5000"/>
              </a:schemeClr>
            </a:solidFill>
          </a:ln>
        </p:spPr>
        <p:txBody>
          <a:bodyPr spcFirstLastPara="1" vert="horz" wrap="square" lIns="121900" tIns="121900" rIns="121900" bIns="121900" rtlCol="0" anchor="t" anchorCtr="0">
            <a:noAutofit/>
          </a:bodyPr>
          <a:lstStyle/>
          <a:p>
            <a:pPr marL="0" indent="0">
              <a:buNone/>
            </a:pPr>
            <a:r>
              <a:rPr lang="tr-TR" sz="2400" b="1" dirty="0"/>
              <a:t>‘</a:t>
            </a:r>
            <a:r>
              <a:rPr lang="en-US" sz="2400" b="1" dirty="0"/>
              <a:t>Now you go into your bedroom, check, and realize it was just your cat jumping down from a shelf. You’ve appraised the situation as harmless so the fear abates.</a:t>
            </a:r>
            <a:r>
              <a:rPr lang="tr-TR" sz="2400" b="1" dirty="0"/>
              <a:t>’</a:t>
            </a:r>
          </a:p>
          <a:p>
            <a:pPr marL="0" indent="0">
              <a:buNone/>
            </a:pPr>
            <a:r>
              <a:rPr lang="en-US" sz="2400" b="1" dirty="0"/>
              <a:t>What’s the pathway here?</a:t>
            </a:r>
            <a:endParaRPr sz="2400" b="1"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Tree>
    <p:extLst>
      <p:ext uri="{BB962C8B-B14F-4D97-AF65-F5344CB8AC3E}">
        <p14:creationId xmlns:p14="http://schemas.microsoft.com/office/powerpoint/2010/main" val="3849935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ctrTitle" idx="4294967295"/>
          </p:nvPr>
        </p:nvSpPr>
        <p:spPr>
          <a:xfrm>
            <a:off x="1783167" y="1095133"/>
            <a:ext cx="5021200" cy="1546400"/>
          </a:xfrm>
          <a:prstGeom prst="rect">
            <a:avLst/>
          </a:prstGeom>
        </p:spPr>
        <p:txBody>
          <a:bodyPr spcFirstLastPara="1" vert="horz" wrap="square" lIns="121900" tIns="121900" rIns="121900" bIns="121900" rtlCol="0" anchor="t" anchorCtr="0">
            <a:noAutofit/>
          </a:bodyPr>
          <a:lstStyle/>
          <a:p>
            <a:pPr>
              <a:spcBef>
                <a:spcPts val="0"/>
              </a:spcBef>
            </a:pPr>
            <a:r>
              <a:rPr lang="tr-TR" sz="5867" dirty="0"/>
              <a:t>EMOTIONAL FEMALES</a:t>
            </a:r>
            <a:endParaRPr sz="5867" dirty="0"/>
          </a:p>
        </p:txBody>
      </p:sp>
      <p:sp>
        <p:nvSpPr>
          <p:cNvPr id="95" name="Shape 95"/>
          <p:cNvSpPr txBox="1">
            <a:spLocks noGrp="1"/>
          </p:cNvSpPr>
          <p:nvPr>
            <p:ph type="subTitle" idx="4294967295"/>
          </p:nvPr>
        </p:nvSpPr>
        <p:spPr>
          <a:xfrm>
            <a:off x="1783167" y="3634333"/>
            <a:ext cx="5420000" cy="1046400"/>
          </a:xfrm>
          <a:prstGeom prst="rect">
            <a:avLst/>
          </a:prstGeom>
        </p:spPr>
        <p:txBody>
          <a:bodyPr spcFirstLastPara="1" vert="horz" wrap="square" lIns="121900" tIns="121900" rIns="121900" bIns="121900" rtlCol="0" anchor="t" anchorCtr="0">
            <a:noAutofit/>
          </a:bodyPr>
          <a:lstStyle/>
          <a:p>
            <a:pPr marL="0" indent="0">
              <a:spcBef>
                <a:spcPts val="800"/>
              </a:spcBef>
              <a:buNone/>
            </a:pPr>
            <a:r>
              <a:rPr lang="tr-TR" dirty="0"/>
              <a:t>WHY FEMALES ARE MORE EMOTIONAL?</a:t>
            </a:r>
            <a:endParaRPr dirty="0"/>
          </a:p>
        </p:txBody>
      </p:sp>
      <p:sp>
        <p:nvSpPr>
          <p:cNvPr id="106" name="Shape 106"/>
          <p:cNvSpPr/>
          <p:nvPr/>
        </p:nvSpPr>
        <p:spPr>
          <a:xfrm rot="-1609568">
            <a:off x="8147613" y="2526779"/>
            <a:ext cx="376516" cy="359509"/>
          </a:xfrm>
          <a:custGeom>
            <a:avLst/>
            <a:gdLst/>
            <a:ahLst/>
            <a:cxnLst/>
            <a:rect l="0" t="0" r="0" b="0"/>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107" name="Shape 107"/>
          <p:cNvSpPr/>
          <p:nvPr/>
        </p:nvSpPr>
        <p:spPr>
          <a:xfrm rot="2926471">
            <a:off x="10430690" y="2811606"/>
            <a:ext cx="281957" cy="269223"/>
          </a:xfrm>
          <a:custGeom>
            <a:avLst/>
            <a:gdLst/>
            <a:ahLst/>
            <a:cxnLst/>
            <a:rect l="0" t="0" r="0" b="0"/>
            <a:pathLst>
              <a:path w="15144" h="14460" extrusionOk="0">
                <a:moveTo>
                  <a:pt x="7572" y="1"/>
                </a:moveTo>
                <a:lnTo>
                  <a:pt x="7499" y="25"/>
                </a:lnTo>
                <a:lnTo>
                  <a:pt x="7401" y="74"/>
                </a:lnTo>
                <a:lnTo>
                  <a:pt x="7328" y="172"/>
                </a:lnTo>
                <a:lnTo>
                  <a:pt x="7255" y="294"/>
                </a:lnTo>
                <a:lnTo>
                  <a:pt x="5594" y="4104"/>
                </a:lnTo>
                <a:lnTo>
                  <a:pt x="5521" y="4226"/>
                </a:lnTo>
                <a:lnTo>
                  <a:pt x="5398" y="4373"/>
                </a:lnTo>
                <a:lnTo>
                  <a:pt x="5276" y="4495"/>
                </a:lnTo>
                <a:lnTo>
                  <a:pt x="5130" y="4617"/>
                </a:lnTo>
                <a:lnTo>
                  <a:pt x="4983" y="4715"/>
                </a:lnTo>
                <a:lnTo>
                  <a:pt x="4812" y="4788"/>
                </a:lnTo>
                <a:lnTo>
                  <a:pt x="4666" y="4861"/>
                </a:lnTo>
                <a:lnTo>
                  <a:pt x="4495" y="4886"/>
                </a:lnTo>
                <a:lnTo>
                  <a:pt x="392" y="5301"/>
                </a:lnTo>
                <a:lnTo>
                  <a:pt x="245" y="5325"/>
                </a:lnTo>
                <a:lnTo>
                  <a:pt x="123" y="5374"/>
                </a:lnTo>
                <a:lnTo>
                  <a:pt x="50" y="5423"/>
                </a:lnTo>
                <a:lnTo>
                  <a:pt x="1" y="5521"/>
                </a:lnTo>
                <a:lnTo>
                  <a:pt x="1" y="5594"/>
                </a:lnTo>
                <a:lnTo>
                  <a:pt x="25" y="5692"/>
                </a:lnTo>
                <a:lnTo>
                  <a:pt x="74" y="5789"/>
                </a:lnTo>
                <a:lnTo>
                  <a:pt x="196" y="5911"/>
                </a:lnTo>
                <a:lnTo>
                  <a:pt x="3274" y="8647"/>
                </a:lnTo>
                <a:lnTo>
                  <a:pt x="3396" y="8769"/>
                </a:lnTo>
                <a:lnTo>
                  <a:pt x="3493" y="8915"/>
                </a:lnTo>
                <a:lnTo>
                  <a:pt x="3567" y="9086"/>
                </a:lnTo>
                <a:lnTo>
                  <a:pt x="3640" y="9257"/>
                </a:lnTo>
                <a:lnTo>
                  <a:pt x="3689" y="9428"/>
                </a:lnTo>
                <a:lnTo>
                  <a:pt x="3713" y="9599"/>
                </a:lnTo>
                <a:lnTo>
                  <a:pt x="3713" y="9770"/>
                </a:lnTo>
                <a:lnTo>
                  <a:pt x="3689" y="9941"/>
                </a:lnTo>
                <a:lnTo>
                  <a:pt x="2810" y="13995"/>
                </a:lnTo>
                <a:lnTo>
                  <a:pt x="2785" y="14142"/>
                </a:lnTo>
                <a:lnTo>
                  <a:pt x="2810" y="14240"/>
                </a:lnTo>
                <a:lnTo>
                  <a:pt x="2834" y="14337"/>
                </a:lnTo>
                <a:lnTo>
                  <a:pt x="2883" y="14411"/>
                </a:lnTo>
                <a:lnTo>
                  <a:pt x="2981" y="14435"/>
                </a:lnTo>
                <a:lnTo>
                  <a:pt x="3078" y="14459"/>
                </a:lnTo>
                <a:lnTo>
                  <a:pt x="3200" y="14411"/>
                </a:lnTo>
                <a:lnTo>
                  <a:pt x="3322" y="14362"/>
                </a:lnTo>
                <a:lnTo>
                  <a:pt x="6888" y="12261"/>
                </a:lnTo>
                <a:lnTo>
                  <a:pt x="7035" y="12188"/>
                </a:lnTo>
                <a:lnTo>
                  <a:pt x="7206" y="12139"/>
                </a:lnTo>
                <a:lnTo>
                  <a:pt x="7401" y="12115"/>
                </a:lnTo>
                <a:lnTo>
                  <a:pt x="7743" y="12115"/>
                </a:lnTo>
                <a:lnTo>
                  <a:pt x="7938" y="12139"/>
                </a:lnTo>
                <a:lnTo>
                  <a:pt x="8109" y="12188"/>
                </a:lnTo>
                <a:lnTo>
                  <a:pt x="8256" y="12261"/>
                </a:lnTo>
                <a:lnTo>
                  <a:pt x="11822" y="14362"/>
                </a:lnTo>
                <a:lnTo>
                  <a:pt x="11944" y="14411"/>
                </a:lnTo>
                <a:lnTo>
                  <a:pt x="12066" y="14459"/>
                </a:lnTo>
                <a:lnTo>
                  <a:pt x="12164" y="14435"/>
                </a:lnTo>
                <a:lnTo>
                  <a:pt x="12261" y="14411"/>
                </a:lnTo>
                <a:lnTo>
                  <a:pt x="12310" y="14337"/>
                </a:lnTo>
                <a:lnTo>
                  <a:pt x="12335" y="14240"/>
                </a:lnTo>
                <a:lnTo>
                  <a:pt x="12359" y="14142"/>
                </a:lnTo>
                <a:lnTo>
                  <a:pt x="12335" y="13995"/>
                </a:lnTo>
                <a:lnTo>
                  <a:pt x="11455" y="9941"/>
                </a:lnTo>
                <a:lnTo>
                  <a:pt x="11431" y="9770"/>
                </a:lnTo>
                <a:lnTo>
                  <a:pt x="11431" y="9599"/>
                </a:lnTo>
                <a:lnTo>
                  <a:pt x="11455" y="9428"/>
                </a:lnTo>
                <a:lnTo>
                  <a:pt x="11504" y="9257"/>
                </a:lnTo>
                <a:lnTo>
                  <a:pt x="11577" y="9086"/>
                </a:lnTo>
                <a:lnTo>
                  <a:pt x="11651" y="8915"/>
                </a:lnTo>
                <a:lnTo>
                  <a:pt x="11748" y="8769"/>
                </a:lnTo>
                <a:lnTo>
                  <a:pt x="11870" y="8647"/>
                </a:lnTo>
                <a:lnTo>
                  <a:pt x="14948" y="5911"/>
                </a:lnTo>
                <a:lnTo>
                  <a:pt x="15070" y="5789"/>
                </a:lnTo>
                <a:lnTo>
                  <a:pt x="15119" y="5692"/>
                </a:lnTo>
                <a:lnTo>
                  <a:pt x="15143" y="5594"/>
                </a:lnTo>
                <a:lnTo>
                  <a:pt x="15143" y="5521"/>
                </a:lnTo>
                <a:lnTo>
                  <a:pt x="15094" y="5423"/>
                </a:lnTo>
                <a:lnTo>
                  <a:pt x="15021" y="5374"/>
                </a:lnTo>
                <a:lnTo>
                  <a:pt x="14899" y="5325"/>
                </a:lnTo>
                <a:lnTo>
                  <a:pt x="14752" y="5301"/>
                </a:lnTo>
                <a:lnTo>
                  <a:pt x="10649" y="4886"/>
                </a:lnTo>
                <a:lnTo>
                  <a:pt x="10478" y="4861"/>
                </a:lnTo>
                <a:lnTo>
                  <a:pt x="10332" y="4788"/>
                </a:lnTo>
                <a:lnTo>
                  <a:pt x="10161" y="4715"/>
                </a:lnTo>
                <a:lnTo>
                  <a:pt x="10014" y="4617"/>
                </a:lnTo>
                <a:lnTo>
                  <a:pt x="9868" y="4495"/>
                </a:lnTo>
                <a:lnTo>
                  <a:pt x="9746" y="4373"/>
                </a:lnTo>
                <a:lnTo>
                  <a:pt x="9624" y="4226"/>
                </a:lnTo>
                <a:lnTo>
                  <a:pt x="9550" y="4104"/>
                </a:lnTo>
                <a:lnTo>
                  <a:pt x="7890" y="294"/>
                </a:lnTo>
                <a:lnTo>
                  <a:pt x="7816" y="172"/>
                </a:lnTo>
                <a:lnTo>
                  <a:pt x="7743" y="74"/>
                </a:lnTo>
                <a:lnTo>
                  <a:pt x="7645" y="25"/>
                </a:lnTo>
                <a:lnTo>
                  <a:pt x="7572"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pic>
        <p:nvPicPr>
          <p:cNvPr id="17" name="Resim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
        <p:nvSpPr>
          <p:cNvPr id="18" name="Shape 327"/>
          <p:cNvSpPr/>
          <p:nvPr/>
        </p:nvSpPr>
        <p:spPr>
          <a:xfrm>
            <a:off x="8695512" y="1110775"/>
            <a:ext cx="747584" cy="680008"/>
          </a:xfrm>
          <a:custGeom>
            <a:avLst/>
            <a:gdLst/>
            <a:ahLst/>
            <a:cxnLst/>
            <a:rect l="0" t="0" r="0" b="0"/>
            <a:pathLst>
              <a:path w="16218" h="14752" extrusionOk="0">
                <a:moveTo>
                  <a:pt x="7694" y="0"/>
                </a:moveTo>
                <a:lnTo>
                  <a:pt x="7279" y="25"/>
                </a:lnTo>
                <a:lnTo>
                  <a:pt x="6863" y="74"/>
                </a:lnTo>
                <a:lnTo>
                  <a:pt x="6473" y="123"/>
                </a:lnTo>
                <a:lnTo>
                  <a:pt x="6082" y="196"/>
                </a:lnTo>
                <a:lnTo>
                  <a:pt x="5691" y="293"/>
                </a:lnTo>
                <a:lnTo>
                  <a:pt x="5325" y="416"/>
                </a:lnTo>
                <a:lnTo>
                  <a:pt x="4958" y="538"/>
                </a:lnTo>
                <a:lnTo>
                  <a:pt x="4592" y="660"/>
                </a:lnTo>
                <a:lnTo>
                  <a:pt x="4250" y="831"/>
                </a:lnTo>
                <a:lnTo>
                  <a:pt x="3908" y="977"/>
                </a:lnTo>
                <a:lnTo>
                  <a:pt x="3566" y="1173"/>
                </a:lnTo>
                <a:lnTo>
                  <a:pt x="3249" y="1368"/>
                </a:lnTo>
                <a:lnTo>
                  <a:pt x="2956" y="1563"/>
                </a:lnTo>
                <a:lnTo>
                  <a:pt x="2663" y="1783"/>
                </a:lnTo>
                <a:lnTo>
                  <a:pt x="2370" y="2003"/>
                </a:lnTo>
                <a:lnTo>
                  <a:pt x="2101" y="2247"/>
                </a:lnTo>
                <a:lnTo>
                  <a:pt x="1857" y="2492"/>
                </a:lnTo>
                <a:lnTo>
                  <a:pt x="1612" y="2760"/>
                </a:lnTo>
                <a:lnTo>
                  <a:pt x="1393" y="3029"/>
                </a:lnTo>
                <a:lnTo>
                  <a:pt x="1173" y="3298"/>
                </a:lnTo>
                <a:lnTo>
                  <a:pt x="977" y="3591"/>
                </a:lnTo>
                <a:lnTo>
                  <a:pt x="807" y="3884"/>
                </a:lnTo>
                <a:lnTo>
                  <a:pt x="636" y="4201"/>
                </a:lnTo>
                <a:lnTo>
                  <a:pt x="489" y="4519"/>
                </a:lnTo>
                <a:lnTo>
                  <a:pt x="367" y="4836"/>
                </a:lnTo>
                <a:lnTo>
                  <a:pt x="245" y="5154"/>
                </a:lnTo>
                <a:lnTo>
                  <a:pt x="172" y="5496"/>
                </a:lnTo>
                <a:lnTo>
                  <a:pt x="98" y="5838"/>
                </a:lnTo>
                <a:lnTo>
                  <a:pt x="49" y="6179"/>
                </a:lnTo>
                <a:lnTo>
                  <a:pt x="1" y="6521"/>
                </a:lnTo>
                <a:lnTo>
                  <a:pt x="1" y="6888"/>
                </a:lnTo>
                <a:lnTo>
                  <a:pt x="1" y="7254"/>
                </a:lnTo>
                <a:lnTo>
                  <a:pt x="49" y="7645"/>
                </a:lnTo>
                <a:lnTo>
                  <a:pt x="98" y="8011"/>
                </a:lnTo>
                <a:lnTo>
                  <a:pt x="196" y="8353"/>
                </a:lnTo>
                <a:lnTo>
                  <a:pt x="294" y="8719"/>
                </a:lnTo>
                <a:lnTo>
                  <a:pt x="416" y="9061"/>
                </a:lnTo>
                <a:lnTo>
                  <a:pt x="562" y="9403"/>
                </a:lnTo>
                <a:lnTo>
                  <a:pt x="733" y="9745"/>
                </a:lnTo>
                <a:lnTo>
                  <a:pt x="904" y="10063"/>
                </a:lnTo>
                <a:lnTo>
                  <a:pt x="1100" y="10356"/>
                </a:lnTo>
                <a:lnTo>
                  <a:pt x="1344" y="10673"/>
                </a:lnTo>
                <a:lnTo>
                  <a:pt x="1564" y="10966"/>
                </a:lnTo>
                <a:lnTo>
                  <a:pt x="1832" y="11235"/>
                </a:lnTo>
                <a:lnTo>
                  <a:pt x="2101" y="11504"/>
                </a:lnTo>
                <a:lnTo>
                  <a:pt x="2394" y="11772"/>
                </a:lnTo>
                <a:lnTo>
                  <a:pt x="2687" y="12017"/>
                </a:lnTo>
                <a:lnTo>
                  <a:pt x="2492" y="12383"/>
                </a:lnTo>
                <a:lnTo>
                  <a:pt x="2272" y="12749"/>
                </a:lnTo>
                <a:lnTo>
                  <a:pt x="2028" y="13140"/>
                </a:lnTo>
                <a:lnTo>
                  <a:pt x="1710" y="13506"/>
                </a:lnTo>
                <a:lnTo>
                  <a:pt x="1368" y="13873"/>
                </a:lnTo>
                <a:lnTo>
                  <a:pt x="1173" y="14044"/>
                </a:lnTo>
                <a:lnTo>
                  <a:pt x="953" y="14190"/>
                </a:lnTo>
                <a:lnTo>
                  <a:pt x="733" y="14337"/>
                </a:lnTo>
                <a:lnTo>
                  <a:pt x="513" y="14483"/>
                </a:lnTo>
                <a:lnTo>
                  <a:pt x="269" y="14581"/>
                </a:lnTo>
                <a:lnTo>
                  <a:pt x="1" y="14703"/>
                </a:lnTo>
                <a:lnTo>
                  <a:pt x="123" y="14703"/>
                </a:lnTo>
                <a:lnTo>
                  <a:pt x="489" y="14752"/>
                </a:lnTo>
                <a:lnTo>
                  <a:pt x="1368" y="14752"/>
                </a:lnTo>
                <a:lnTo>
                  <a:pt x="1710" y="14728"/>
                </a:lnTo>
                <a:lnTo>
                  <a:pt x="2101" y="14654"/>
                </a:lnTo>
                <a:lnTo>
                  <a:pt x="2492" y="14581"/>
                </a:lnTo>
                <a:lnTo>
                  <a:pt x="2907" y="14459"/>
                </a:lnTo>
                <a:lnTo>
                  <a:pt x="3322" y="14312"/>
                </a:lnTo>
                <a:lnTo>
                  <a:pt x="3762" y="14117"/>
                </a:lnTo>
                <a:lnTo>
                  <a:pt x="4177" y="13873"/>
                </a:lnTo>
                <a:lnTo>
                  <a:pt x="4592" y="13604"/>
                </a:lnTo>
                <a:lnTo>
                  <a:pt x="4983" y="13238"/>
                </a:lnTo>
                <a:lnTo>
                  <a:pt x="5349" y="13360"/>
                </a:lnTo>
                <a:lnTo>
                  <a:pt x="5716" y="13482"/>
                </a:lnTo>
                <a:lnTo>
                  <a:pt x="6106" y="13555"/>
                </a:lnTo>
                <a:lnTo>
                  <a:pt x="6497" y="13628"/>
                </a:lnTo>
                <a:lnTo>
                  <a:pt x="6888" y="13702"/>
                </a:lnTo>
                <a:lnTo>
                  <a:pt x="7279" y="13751"/>
                </a:lnTo>
                <a:lnTo>
                  <a:pt x="7694" y="13775"/>
                </a:lnTo>
                <a:lnTo>
                  <a:pt x="8524" y="13775"/>
                </a:lnTo>
                <a:lnTo>
                  <a:pt x="8939" y="13751"/>
                </a:lnTo>
                <a:lnTo>
                  <a:pt x="9355" y="13702"/>
                </a:lnTo>
                <a:lnTo>
                  <a:pt x="9745" y="13628"/>
                </a:lnTo>
                <a:lnTo>
                  <a:pt x="10136" y="13555"/>
                </a:lnTo>
                <a:lnTo>
                  <a:pt x="10527" y="13458"/>
                </a:lnTo>
                <a:lnTo>
                  <a:pt x="10893" y="13360"/>
                </a:lnTo>
                <a:lnTo>
                  <a:pt x="11260" y="13238"/>
                </a:lnTo>
                <a:lnTo>
                  <a:pt x="11626" y="13091"/>
                </a:lnTo>
                <a:lnTo>
                  <a:pt x="11968" y="12945"/>
                </a:lnTo>
                <a:lnTo>
                  <a:pt x="12310" y="12774"/>
                </a:lnTo>
                <a:lnTo>
                  <a:pt x="12652" y="12603"/>
                </a:lnTo>
                <a:lnTo>
                  <a:pt x="12969" y="12407"/>
                </a:lnTo>
                <a:lnTo>
                  <a:pt x="13262" y="12212"/>
                </a:lnTo>
                <a:lnTo>
                  <a:pt x="13555" y="11992"/>
                </a:lnTo>
                <a:lnTo>
                  <a:pt x="13848" y="11748"/>
                </a:lnTo>
                <a:lnTo>
                  <a:pt x="14117" y="11528"/>
                </a:lnTo>
                <a:lnTo>
                  <a:pt x="14361" y="11259"/>
                </a:lnTo>
                <a:lnTo>
                  <a:pt x="14606" y="11015"/>
                </a:lnTo>
                <a:lnTo>
                  <a:pt x="14825" y="10747"/>
                </a:lnTo>
                <a:lnTo>
                  <a:pt x="15045" y="10453"/>
                </a:lnTo>
                <a:lnTo>
                  <a:pt x="15241" y="10160"/>
                </a:lnTo>
                <a:lnTo>
                  <a:pt x="15412" y="9867"/>
                </a:lnTo>
                <a:lnTo>
                  <a:pt x="15582" y="9574"/>
                </a:lnTo>
                <a:lnTo>
                  <a:pt x="15729" y="9257"/>
                </a:lnTo>
                <a:lnTo>
                  <a:pt x="15851" y="8939"/>
                </a:lnTo>
                <a:lnTo>
                  <a:pt x="15973" y="8597"/>
                </a:lnTo>
                <a:lnTo>
                  <a:pt x="16047" y="8280"/>
                </a:lnTo>
                <a:lnTo>
                  <a:pt x="16120" y="7938"/>
                </a:lnTo>
                <a:lnTo>
                  <a:pt x="16169" y="7596"/>
                </a:lnTo>
                <a:lnTo>
                  <a:pt x="16217" y="7230"/>
                </a:lnTo>
                <a:lnTo>
                  <a:pt x="16217" y="6888"/>
                </a:lnTo>
                <a:lnTo>
                  <a:pt x="16217" y="6521"/>
                </a:lnTo>
                <a:lnTo>
                  <a:pt x="16169" y="6179"/>
                </a:lnTo>
                <a:lnTo>
                  <a:pt x="16120" y="5838"/>
                </a:lnTo>
                <a:lnTo>
                  <a:pt x="16047" y="5496"/>
                </a:lnTo>
                <a:lnTo>
                  <a:pt x="15973" y="5154"/>
                </a:lnTo>
                <a:lnTo>
                  <a:pt x="15851" y="4836"/>
                </a:lnTo>
                <a:lnTo>
                  <a:pt x="15729" y="4519"/>
                </a:lnTo>
                <a:lnTo>
                  <a:pt x="15582" y="4201"/>
                </a:lnTo>
                <a:lnTo>
                  <a:pt x="15412" y="3884"/>
                </a:lnTo>
                <a:lnTo>
                  <a:pt x="15241" y="3591"/>
                </a:lnTo>
                <a:lnTo>
                  <a:pt x="15045" y="3298"/>
                </a:lnTo>
                <a:lnTo>
                  <a:pt x="14825" y="3029"/>
                </a:lnTo>
                <a:lnTo>
                  <a:pt x="14606" y="2760"/>
                </a:lnTo>
                <a:lnTo>
                  <a:pt x="14361" y="2492"/>
                </a:lnTo>
                <a:lnTo>
                  <a:pt x="14117" y="2247"/>
                </a:lnTo>
                <a:lnTo>
                  <a:pt x="13848" y="2003"/>
                </a:lnTo>
                <a:lnTo>
                  <a:pt x="13555" y="1783"/>
                </a:lnTo>
                <a:lnTo>
                  <a:pt x="13262" y="1563"/>
                </a:lnTo>
                <a:lnTo>
                  <a:pt x="12969" y="1368"/>
                </a:lnTo>
                <a:lnTo>
                  <a:pt x="12652" y="1173"/>
                </a:lnTo>
                <a:lnTo>
                  <a:pt x="12310" y="977"/>
                </a:lnTo>
                <a:lnTo>
                  <a:pt x="11968" y="831"/>
                </a:lnTo>
                <a:lnTo>
                  <a:pt x="11626" y="660"/>
                </a:lnTo>
                <a:lnTo>
                  <a:pt x="11260" y="538"/>
                </a:lnTo>
                <a:lnTo>
                  <a:pt x="10893" y="416"/>
                </a:lnTo>
                <a:lnTo>
                  <a:pt x="10527" y="293"/>
                </a:lnTo>
                <a:lnTo>
                  <a:pt x="10136" y="196"/>
                </a:lnTo>
                <a:lnTo>
                  <a:pt x="9745" y="123"/>
                </a:lnTo>
                <a:lnTo>
                  <a:pt x="9355" y="74"/>
                </a:lnTo>
                <a:lnTo>
                  <a:pt x="8939" y="25"/>
                </a:lnTo>
                <a:lnTo>
                  <a:pt x="8524"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nvGrpSpPr>
          <p:cNvPr id="19" name="Shape 392"/>
          <p:cNvGrpSpPr/>
          <p:nvPr/>
        </p:nvGrpSpPr>
        <p:grpSpPr>
          <a:xfrm>
            <a:off x="7632171" y="1516114"/>
            <a:ext cx="1152128" cy="3350257"/>
            <a:chOff x="4076175" y="2267050"/>
            <a:chExt cx="173450" cy="504375"/>
          </a:xfrm>
        </p:grpSpPr>
        <p:sp>
          <p:nvSpPr>
            <p:cNvPr id="20" name="Shape 393"/>
            <p:cNvSpPr/>
            <p:nvPr/>
          </p:nvSpPr>
          <p:spPr>
            <a:xfrm>
              <a:off x="4122600" y="2267050"/>
              <a:ext cx="80600" cy="91625"/>
            </a:xfrm>
            <a:custGeom>
              <a:avLst/>
              <a:gdLst/>
              <a:ahLst/>
              <a:cxnLst/>
              <a:rect l="0" t="0" r="0" b="0"/>
              <a:pathLst>
                <a:path w="3224" h="3665" extrusionOk="0">
                  <a:moveTo>
                    <a:pt x="1441" y="1"/>
                  </a:moveTo>
                  <a:lnTo>
                    <a:pt x="1295" y="25"/>
                  </a:lnTo>
                  <a:lnTo>
                    <a:pt x="1124" y="74"/>
                  </a:lnTo>
                  <a:lnTo>
                    <a:pt x="977" y="123"/>
                  </a:lnTo>
                  <a:lnTo>
                    <a:pt x="855" y="172"/>
                  </a:lnTo>
                  <a:lnTo>
                    <a:pt x="708" y="245"/>
                  </a:lnTo>
                  <a:lnTo>
                    <a:pt x="586" y="343"/>
                  </a:lnTo>
                  <a:lnTo>
                    <a:pt x="464" y="441"/>
                  </a:lnTo>
                  <a:lnTo>
                    <a:pt x="366" y="563"/>
                  </a:lnTo>
                  <a:lnTo>
                    <a:pt x="269" y="685"/>
                  </a:lnTo>
                  <a:lnTo>
                    <a:pt x="195" y="831"/>
                  </a:lnTo>
                  <a:lnTo>
                    <a:pt x="122" y="978"/>
                  </a:lnTo>
                  <a:lnTo>
                    <a:pt x="73" y="1124"/>
                  </a:lnTo>
                  <a:lnTo>
                    <a:pt x="25" y="1295"/>
                  </a:lnTo>
                  <a:lnTo>
                    <a:pt x="0" y="1466"/>
                  </a:lnTo>
                  <a:lnTo>
                    <a:pt x="0" y="1662"/>
                  </a:lnTo>
                  <a:lnTo>
                    <a:pt x="0" y="1833"/>
                  </a:lnTo>
                  <a:lnTo>
                    <a:pt x="25" y="2028"/>
                  </a:lnTo>
                  <a:lnTo>
                    <a:pt x="73" y="2223"/>
                  </a:lnTo>
                  <a:lnTo>
                    <a:pt x="122" y="2394"/>
                  </a:lnTo>
                  <a:lnTo>
                    <a:pt x="195" y="2565"/>
                  </a:lnTo>
                  <a:lnTo>
                    <a:pt x="269" y="2736"/>
                  </a:lnTo>
                  <a:lnTo>
                    <a:pt x="366" y="2883"/>
                  </a:lnTo>
                  <a:lnTo>
                    <a:pt x="464" y="3029"/>
                  </a:lnTo>
                  <a:lnTo>
                    <a:pt x="586" y="3176"/>
                  </a:lnTo>
                  <a:lnTo>
                    <a:pt x="708" y="3298"/>
                  </a:lnTo>
                  <a:lnTo>
                    <a:pt x="855" y="3396"/>
                  </a:lnTo>
                  <a:lnTo>
                    <a:pt x="977" y="3493"/>
                  </a:lnTo>
                  <a:lnTo>
                    <a:pt x="1124" y="3567"/>
                  </a:lnTo>
                  <a:lnTo>
                    <a:pt x="1295" y="3616"/>
                  </a:lnTo>
                  <a:lnTo>
                    <a:pt x="1441" y="3640"/>
                  </a:lnTo>
                  <a:lnTo>
                    <a:pt x="1612" y="3664"/>
                  </a:lnTo>
                  <a:lnTo>
                    <a:pt x="1783" y="3640"/>
                  </a:lnTo>
                  <a:lnTo>
                    <a:pt x="1930" y="3616"/>
                  </a:lnTo>
                  <a:lnTo>
                    <a:pt x="2100" y="3567"/>
                  </a:lnTo>
                  <a:lnTo>
                    <a:pt x="2247" y="3493"/>
                  </a:lnTo>
                  <a:lnTo>
                    <a:pt x="2369" y="3396"/>
                  </a:lnTo>
                  <a:lnTo>
                    <a:pt x="2516" y="3298"/>
                  </a:lnTo>
                  <a:lnTo>
                    <a:pt x="2638" y="3176"/>
                  </a:lnTo>
                  <a:lnTo>
                    <a:pt x="2760" y="3029"/>
                  </a:lnTo>
                  <a:lnTo>
                    <a:pt x="2858" y="2883"/>
                  </a:lnTo>
                  <a:lnTo>
                    <a:pt x="2955" y="2736"/>
                  </a:lnTo>
                  <a:lnTo>
                    <a:pt x="3029" y="2565"/>
                  </a:lnTo>
                  <a:lnTo>
                    <a:pt x="3102" y="2394"/>
                  </a:lnTo>
                  <a:lnTo>
                    <a:pt x="3151" y="2223"/>
                  </a:lnTo>
                  <a:lnTo>
                    <a:pt x="3200" y="2028"/>
                  </a:lnTo>
                  <a:lnTo>
                    <a:pt x="3224" y="1833"/>
                  </a:lnTo>
                  <a:lnTo>
                    <a:pt x="3224" y="1662"/>
                  </a:lnTo>
                  <a:lnTo>
                    <a:pt x="3224" y="1466"/>
                  </a:lnTo>
                  <a:lnTo>
                    <a:pt x="3200" y="1295"/>
                  </a:lnTo>
                  <a:lnTo>
                    <a:pt x="3151" y="1124"/>
                  </a:lnTo>
                  <a:lnTo>
                    <a:pt x="3102" y="978"/>
                  </a:lnTo>
                  <a:lnTo>
                    <a:pt x="3029" y="831"/>
                  </a:lnTo>
                  <a:lnTo>
                    <a:pt x="2955" y="685"/>
                  </a:lnTo>
                  <a:lnTo>
                    <a:pt x="2858" y="563"/>
                  </a:lnTo>
                  <a:lnTo>
                    <a:pt x="2760" y="441"/>
                  </a:lnTo>
                  <a:lnTo>
                    <a:pt x="2638" y="343"/>
                  </a:lnTo>
                  <a:lnTo>
                    <a:pt x="2516" y="245"/>
                  </a:lnTo>
                  <a:lnTo>
                    <a:pt x="2369" y="172"/>
                  </a:lnTo>
                  <a:lnTo>
                    <a:pt x="2247" y="123"/>
                  </a:lnTo>
                  <a:lnTo>
                    <a:pt x="2100" y="74"/>
                  </a:lnTo>
                  <a:lnTo>
                    <a:pt x="1930" y="25"/>
                  </a:lnTo>
                  <a:lnTo>
                    <a:pt x="1783"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1" name="Shape 394"/>
            <p:cNvSpPr/>
            <p:nvPr/>
          </p:nvSpPr>
          <p:spPr>
            <a:xfrm>
              <a:off x="4076175" y="2370250"/>
              <a:ext cx="173450" cy="401175"/>
            </a:xfrm>
            <a:custGeom>
              <a:avLst/>
              <a:gdLst/>
              <a:ahLst/>
              <a:cxnLst/>
              <a:rect l="0" t="0" r="0" b="0"/>
              <a:pathLst>
                <a:path w="6938" h="16047" extrusionOk="0">
                  <a:moveTo>
                    <a:pt x="2736" y="0"/>
                  </a:moveTo>
                  <a:lnTo>
                    <a:pt x="2541" y="49"/>
                  </a:lnTo>
                  <a:lnTo>
                    <a:pt x="2346" y="123"/>
                  </a:lnTo>
                  <a:lnTo>
                    <a:pt x="2175" y="196"/>
                  </a:lnTo>
                  <a:lnTo>
                    <a:pt x="2028" y="293"/>
                  </a:lnTo>
                  <a:lnTo>
                    <a:pt x="1711" y="489"/>
                  </a:lnTo>
                  <a:lnTo>
                    <a:pt x="1442" y="758"/>
                  </a:lnTo>
                  <a:lnTo>
                    <a:pt x="1173" y="1075"/>
                  </a:lnTo>
                  <a:lnTo>
                    <a:pt x="953" y="1417"/>
                  </a:lnTo>
                  <a:lnTo>
                    <a:pt x="758" y="1808"/>
                  </a:lnTo>
                  <a:lnTo>
                    <a:pt x="587" y="2223"/>
                  </a:lnTo>
                  <a:lnTo>
                    <a:pt x="441" y="2711"/>
                  </a:lnTo>
                  <a:lnTo>
                    <a:pt x="318" y="3200"/>
                  </a:lnTo>
                  <a:lnTo>
                    <a:pt x="221" y="3737"/>
                  </a:lnTo>
                  <a:lnTo>
                    <a:pt x="147" y="4323"/>
                  </a:lnTo>
                  <a:lnTo>
                    <a:pt x="74" y="4909"/>
                  </a:lnTo>
                  <a:lnTo>
                    <a:pt x="25" y="5544"/>
                  </a:lnTo>
                  <a:lnTo>
                    <a:pt x="1" y="6204"/>
                  </a:lnTo>
                  <a:lnTo>
                    <a:pt x="1" y="6888"/>
                  </a:lnTo>
                  <a:lnTo>
                    <a:pt x="25" y="7034"/>
                  </a:lnTo>
                  <a:lnTo>
                    <a:pt x="50" y="7181"/>
                  </a:lnTo>
                  <a:lnTo>
                    <a:pt x="99" y="7327"/>
                  </a:lnTo>
                  <a:lnTo>
                    <a:pt x="172" y="7425"/>
                  </a:lnTo>
                  <a:lnTo>
                    <a:pt x="245" y="7523"/>
                  </a:lnTo>
                  <a:lnTo>
                    <a:pt x="318" y="7596"/>
                  </a:lnTo>
                  <a:lnTo>
                    <a:pt x="416" y="7645"/>
                  </a:lnTo>
                  <a:lnTo>
                    <a:pt x="636" y="7645"/>
                  </a:lnTo>
                  <a:lnTo>
                    <a:pt x="734" y="7596"/>
                  </a:lnTo>
                  <a:lnTo>
                    <a:pt x="807" y="7523"/>
                  </a:lnTo>
                  <a:lnTo>
                    <a:pt x="880" y="7425"/>
                  </a:lnTo>
                  <a:lnTo>
                    <a:pt x="929" y="7327"/>
                  </a:lnTo>
                  <a:lnTo>
                    <a:pt x="953" y="7181"/>
                  </a:lnTo>
                  <a:lnTo>
                    <a:pt x="978" y="6888"/>
                  </a:lnTo>
                  <a:lnTo>
                    <a:pt x="1002" y="6521"/>
                  </a:lnTo>
                  <a:lnTo>
                    <a:pt x="1027" y="6106"/>
                  </a:lnTo>
                  <a:lnTo>
                    <a:pt x="1149" y="5105"/>
                  </a:lnTo>
                  <a:lnTo>
                    <a:pt x="1295" y="4103"/>
                  </a:lnTo>
                  <a:lnTo>
                    <a:pt x="1369" y="3664"/>
                  </a:lnTo>
                  <a:lnTo>
                    <a:pt x="1466" y="3298"/>
                  </a:lnTo>
                  <a:lnTo>
                    <a:pt x="1417" y="3102"/>
                  </a:lnTo>
                  <a:lnTo>
                    <a:pt x="1393" y="2907"/>
                  </a:lnTo>
                  <a:lnTo>
                    <a:pt x="1393" y="2711"/>
                  </a:lnTo>
                  <a:lnTo>
                    <a:pt x="1417" y="2540"/>
                  </a:lnTo>
                  <a:lnTo>
                    <a:pt x="1442" y="2394"/>
                  </a:lnTo>
                  <a:lnTo>
                    <a:pt x="1515" y="2247"/>
                  </a:lnTo>
                  <a:lnTo>
                    <a:pt x="1588" y="2125"/>
                  </a:lnTo>
                  <a:lnTo>
                    <a:pt x="1662" y="2052"/>
                  </a:lnTo>
                  <a:lnTo>
                    <a:pt x="1588" y="2150"/>
                  </a:lnTo>
                  <a:lnTo>
                    <a:pt x="1540" y="2296"/>
                  </a:lnTo>
                  <a:lnTo>
                    <a:pt x="1491" y="2492"/>
                  </a:lnTo>
                  <a:lnTo>
                    <a:pt x="1491" y="2687"/>
                  </a:lnTo>
                  <a:lnTo>
                    <a:pt x="1515" y="2882"/>
                  </a:lnTo>
                  <a:lnTo>
                    <a:pt x="1564" y="3078"/>
                  </a:lnTo>
                  <a:lnTo>
                    <a:pt x="1613" y="3175"/>
                  </a:lnTo>
                  <a:lnTo>
                    <a:pt x="1686" y="3273"/>
                  </a:lnTo>
                  <a:lnTo>
                    <a:pt x="1759" y="3346"/>
                  </a:lnTo>
                  <a:lnTo>
                    <a:pt x="1857" y="3420"/>
                  </a:lnTo>
                  <a:lnTo>
                    <a:pt x="1906" y="3786"/>
                  </a:lnTo>
                  <a:lnTo>
                    <a:pt x="1930" y="3981"/>
                  </a:lnTo>
                  <a:lnTo>
                    <a:pt x="1955" y="4201"/>
                  </a:lnTo>
                  <a:lnTo>
                    <a:pt x="1930" y="4445"/>
                  </a:lnTo>
                  <a:lnTo>
                    <a:pt x="1906" y="4738"/>
                  </a:lnTo>
                  <a:lnTo>
                    <a:pt x="1833" y="5032"/>
                  </a:lnTo>
                  <a:lnTo>
                    <a:pt x="1711" y="5398"/>
                  </a:lnTo>
                  <a:lnTo>
                    <a:pt x="1515" y="5911"/>
                  </a:lnTo>
                  <a:lnTo>
                    <a:pt x="1369" y="6399"/>
                  </a:lnTo>
                  <a:lnTo>
                    <a:pt x="1271" y="6839"/>
                  </a:lnTo>
                  <a:lnTo>
                    <a:pt x="1222" y="7230"/>
                  </a:lnTo>
                  <a:lnTo>
                    <a:pt x="1173" y="7620"/>
                  </a:lnTo>
                  <a:lnTo>
                    <a:pt x="1173" y="8011"/>
                  </a:lnTo>
                  <a:lnTo>
                    <a:pt x="1198" y="8817"/>
                  </a:lnTo>
                  <a:lnTo>
                    <a:pt x="1247" y="9989"/>
                  </a:lnTo>
                  <a:lnTo>
                    <a:pt x="1295" y="11162"/>
                  </a:lnTo>
                  <a:lnTo>
                    <a:pt x="1320" y="13238"/>
                  </a:lnTo>
                  <a:lnTo>
                    <a:pt x="1344" y="14728"/>
                  </a:lnTo>
                  <a:lnTo>
                    <a:pt x="1344" y="15314"/>
                  </a:lnTo>
                  <a:lnTo>
                    <a:pt x="1369" y="15533"/>
                  </a:lnTo>
                  <a:lnTo>
                    <a:pt x="1417" y="15704"/>
                  </a:lnTo>
                  <a:lnTo>
                    <a:pt x="1491" y="15827"/>
                  </a:lnTo>
                  <a:lnTo>
                    <a:pt x="1588" y="15924"/>
                  </a:lnTo>
                  <a:lnTo>
                    <a:pt x="1662" y="15998"/>
                  </a:lnTo>
                  <a:lnTo>
                    <a:pt x="1735" y="16022"/>
                  </a:lnTo>
                  <a:lnTo>
                    <a:pt x="1833" y="16046"/>
                  </a:lnTo>
                  <a:lnTo>
                    <a:pt x="1955" y="16046"/>
                  </a:lnTo>
                  <a:lnTo>
                    <a:pt x="2077" y="15998"/>
                  </a:lnTo>
                  <a:lnTo>
                    <a:pt x="2175" y="15949"/>
                  </a:lnTo>
                  <a:lnTo>
                    <a:pt x="2248" y="15875"/>
                  </a:lnTo>
                  <a:lnTo>
                    <a:pt x="2321" y="15802"/>
                  </a:lnTo>
                  <a:lnTo>
                    <a:pt x="2394" y="15680"/>
                  </a:lnTo>
                  <a:lnTo>
                    <a:pt x="2419" y="15533"/>
                  </a:lnTo>
                  <a:lnTo>
                    <a:pt x="2468" y="15387"/>
                  </a:lnTo>
                  <a:lnTo>
                    <a:pt x="3152" y="8548"/>
                  </a:lnTo>
                  <a:lnTo>
                    <a:pt x="3152" y="8451"/>
                  </a:lnTo>
                  <a:lnTo>
                    <a:pt x="3200" y="8280"/>
                  </a:lnTo>
                  <a:lnTo>
                    <a:pt x="3249" y="8182"/>
                  </a:lnTo>
                  <a:lnTo>
                    <a:pt x="3298" y="8084"/>
                  </a:lnTo>
                  <a:lnTo>
                    <a:pt x="3371" y="8011"/>
                  </a:lnTo>
                  <a:lnTo>
                    <a:pt x="3469" y="7987"/>
                  </a:lnTo>
                  <a:lnTo>
                    <a:pt x="3567" y="8011"/>
                  </a:lnTo>
                  <a:lnTo>
                    <a:pt x="3640" y="8084"/>
                  </a:lnTo>
                  <a:lnTo>
                    <a:pt x="3689" y="8182"/>
                  </a:lnTo>
                  <a:lnTo>
                    <a:pt x="3738" y="8280"/>
                  </a:lnTo>
                  <a:lnTo>
                    <a:pt x="3787" y="8451"/>
                  </a:lnTo>
                  <a:lnTo>
                    <a:pt x="3787" y="8548"/>
                  </a:lnTo>
                  <a:lnTo>
                    <a:pt x="4470" y="15387"/>
                  </a:lnTo>
                  <a:lnTo>
                    <a:pt x="4519" y="15533"/>
                  </a:lnTo>
                  <a:lnTo>
                    <a:pt x="4544" y="15680"/>
                  </a:lnTo>
                  <a:lnTo>
                    <a:pt x="4617" y="15802"/>
                  </a:lnTo>
                  <a:lnTo>
                    <a:pt x="4690" y="15875"/>
                  </a:lnTo>
                  <a:lnTo>
                    <a:pt x="4763" y="15949"/>
                  </a:lnTo>
                  <a:lnTo>
                    <a:pt x="4861" y="15998"/>
                  </a:lnTo>
                  <a:lnTo>
                    <a:pt x="4983" y="16046"/>
                  </a:lnTo>
                  <a:lnTo>
                    <a:pt x="5105" y="16046"/>
                  </a:lnTo>
                  <a:lnTo>
                    <a:pt x="5203" y="16022"/>
                  </a:lnTo>
                  <a:lnTo>
                    <a:pt x="5276" y="15998"/>
                  </a:lnTo>
                  <a:lnTo>
                    <a:pt x="5350" y="15924"/>
                  </a:lnTo>
                  <a:lnTo>
                    <a:pt x="5447" y="15827"/>
                  </a:lnTo>
                  <a:lnTo>
                    <a:pt x="5521" y="15704"/>
                  </a:lnTo>
                  <a:lnTo>
                    <a:pt x="5569" y="15533"/>
                  </a:lnTo>
                  <a:lnTo>
                    <a:pt x="5594" y="15314"/>
                  </a:lnTo>
                  <a:lnTo>
                    <a:pt x="5594" y="14728"/>
                  </a:lnTo>
                  <a:lnTo>
                    <a:pt x="5618" y="13238"/>
                  </a:lnTo>
                  <a:lnTo>
                    <a:pt x="5643" y="11162"/>
                  </a:lnTo>
                  <a:lnTo>
                    <a:pt x="5692" y="9989"/>
                  </a:lnTo>
                  <a:lnTo>
                    <a:pt x="5740" y="8817"/>
                  </a:lnTo>
                  <a:lnTo>
                    <a:pt x="5765" y="8011"/>
                  </a:lnTo>
                  <a:lnTo>
                    <a:pt x="5765" y="7620"/>
                  </a:lnTo>
                  <a:lnTo>
                    <a:pt x="5716" y="7230"/>
                  </a:lnTo>
                  <a:lnTo>
                    <a:pt x="5667" y="6839"/>
                  </a:lnTo>
                  <a:lnTo>
                    <a:pt x="5569" y="6399"/>
                  </a:lnTo>
                  <a:lnTo>
                    <a:pt x="5423" y="5911"/>
                  </a:lnTo>
                  <a:lnTo>
                    <a:pt x="5227" y="5398"/>
                  </a:lnTo>
                  <a:lnTo>
                    <a:pt x="5105" y="5032"/>
                  </a:lnTo>
                  <a:lnTo>
                    <a:pt x="5032" y="4738"/>
                  </a:lnTo>
                  <a:lnTo>
                    <a:pt x="5008" y="4445"/>
                  </a:lnTo>
                  <a:lnTo>
                    <a:pt x="4983" y="4201"/>
                  </a:lnTo>
                  <a:lnTo>
                    <a:pt x="5008" y="3981"/>
                  </a:lnTo>
                  <a:lnTo>
                    <a:pt x="5032" y="3786"/>
                  </a:lnTo>
                  <a:lnTo>
                    <a:pt x="5081" y="3420"/>
                  </a:lnTo>
                  <a:lnTo>
                    <a:pt x="5179" y="3346"/>
                  </a:lnTo>
                  <a:lnTo>
                    <a:pt x="5252" y="3273"/>
                  </a:lnTo>
                  <a:lnTo>
                    <a:pt x="5325" y="3175"/>
                  </a:lnTo>
                  <a:lnTo>
                    <a:pt x="5374" y="3078"/>
                  </a:lnTo>
                  <a:lnTo>
                    <a:pt x="5423" y="2882"/>
                  </a:lnTo>
                  <a:lnTo>
                    <a:pt x="5447" y="2687"/>
                  </a:lnTo>
                  <a:lnTo>
                    <a:pt x="5447" y="2492"/>
                  </a:lnTo>
                  <a:lnTo>
                    <a:pt x="5398" y="2296"/>
                  </a:lnTo>
                  <a:lnTo>
                    <a:pt x="5350" y="2150"/>
                  </a:lnTo>
                  <a:lnTo>
                    <a:pt x="5276" y="2052"/>
                  </a:lnTo>
                  <a:lnTo>
                    <a:pt x="5350" y="2125"/>
                  </a:lnTo>
                  <a:lnTo>
                    <a:pt x="5423" y="2247"/>
                  </a:lnTo>
                  <a:lnTo>
                    <a:pt x="5496" y="2394"/>
                  </a:lnTo>
                  <a:lnTo>
                    <a:pt x="5521" y="2540"/>
                  </a:lnTo>
                  <a:lnTo>
                    <a:pt x="5545" y="2711"/>
                  </a:lnTo>
                  <a:lnTo>
                    <a:pt x="5545" y="2907"/>
                  </a:lnTo>
                  <a:lnTo>
                    <a:pt x="5521" y="3102"/>
                  </a:lnTo>
                  <a:lnTo>
                    <a:pt x="5472" y="3298"/>
                  </a:lnTo>
                  <a:lnTo>
                    <a:pt x="5569" y="3664"/>
                  </a:lnTo>
                  <a:lnTo>
                    <a:pt x="5643" y="4103"/>
                  </a:lnTo>
                  <a:lnTo>
                    <a:pt x="5789" y="5105"/>
                  </a:lnTo>
                  <a:lnTo>
                    <a:pt x="5911" y="6106"/>
                  </a:lnTo>
                  <a:lnTo>
                    <a:pt x="5936" y="6521"/>
                  </a:lnTo>
                  <a:lnTo>
                    <a:pt x="5960" y="6888"/>
                  </a:lnTo>
                  <a:lnTo>
                    <a:pt x="5985" y="7181"/>
                  </a:lnTo>
                  <a:lnTo>
                    <a:pt x="6009" y="7327"/>
                  </a:lnTo>
                  <a:lnTo>
                    <a:pt x="6058" y="7425"/>
                  </a:lnTo>
                  <a:lnTo>
                    <a:pt x="6131" y="7523"/>
                  </a:lnTo>
                  <a:lnTo>
                    <a:pt x="6204" y="7596"/>
                  </a:lnTo>
                  <a:lnTo>
                    <a:pt x="6302" y="7645"/>
                  </a:lnTo>
                  <a:lnTo>
                    <a:pt x="6522" y="7645"/>
                  </a:lnTo>
                  <a:lnTo>
                    <a:pt x="6620" y="7596"/>
                  </a:lnTo>
                  <a:lnTo>
                    <a:pt x="6693" y="7523"/>
                  </a:lnTo>
                  <a:lnTo>
                    <a:pt x="6766" y="7425"/>
                  </a:lnTo>
                  <a:lnTo>
                    <a:pt x="6839" y="7327"/>
                  </a:lnTo>
                  <a:lnTo>
                    <a:pt x="6888" y="7181"/>
                  </a:lnTo>
                  <a:lnTo>
                    <a:pt x="6913" y="7034"/>
                  </a:lnTo>
                  <a:lnTo>
                    <a:pt x="6937" y="6888"/>
                  </a:lnTo>
                  <a:lnTo>
                    <a:pt x="6937" y="6204"/>
                  </a:lnTo>
                  <a:lnTo>
                    <a:pt x="6913" y="5544"/>
                  </a:lnTo>
                  <a:lnTo>
                    <a:pt x="6864" y="4909"/>
                  </a:lnTo>
                  <a:lnTo>
                    <a:pt x="6791" y="4323"/>
                  </a:lnTo>
                  <a:lnTo>
                    <a:pt x="6717" y="3737"/>
                  </a:lnTo>
                  <a:lnTo>
                    <a:pt x="6620" y="3200"/>
                  </a:lnTo>
                  <a:lnTo>
                    <a:pt x="6497" y="2711"/>
                  </a:lnTo>
                  <a:lnTo>
                    <a:pt x="6351" y="2223"/>
                  </a:lnTo>
                  <a:lnTo>
                    <a:pt x="6180" y="1808"/>
                  </a:lnTo>
                  <a:lnTo>
                    <a:pt x="5985" y="1417"/>
                  </a:lnTo>
                  <a:lnTo>
                    <a:pt x="5765" y="1075"/>
                  </a:lnTo>
                  <a:lnTo>
                    <a:pt x="5496" y="758"/>
                  </a:lnTo>
                  <a:lnTo>
                    <a:pt x="5227" y="489"/>
                  </a:lnTo>
                  <a:lnTo>
                    <a:pt x="4910" y="293"/>
                  </a:lnTo>
                  <a:lnTo>
                    <a:pt x="4763" y="196"/>
                  </a:lnTo>
                  <a:lnTo>
                    <a:pt x="4592" y="123"/>
                  </a:lnTo>
                  <a:lnTo>
                    <a:pt x="4397" y="49"/>
                  </a:lnTo>
                  <a:lnTo>
                    <a:pt x="4202" y="0"/>
                  </a:lnTo>
                  <a:lnTo>
                    <a:pt x="4031" y="98"/>
                  </a:lnTo>
                  <a:lnTo>
                    <a:pt x="3860" y="147"/>
                  </a:lnTo>
                  <a:lnTo>
                    <a:pt x="3664" y="196"/>
                  </a:lnTo>
                  <a:lnTo>
                    <a:pt x="3469" y="220"/>
                  </a:lnTo>
                  <a:lnTo>
                    <a:pt x="3274" y="196"/>
                  </a:lnTo>
                  <a:lnTo>
                    <a:pt x="3078" y="147"/>
                  </a:lnTo>
                  <a:lnTo>
                    <a:pt x="2907" y="98"/>
                  </a:lnTo>
                  <a:lnTo>
                    <a:pt x="2736"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grpSp>
        <p:nvGrpSpPr>
          <p:cNvPr id="22" name="Shape 396"/>
          <p:cNvGrpSpPr/>
          <p:nvPr/>
        </p:nvGrpSpPr>
        <p:grpSpPr>
          <a:xfrm>
            <a:off x="8880310" y="1244512"/>
            <a:ext cx="389741" cy="360285"/>
            <a:chOff x="5975075" y="2327500"/>
            <a:chExt cx="420100" cy="388350"/>
          </a:xfrm>
          <a:solidFill>
            <a:schemeClr val="bg1"/>
          </a:solidFill>
        </p:grpSpPr>
        <p:sp>
          <p:nvSpPr>
            <p:cNvPr id="23" name="Shape 397"/>
            <p:cNvSpPr/>
            <p:nvPr/>
          </p:nvSpPr>
          <p:spPr>
            <a:xfrm>
              <a:off x="5975075" y="2474650"/>
              <a:ext cx="98325" cy="220450"/>
            </a:xfrm>
            <a:custGeom>
              <a:avLst/>
              <a:gdLst/>
              <a:ahLst/>
              <a:cxnLst/>
              <a:rect l="0" t="0" r="0" b="0"/>
              <a:pathLst>
                <a:path w="3933" h="8818" extrusionOk="0">
                  <a:moveTo>
                    <a:pt x="2418" y="1002"/>
                  </a:moveTo>
                  <a:lnTo>
                    <a:pt x="2565" y="1027"/>
                  </a:lnTo>
                  <a:lnTo>
                    <a:pt x="2687" y="1075"/>
                  </a:lnTo>
                  <a:lnTo>
                    <a:pt x="2809" y="1124"/>
                  </a:lnTo>
                  <a:lnTo>
                    <a:pt x="2907" y="1222"/>
                  </a:lnTo>
                  <a:lnTo>
                    <a:pt x="3005" y="1320"/>
                  </a:lnTo>
                  <a:lnTo>
                    <a:pt x="3078" y="1442"/>
                  </a:lnTo>
                  <a:lnTo>
                    <a:pt x="3102" y="1564"/>
                  </a:lnTo>
                  <a:lnTo>
                    <a:pt x="3127" y="1710"/>
                  </a:lnTo>
                  <a:lnTo>
                    <a:pt x="3102" y="1857"/>
                  </a:lnTo>
                  <a:lnTo>
                    <a:pt x="3078" y="1979"/>
                  </a:lnTo>
                  <a:lnTo>
                    <a:pt x="3005" y="2101"/>
                  </a:lnTo>
                  <a:lnTo>
                    <a:pt x="2907" y="2223"/>
                  </a:lnTo>
                  <a:lnTo>
                    <a:pt x="2809" y="2297"/>
                  </a:lnTo>
                  <a:lnTo>
                    <a:pt x="2687" y="2370"/>
                  </a:lnTo>
                  <a:lnTo>
                    <a:pt x="2565" y="2394"/>
                  </a:lnTo>
                  <a:lnTo>
                    <a:pt x="2418" y="2419"/>
                  </a:lnTo>
                  <a:lnTo>
                    <a:pt x="2272" y="2394"/>
                  </a:lnTo>
                  <a:lnTo>
                    <a:pt x="2150" y="2370"/>
                  </a:lnTo>
                  <a:lnTo>
                    <a:pt x="2028" y="2297"/>
                  </a:lnTo>
                  <a:lnTo>
                    <a:pt x="1930" y="2223"/>
                  </a:lnTo>
                  <a:lnTo>
                    <a:pt x="1832" y="2101"/>
                  </a:lnTo>
                  <a:lnTo>
                    <a:pt x="1759" y="1979"/>
                  </a:lnTo>
                  <a:lnTo>
                    <a:pt x="1735" y="1857"/>
                  </a:lnTo>
                  <a:lnTo>
                    <a:pt x="1710" y="1710"/>
                  </a:lnTo>
                  <a:lnTo>
                    <a:pt x="1735" y="1564"/>
                  </a:lnTo>
                  <a:lnTo>
                    <a:pt x="1759" y="1442"/>
                  </a:lnTo>
                  <a:lnTo>
                    <a:pt x="1832" y="1320"/>
                  </a:lnTo>
                  <a:lnTo>
                    <a:pt x="1930" y="1222"/>
                  </a:lnTo>
                  <a:lnTo>
                    <a:pt x="2028" y="1124"/>
                  </a:lnTo>
                  <a:lnTo>
                    <a:pt x="2150" y="1075"/>
                  </a:lnTo>
                  <a:lnTo>
                    <a:pt x="2272" y="1027"/>
                  </a:lnTo>
                  <a:lnTo>
                    <a:pt x="2418" y="1002"/>
                  </a:lnTo>
                  <a:close/>
                  <a:moveTo>
                    <a:pt x="1" y="1"/>
                  </a:moveTo>
                  <a:lnTo>
                    <a:pt x="1" y="8817"/>
                  </a:lnTo>
                  <a:lnTo>
                    <a:pt x="3933" y="8817"/>
                  </a:lnTo>
                  <a:lnTo>
                    <a:pt x="3933" y="1"/>
                  </a:lnTo>
                  <a:close/>
                </a:path>
              </a:pathLst>
            </a:custGeom>
            <a:grpFill/>
            <a:ln>
              <a:noFill/>
            </a:ln>
          </p:spPr>
          <p:txBody>
            <a:bodyPr spcFirstLastPara="1" wrap="square" lIns="121900" tIns="121900" rIns="121900" bIns="121900" anchor="ctr" anchorCtr="0">
              <a:noAutofit/>
            </a:bodyPr>
            <a:lstStyle/>
            <a:p>
              <a:endParaRPr sz="2400"/>
            </a:p>
          </p:txBody>
        </p:sp>
        <p:sp>
          <p:nvSpPr>
            <p:cNvPr id="24" name="Shape 398"/>
            <p:cNvSpPr/>
            <p:nvPr/>
          </p:nvSpPr>
          <p:spPr>
            <a:xfrm>
              <a:off x="6088025" y="2327500"/>
              <a:ext cx="307150" cy="388350"/>
            </a:xfrm>
            <a:custGeom>
              <a:avLst/>
              <a:gdLst/>
              <a:ahLst/>
              <a:cxnLst/>
              <a:rect l="0" t="0" r="0" b="0"/>
              <a:pathLst>
                <a:path w="12286" h="15534" extrusionOk="0">
                  <a:moveTo>
                    <a:pt x="6326" y="1"/>
                  </a:moveTo>
                  <a:lnTo>
                    <a:pt x="5960" y="25"/>
                  </a:lnTo>
                  <a:lnTo>
                    <a:pt x="5716" y="74"/>
                  </a:lnTo>
                  <a:lnTo>
                    <a:pt x="5520" y="147"/>
                  </a:lnTo>
                  <a:lnTo>
                    <a:pt x="5374" y="221"/>
                  </a:lnTo>
                  <a:lnTo>
                    <a:pt x="4983" y="1466"/>
                  </a:lnTo>
                  <a:lnTo>
                    <a:pt x="4788" y="2028"/>
                  </a:lnTo>
                  <a:lnTo>
                    <a:pt x="4592" y="2541"/>
                  </a:lnTo>
                  <a:lnTo>
                    <a:pt x="4397" y="3005"/>
                  </a:lnTo>
                  <a:lnTo>
                    <a:pt x="4202" y="3396"/>
                  </a:lnTo>
                  <a:lnTo>
                    <a:pt x="4031" y="3689"/>
                  </a:lnTo>
                  <a:lnTo>
                    <a:pt x="3884" y="3933"/>
                  </a:lnTo>
                  <a:lnTo>
                    <a:pt x="3664" y="4153"/>
                  </a:lnTo>
                  <a:lnTo>
                    <a:pt x="3322" y="4495"/>
                  </a:lnTo>
                  <a:lnTo>
                    <a:pt x="2516" y="5252"/>
                  </a:lnTo>
                  <a:lnTo>
                    <a:pt x="1442" y="6229"/>
                  </a:lnTo>
                  <a:lnTo>
                    <a:pt x="1" y="6229"/>
                  </a:lnTo>
                  <a:lnTo>
                    <a:pt x="1" y="13433"/>
                  </a:lnTo>
                  <a:lnTo>
                    <a:pt x="1515" y="13433"/>
                  </a:lnTo>
                  <a:lnTo>
                    <a:pt x="2004" y="13678"/>
                  </a:lnTo>
                  <a:lnTo>
                    <a:pt x="2687" y="13971"/>
                  </a:lnTo>
                  <a:lnTo>
                    <a:pt x="3567" y="14313"/>
                  </a:lnTo>
                  <a:lnTo>
                    <a:pt x="4544" y="14679"/>
                  </a:lnTo>
                  <a:lnTo>
                    <a:pt x="5594" y="14997"/>
                  </a:lnTo>
                  <a:lnTo>
                    <a:pt x="6131" y="15143"/>
                  </a:lnTo>
                  <a:lnTo>
                    <a:pt x="6668" y="15265"/>
                  </a:lnTo>
                  <a:lnTo>
                    <a:pt x="7181" y="15387"/>
                  </a:lnTo>
                  <a:lnTo>
                    <a:pt x="7694" y="15461"/>
                  </a:lnTo>
                  <a:lnTo>
                    <a:pt x="8158" y="15509"/>
                  </a:lnTo>
                  <a:lnTo>
                    <a:pt x="8622" y="15534"/>
                  </a:lnTo>
                  <a:lnTo>
                    <a:pt x="9404" y="15534"/>
                  </a:lnTo>
                  <a:lnTo>
                    <a:pt x="9819" y="15509"/>
                  </a:lnTo>
                  <a:lnTo>
                    <a:pt x="10210" y="15461"/>
                  </a:lnTo>
                  <a:lnTo>
                    <a:pt x="10552" y="15363"/>
                  </a:lnTo>
                  <a:lnTo>
                    <a:pt x="10723" y="15314"/>
                  </a:lnTo>
                  <a:lnTo>
                    <a:pt x="10845" y="15265"/>
                  </a:lnTo>
                  <a:lnTo>
                    <a:pt x="10967" y="15192"/>
                  </a:lnTo>
                  <a:lnTo>
                    <a:pt x="11064" y="15094"/>
                  </a:lnTo>
                  <a:lnTo>
                    <a:pt x="11113" y="14997"/>
                  </a:lnTo>
                  <a:lnTo>
                    <a:pt x="11162" y="14874"/>
                  </a:lnTo>
                  <a:lnTo>
                    <a:pt x="11235" y="14166"/>
                  </a:lnTo>
                  <a:lnTo>
                    <a:pt x="11211" y="13995"/>
                  </a:lnTo>
                  <a:lnTo>
                    <a:pt x="11162" y="13849"/>
                  </a:lnTo>
                  <a:lnTo>
                    <a:pt x="11064" y="13702"/>
                  </a:lnTo>
                  <a:lnTo>
                    <a:pt x="10918" y="13580"/>
                  </a:lnTo>
                  <a:lnTo>
                    <a:pt x="11040" y="13556"/>
                  </a:lnTo>
                  <a:lnTo>
                    <a:pt x="11162" y="13507"/>
                  </a:lnTo>
                  <a:lnTo>
                    <a:pt x="11284" y="13458"/>
                  </a:lnTo>
                  <a:lnTo>
                    <a:pt x="11382" y="13360"/>
                  </a:lnTo>
                  <a:lnTo>
                    <a:pt x="11455" y="13263"/>
                  </a:lnTo>
                  <a:lnTo>
                    <a:pt x="11528" y="13140"/>
                  </a:lnTo>
                  <a:lnTo>
                    <a:pt x="11577" y="12994"/>
                  </a:lnTo>
                  <a:lnTo>
                    <a:pt x="11602" y="12872"/>
                  </a:lnTo>
                  <a:lnTo>
                    <a:pt x="11675" y="11993"/>
                  </a:lnTo>
                  <a:lnTo>
                    <a:pt x="11675" y="11870"/>
                  </a:lnTo>
                  <a:lnTo>
                    <a:pt x="11675" y="11773"/>
                  </a:lnTo>
                  <a:lnTo>
                    <a:pt x="11651" y="11651"/>
                  </a:lnTo>
                  <a:lnTo>
                    <a:pt x="11602" y="11553"/>
                  </a:lnTo>
                  <a:lnTo>
                    <a:pt x="11480" y="11382"/>
                  </a:lnTo>
                  <a:lnTo>
                    <a:pt x="11406" y="11309"/>
                  </a:lnTo>
                  <a:lnTo>
                    <a:pt x="11333" y="11235"/>
                  </a:lnTo>
                  <a:lnTo>
                    <a:pt x="11455" y="11211"/>
                  </a:lnTo>
                  <a:lnTo>
                    <a:pt x="11553" y="11162"/>
                  </a:lnTo>
                  <a:lnTo>
                    <a:pt x="11651" y="11089"/>
                  </a:lnTo>
                  <a:lnTo>
                    <a:pt x="11748" y="10991"/>
                  </a:lnTo>
                  <a:lnTo>
                    <a:pt x="11822" y="10893"/>
                  </a:lnTo>
                  <a:lnTo>
                    <a:pt x="11870" y="10796"/>
                  </a:lnTo>
                  <a:lnTo>
                    <a:pt x="11919" y="10674"/>
                  </a:lnTo>
                  <a:lnTo>
                    <a:pt x="11944" y="10527"/>
                  </a:lnTo>
                  <a:lnTo>
                    <a:pt x="12017" y="9672"/>
                  </a:lnTo>
                  <a:lnTo>
                    <a:pt x="12017" y="9550"/>
                  </a:lnTo>
                  <a:lnTo>
                    <a:pt x="12017" y="9428"/>
                  </a:lnTo>
                  <a:lnTo>
                    <a:pt x="11993" y="9306"/>
                  </a:lnTo>
                  <a:lnTo>
                    <a:pt x="11944" y="9208"/>
                  </a:lnTo>
                  <a:lnTo>
                    <a:pt x="11895" y="9111"/>
                  </a:lnTo>
                  <a:lnTo>
                    <a:pt x="11822" y="9037"/>
                  </a:lnTo>
                  <a:lnTo>
                    <a:pt x="11748" y="8964"/>
                  </a:lnTo>
                  <a:lnTo>
                    <a:pt x="11651" y="8891"/>
                  </a:lnTo>
                  <a:lnTo>
                    <a:pt x="11748" y="8866"/>
                  </a:lnTo>
                  <a:lnTo>
                    <a:pt x="11846" y="8793"/>
                  </a:lnTo>
                  <a:lnTo>
                    <a:pt x="11944" y="8720"/>
                  </a:lnTo>
                  <a:lnTo>
                    <a:pt x="12017" y="8647"/>
                  </a:lnTo>
                  <a:lnTo>
                    <a:pt x="12090" y="8549"/>
                  </a:lnTo>
                  <a:lnTo>
                    <a:pt x="12139" y="8451"/>
                  </a:lnTo>
                  <a:lnTo>
                    <a:pt x="12163" y="8329"/>
                  </a:lnTo>
                  <a:lnTo>
                    <a:pt x="12188" y="8207"/>
                  </a:lnTo>
                  <a:lnTo>
                    <a:pt x="12286" y="7328"/>
                  </a:lnTo>
                  <a:lnTo>
                    <a:pt x="12261" y="7206"/>
                  </a:lnTo>
                  <a:lnTo>
                    <a:pt x="12237" y="7083"/>
                  </a:lnTo>
                  <a:lnTo>
                    <a:pt x="12188" y="6986"/>
                  </a:lnTo>
                  <a:lnTo>
                    <a:pt x="12139" y="6888"/>
                  </a:lnTo>
                  <a:lnTo>
                    <a:pt x="12066" y="6790"/>
                  </a:lnTo>
                  <a:lnTo>
                    <a:pt x="11968" y="6717"/>
                  </a:lnTo>
                  <a:lnTo>
                    <a:pt x="11748" y="6571"/>
                  </a:lnTo>
                  <a:lnTo>
                    <a:pt x="11504" y="6448"/>
                  </a:lnTo>
                  <a:lnTo>
                    <a:pt x="11211" y="6351"/>
                  </a:lnTo>
                  <a:lnTo>
                    <a:pt x="10893" y="6278"/>
                  </a:lnTo>
                  <a:lnTo>
                    <a:pt x="10576" y="6229"/>
                  </a:lnTo>
                  <a:lnTo>
                    <a:pt x="9892" y="6131"/>
                  </a:lnTo>
                  <a:lnTo>
                    <a:pt x="8842" y="6033"/>
                  </a:lnTo>
                  <a:lnTo>
                    <a:pt x="7596" y="5960"/>
                  </a:lnTo>
                  <a:lnTo>
                    <a:pt x="6326" y="5887"/>
                  </a:lnTo>
                  <a:lnTo>
                    <a:pt x="6497" y="5594"/>
                  </a:lnTo>
                  <a:lnTo>
                    <a:pt x="6644" y="5252"/>
                  </a:lnTo>
                  <a:lnTo>
                    <a:pt x="6790" y="4885"/>
                  </a:lnTo>
                  <a:lnTo>
                    <a:pt x="6888" y="4495"/>
                  </a:lnTo>
                  <a:lnTo>
                    <a:pt x="6986" y="4104"/>
                  </a:lnTo>
                  <a:lnTo>
                    <a:pt x="7083" y="3689"/>
                  </a:lnTo>
                  <a:lnTo>
                    <a:pt x="7181" y="2883"/>
                  </a:lnTo>
                  <a:lnTo>
                    <a:pt x="7254" y="2150"/>
                  </a:lnTo>
                  <a:lnTo>
                    <a:pt x="7303" y="1539"/>
                  </a:lnTo>
                  <a:lnTo>
                    <a:pt x="7303" y="978"/>
                  </a:lnTo>
                  <a:lnTo>
                    <a:pt x="7303" y="807"/>
                  </a:lnTo>
                  <a:lnTo>
                    <a:pt x="7230" y="611"/>
                  </a:lnTo>
                  <a:lnTo>
                    <a:pt x="7157" y="465"/>
                  </a:lnTo>
                  <a:lnTo>
                    <a:pt x="7035" y="318"/>
                  </a:lnTo>
                  <a:lnTo>
                    <a:pt x="6888" y="172"/>
                  </a:lnTo>
                  <a:lnTo>
                    <a:pt x="6717" y="98"/>
                  </a:lnTo>
                  <a:lnTo>
                    <a:pt x="6522" y="25"/>
                  </a:lnTo>
                  <a:lnTo>
                    <a:pt x="6326" y="1"/>
                  </a:lnTo>
                  <a:close/>
                </a:path>
              </a:pathLst>
            </a:custGeom>
            <a:grpFill/>
            <a:ln>
              <a:noFill/>
            </a:ln>
          </p:spPr>
          <p:txBody>
            <a:bodyPr spcFirstLastPara="1" wrap="square" lIns="121900" tIns="121900" rIns="121900" bIns="121900" anchor="ctr" anchorCtr="0">
              <a:noAutofit/>
            </a:bodyPr>
            <a:lstStyle/>
            <a:p>
              <a:endParaRPr sz="2400"/>
            </a:p>
          </p:txBody>
        </p:sp>
      </p:grpSp>
      <p:grpSp>
        <p:nvGrpSpPr>
          <p:cNvPr id="25" name="Shape 528"/>
          <p:cNvGrpSpPr/>
          <p:nvPr/>
        </p:nvGrpSpPr>
        <p:grpSpPr>
          <a:xfrm>
            <a:off x="9443097" y="4866372"/>
            <a:ext cx="321204" cy="369353"/>
            <a:chOff x="6685175" y="5036025"/>
            <a:chExt cx="346225" cy="398125"/>
          </a:xfrm>
        </p:grpSpPr>
        <p:sp>
          <p:nvSpPr>
            <p:cNvPr id="26" name="Shape 529"/>
            <p:cNvSpPr/>
            <p:nvPr/>
          </p:nvSpPr>
          <p:spPr>
            <a:xfrm>
              <a:off x="6743800" y="5036025"/>
              <a:ext cx="105650" cy="147775"/>
            </a:xfrm>
            <a:custGeom>
              <a:avLst/>
              <a:gdLst/>
              <a:ahLst/>
              <a:cxnLst/>
              <a:rect l="0" t="0" r="0" b="0"/>
              <a:pathLst>
                <a:path w="4226" h="5911" extrusionOk="0">
                  <a:moveTo>
                    <a:pt x="2931" y="1"/>
                  </a:moveTo>
                  <a:lnTo>
                    <a:pt x="2736" y="25"/>
                  </a:lnTo>
                  <a:lnTo>
                    <a:pt x="2516" y="74"/>
                  </a:lnTo>
                  <a:lnTo>
                    <a:pt x="2272" y="147"/>
                  </a:lnTo>
                  <a:lnTo>
                    <a:pt x="2027" y="269"/>
                  </a:lnTo>
                  <a:lnTo>
                    <a:pt x="1783" y="416"/>
                  </a:lnTo>
                  <a:lnTo>
                    <a:pt x="1539" y="611"/>
                  </a:lnTo>
                  <a:lnTo>
                    <a:pt x="1319" y="807"/>
                  </a:lnTo>
                  <a:lnTo>
                    <a:pt x="1075" y="1026"/>
                  </a:lnTo>
                  <a:lnTo>
                    <a:pt x="855" y="1271"/>
                  </a:lnTo>
                  <a:lnTo>
                    <a:pt x="660" y="1539"/>
                  </a:lnTo>
                  <a:lnTo>
                    <a:pt x="489" y="1808"/>
                  </a:lnTo>
                  <a:lnTo>
                    <a:pt x="318" y="2101"/>
                  </a:lnTo>
                  <a:lnTo>
                    <a:pt x="196" y="2370"/>
                  </a:lnTo>
                  <a:lnTo>
                    <a:pt x="98" y="2663"/>
                  </a:lnTo>
                  <a:lnTo>
                    <a:pt x="25" y="2956"/>
                  </a:lnTo>
                  <a:lnTo>
                    <a:pt x="0" y="3249"/>
                  </a:lnTo>
                  <a:lnTo>
                    <a:pt x="0" y="3517"/>
                  </a:lnTo>
                  <a:lnTo>
                    <a:pt x="49" y="3786"/>
                  </a:lnTo>
                  <a:lnTo>
                    <a:pt x="122" y="4055"/>
                  </a:lnTo>
                  <a:lnTo>
                    <a:pt x="196" y="4299"/>
                  </a:lnTo>
                  <a:lnTo>
                    <a:pt x="293" y="4543"/>
                  </a:lnTo>
                  <a:lnTo>
                    <a:pt x="415" y="4763"/>
                  </a:lnTo>
                  <a:lnTo>
                    <a:pt x="562" y="4958"/>
                  </a:lnTo>
                  <a:lnTo>
                    <a:pt x="708" y="5154"/>
                  </a:lnTo>
                  <a:lnTo>
                    <a:pt x="855" y="5325"/>
                  </a:lnTo>
                  <a:lnTo>
                    <a:pt x="1026" y="5471"/>
                  </a:lnTo>
                  <a:lnTo>
                    <a:pt x="1221" y="5618"/>
                  </a:lnTo>
                  <a:lnTo>
                    <a:pt x="1392" y="5716"/>
                  </a:lnTo>
                  <a:lnTo>
                    <a:pt x="1588" y="5813"/>
                  </a:lnTo>
                  <a:lnTo>
                    <a:pt x="1807" y="5862"/>
                  </a:lnTo>
                  <a:lnTo>
                    <a:pt x="2003" y="5911"/>
                  </a:lnTo>
                  <a:lnTo>
                    <a:pt x="2442" y="5911"/>
                  </a:lnTo>
                  <a:lnTo>
                    <a:pt x="2662" y="5862"/>
                  </a:lnTo>
                  <a:lnTo>
                    <a:pt x="2858" y="5789"/>
                  </a:lnTo>
                  <a:lnTo>
                    <a:pt x="3053" y="5716"/>
                  </a:lnTo>
                  <a:lnTo>
                    <a:pt x="3224" y="5593"/>
                  </a:lnTo>
                  <a:lnTo>
                    <a:pt x="3395" y="5471"/>
                  </a:lnTo>
                  <a:lnTo>
                    <a:pt x="3541" y="5300"/>
                  </a:lnTo>
                  <a:lnTo>
                    <a:pt x="3688" y="5129"/>
                  </a:lnTo>
                  <a:lnTo>
                    <a:pt x="3810" y="4934"/>
                  </a:lnTo>
                  <a:lnTo>
                    <a:pt x="3932" y="4739"/>
                  </a:lnTo>
                  <a:lnTo>
                    <a:pt x="4030" y="4519"/>
                  </a:lnTo>
                  <a:lnTo>
                    <a:pt x="4103" y="4275"/>
                  </a:lnTo>
                  <a:lnTo>
                    <a:pt x="4152" y="4030"/>
                  </a:lnTo>
                  <a:lnTo>
                    <a:pt x="4201" y="3786"/>
                  </a:lnTo>
                  <a:lnTo>
                    <a:pt x="4225" y="3517"/>
                  </a:lnTo>
                  <a:lnTo>
                    <a:pt x="4201" y="3249"/>
                  </a:lnTo>
                  <a:lnTo>
                    <a:pt x="4176" y="2980"/>
                  </a:lnTo>
                  <a:lnTo>
                    <a:pt x="4054" y="1881"/>
                  </a:lnTo>
                  <a:lnTo>
                    <a:pt x="3957" y="1368"/>
                  </a:lnTo>
                  <a:lnTo>
                    <a:pt x="3835" y="904"/>
                  </a:lnTo>
                  <a:lnTo>
                    <a:pt x="3737" y="684"/>
                  </a:lnTo>
                  <a:lnTo>
                    <a:pt x="3664" y="513"/>
                  </a:lnTo>
                  <a:lnTo>
                    <a:pt x="3541" y="342"/>
                  </a:lnTo>
                  <a:lnTo>
                    <a:pt x="3419" y="220"/>
                  </a:lnTo>
                  <a:lnTo>
                    <a:pt x="3273" y="123"/>
                  </a:lnTo>
                  <a:lnTo>
                    <a:pt x="3126" y="49"/>
                  </a:lnTo>
                  <a:lnTo>
                    <a:pt x="2931"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7" name="Shape 530"/>
            <p:cNvSpPr/>
            <p:nvPr/>
          </p:nvSpPr>
          <p:spPr>
            <a:xfrm>
              <a:off x="6685175" y="5152025"/>
              <a:ext cx="84275" cy="117275"/>
            </a:xfrm>
            <a:custGeom>
              <a:avLst/>
              <a:gdLst/>
              <a:ahLst/>
              <a:cxnLst/>
              <a:rect l="0" t="0" r="0" b="0"/>
              <a:pathLst>
                <a:path w="3371" h="4691" extrusionOk="0">
                  <a:moveTo>
                    <a:pt x="1368" y="1"/>
                  </a:moveTo>
                  <a:lnTo>
                    <a:pt x="1197" y="25"/>
                  </a:lnTo>
                  <a:lnTo>
                    <a:pt x="1026" y="99"/>
                  </a:lnTo>
                  <a:lnTo>
                    <a:pt x="855" y="172"/>
                  </a:lnTo>
                  <a:lnTo>
                    <a:pt x="709" y="270"/>
                  </a:lnTo>
                  <a:lnTo>
                    <a:pt x="562" y="392"/>
                  </a:lnTo>
                  <a:lnTo>
                    <a:pt x="440" y="538"/>
                  </a:lnTo>
                  <a:lnTo>
                    <a:pt x="318" y="685"/>
                  </a:lnTo>
                  <a:lnTo>
                    <a:pt x="220" y="856"/>
                  </a:lnTo>
                  <a:lnTo>
                    <a:pt x="147" y="1051"/>
                  </a:lnTo>
                  <a:lnTo>
                    <a:pt x="74" y="1247"/>
                  </a:lnTo>
                  <a:lnTo>
                    <a:pt x="49" y="1442"/>
                  </a:lnTo>
                  <a:lnTo>
                    <a:pt x="1" y="1662"/>
                  </a:lnTo>
                  <a:lnTo>
                    <a:pt x="1" y="1882"/>
                  </a:lnTo>
                  <a:lnTo>
                    <a:pt x="1" y="2101"/>
                  </a:lnTo>
                  <a:lnTo>
                    <a:pt x="25" y="2346"/>
                  </a:lnTo>
                  <a:lnTo>
                    <a:pt x="74" y="2565"/>
                  </a:lnTo>
                  <a:lnTo>
                    <a:pt x="147" y="2810"/>
                  </a:lnTo>
                  <a:lnTo>
                    <a:pt x="220" y="3054"/>
                  </a:lnTo>
                  <a:lnTo>
                    <a:pt x="342" y="3274"/>
                  </a:lnTo>
                  <a:lnTo>
                    <a:pt x="440" y="3493"/>
                  </a:lnTo>
                  <a:lnTo>
                    <a:pt x="587" y="3689"/>
                  </a:lnTo>
                  <a:lnTo>
                    <a:pt x="733" y="3860"/>
                  </a:lnTo>
                  <a:lnTo>
                    <a:pt x="880" y="4031"/>
                  </a:lnTo>
                  <a:lnTo>
                    <a:pt x="1051" y="4177"/>
                  </a:lnTo>
                  <a:lnTo>
                    <a:pt x="1222" y="4324"/>
                  </a:lnTo>
                  <a:lnTo>
                    <a:pt x="1393" y="4422"/>
                  </a:lnTo>
                  <a:lnTo>
                    <a:pt x="1564" y="4519"/>
                  </a:lnTo>
                  <a:lnTo>
                    <a:pt x="1759" y="4592"/>
                  </a:lnTo>
                  <a:lnTo>
                    <a:pt x="1954" y="4641"/>
                  </a:lnTo>
                  <a:lnTo>
                    <a:pt x="2125" y="4690"/>
                  </a:lnTo>
                  <a:lnTo>
                    <a:pt x="2516" y="4690"/>
                  </a:lnTo>
                  <a:lnTo>
                    <a:pt x="2687" y="4641"/>
                  </a:lnTo>
                  <a:lnTo>
                    <a:pt x="2882" y="4592"/>
                  </a:lnTo>
                  <a:lnTo>
                    <a:pt x="3029" y="4495"/>
                  </a:lnTo>
                  <a:lnTo>
                    <a:pt x="3151" y="4397"/>
                  </a:lnTo>
                  <a:lnTo>
                    <a:pt x="3249" y="4299"/>
                  </a:lnTo>
                  <a:lnTo>
                    <a:pt x="3322" y="4153"/>
                  </a:lnTo>
                  <a:lnTo>
                    <a:pt x="3371" y="4006"/>
                  </a:lnTo>
                  <a:lnTo>
                    <a:pt x="3371" y="3860"/>
                  </a:lnTo>
                  <a:lnTo>
                    <a:pt x="3371" y="3689"/>
                  </a:lnTo>
                  <a:lnTo>
                    <a:pt x="3347" y="3518"/>
                  </a:lnTo>
                  <a:lnTo>
                    <a:pt x="3249" y="3127"/>
                  </a:lnTo>
                  <a:lnTo>
                    <a:pt x="3078" y="2712"/>
                  </a:lnTo>
                  <a:lnTo>
                    <a:pt x="2712" y="1808"/>
                  </a:lnTo>
                  <a:lnTo>
                    <a:pt x="2370" y="953"/>
                  </a:lnTo>
                  <a:lnTo>
                    <a:pt x="2199" y="612"/>
                  </a:lnTo>
                  <a:lnTo>
                    <a:pt x="2028" y="343"/>
                  </a:lnTo>
                  <a:lnTo>
                    <a:pt x="1954" y="221"/>
                  </a:lnTo>
                  <a:lnTo>
                    <a:pt x="1857" y="123"/>
                  </a:lnTo>
                  <a:lnTo>
                    <a:pt x="1735" y="74"/>
                  </a:lnTo>
                  <a:lnTo>
                    <a:pt x="1637" y="25"/>
                  </a:lnTo>
                  <a:lnTo>
                    <a:pt x="1490" y="1"/>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8" name="Shape 531"/>
            <p:cNvSpPr/>
            <p:nvPr/>
          </p:nvSpPr>
          <p:spPr>
            <a:xfrm>
              <a:off x="6871400" y="5038475"/>
              <a:ext cx="105650" cy="145325"/>
            </a:xfrm>
            <a:custGeom>
              <a:avLst/>
              <a:gdLst/>
              <a:ahLst/>
              <a:cxnLst/>
              <a:rect l="0" t="0" r="0" b="0"/>
              <a:pathLst>
                <a:path w="4226" h="5813" extrusionOk="0">
                  <a:moveTo>
                    <a:pt x="1295" y="0"/>
                  </a:moveTo>
                  <a:lnTo>
                    <a:pt x="1100" y="49"/>
                  </a:lnTo>
                  <a:lnTo>
                    <a:pt x="953" y="98"/>
                  </a:lnTo>
                  <a:lnTo>
                    <a:pt x="807" y="196"/>
                  </a:lnTo>
                  <a:lnTo>
                    <a:pt x="684" y="318"/>
                  </a:lnTo>
                  <a:lnTo>
                    <a:pt x="587" y="464"/>
                  </a:lnTo>
                  <a:lnTo>
                    <a:pt x="489" y="660"/>
                  </a:lnTo>
                  <a:lnTo>
                    <a:pt x="391" y="855"/>
                  </a:lnTo>
                  <a:lnTo>
                    <a:pt x="269" y="1295"/>
                  </a:lnTo>
                  <a:lnTo>
                    <a:pt x="172" y="1808"/>
                  </a:lnTo>
                  <a:lnTo>
                    <a:pt x="49" y="2882"/>
                  </a:lnTo>
                  <a:lnTo>
                    <a:pt x="1" y="3151"/>
                  </a:lnTo>
                  <a:lnTo>
                    <a:pt x="1" y="3419"/>
                  </a:lnTo>
                  <a:lnTo>
                    <a:pt x="25" y="3688"/>
                  </a:lnTo>
                  <a:lnTo>
                    <a:pt x="74" y="3932"/>
                  </a:lnTo>
                  <a:lnTo>
                    <a:pt x="123" y="4177"/>
                  </a:lnTo>
                  <a:lnTo>
                    <a:pt x="196" y="4421"/>
                  </a:lnTo>
                  <a:lnTo>
                    <a:pt x="294" y="4641"/>
                  </a:lnTo>
                  <a:lnTo>
                    <a:pt x="416" y="4836"/>
                  </a:lnTo>
                  <a:lnTo>
                    <a:pt x="538" y="5031"/>
                  </a:lnTo>
                  <a:lnTo>
                    <a:pt x="684" y="5202"/>
                  </a:lnTo>
                  <a:lnTo>
                    <a:pt x="831" y="5373"/>
                  </a:lnTo>
                  <a:lnTo>
                    <a:pt x="1002" y="5495"/>
                  </a:lnTo>
                  <a:lnTo>
                    <a:pt x="1173" y="5618"/>
                  </a:lnTo>
                  <a:lnTo>
                    <a:pt x="1368" y="5691"/>
                  </a:lnTo>
                  <a:lnTo>
                    <a:pt x="1588" y="5764"/>
                  </a:lnTo>
                  <a:lnTo>
                    <a:pt x="1783" y="5813"/>
                  </a:lnTo>
                  <a:lnTo>
                    <a:pt x="2223" y="5813"/>
                  </a:lnTo>
                  <a:lnTo>
                    <a:pt x="2418" y="5764"/>
                  </a:lnTo>
                  <a:lnTo>
                    <a:pt x="2638" y="5715"/>
                  </a:lnTo>
                  <a:lnTo>
                    <a:pt x="2834" y="5618"/>
                  </a:lnTo>
                  <a:lnTo>
                    <a:pt x="3005" y="5520"/>
                  </a:lnTo>
                  <a:lnTo>
                    <a:pt x="3200" y="5373"/>
                  </a:lnTo>
                  <a:lnTo>
                    <a:pt x="3371" y="5227"/>
                  </a:lnTo>
                  <a:lnTo>
                    <a:pt x="3517" y="5056"/>
                  </a:lnTo>
                  <a:lnTo>
                    <a:pt x="3664" y="4860"/>
                  </a:lnTo>
                  <a:lnTo>
                    <a:pt x="3811" y="4665"/>
                  </a:lnTo>
                  <a:lnTo>
                    <a:pt x="3933" y="4445"/>
                  </a:lnTo>
                  <a:lnTo>
                    <a:pt x="4030" y="4201"/>
                  </a:lnTo>
                  <a:lnTo>
                    <a:pt x="4104" y="3957"/>
                  </a:lnTo>
                  <a:lnTo>
                    <a:pt x="4177" y="3688"/>
                  </a:lnTo>
                  <a:lnTo>
                    <a:pt x="4226" y="3419"/>
                  </a:lnTo>
                  <a:lnTo>
                    <a:pt x="4226" y="3151"/>
                  </a:lnTo>
                  <a:lnTo>
                    <a:pt x="4201" y="2858"/>
                  </a:lnTo>
                  <a:lnTo>
                    <a:pt x="4128" y="2589"/>
                  </a:lnTo>
                  <a:lnTo>
                    <a:pt x="4030" y="2296"/>
                  </a:lnTo>
                  <a:lnTo>
                    <a:pt x="3908" y="2027"/>
                  </a:lnTo>
                  <a:lnTo>
                    <a:pt x="3737" y="1734"/>
                  </a:lnTo>
                  <a:lnTo>
                    <a:pt x="3566" y="1490"/>
                  </a:lnTo>
                  <a:lnTo>
                    <a:pt x="3371" y="1221"/>
                  </a:lnTo>
                  <a:lnTo>
                    <a:pt x="3151" y="1002"/>
                  </a:lnTo>
                  <a:lnTo>
                    <a:pt x="2907" y="782"/>
                  </a:lnTo>
                  <a:lnTo>
                    <a:pt x="2687" y="586"/>
                  </a:lnTo>
                  <a:lnTo>
                    <a:pt x="2443" y="415"/>
                  </a:lnTo>
                  <a:lnTo>
                    <a:pt x="2199" y="269"/>
                  </a:lnTo>
                  <a:lnTo>
                    <a:pt x="1954" y="147"/>
                  </a:lnTo>
                  <a:lnTo>
                    <a:pt x="1710" y="74"/>
                  </a:lnTo>
                  <a:lnTo>
                    <a:pt x="1490" y="25"/>
                  </a:lnTo>
                  <a:lnTo>
                    <a:pt x="1295"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9" name="Shape 532"/>
            <p:cNvSpPr/>
            <p:nvPr/>
          </p:nvSpPr>
          <p:spPr>
            <a:xfrm>
              <a:off x="6944050" y="5155700"/>
              <a:ext cx="87350" cy="116025"/>
            </a:xfrm>
            <a:custGeom>
              <a:avLst/>
              <a:gdLst/>
              <a:ahLst/>
              <a:cxnLst/>
              <a:rect l="0" t="0" r="0" b="0"/>
              <a:pathLst>
                <a:path w="3494" h="4641" extrusionOk="0">
                  <a:moveTo>
                    <a:pt x="1979" y="0"/>
                  </a:moveTo>
                  <a:lnTo>
                    <a:pt x="1857" y="49"/>
                  </a:lnTo>
                  <a:lnTo>
                    <a:pt x="1735" y="98"/>
                  </a:lnTo>
                  <a:lnTo>
                    <a:pt x="1637" y="196"/>
                  </a:lnTo>
                  <a:lnTo>
                    <a:pt x="1540" y="294"/>
                  </a:lnTo>
                  <a:lnTo>
                    <a:pt x="1369" y="562"/>
                  </a:lnTo>
                  <a:lnTo>
                    <a:pt x="1173" y="904"/>
                  </a:lnTo>
                  <a:lnTo>
                    <a:pt x="782" y="1735"/>
                  </a:lnTo>
                  <a:lnTo>
                    <a:pt x="367" y="2614"/>
                  </a:lnTo>
                  <a:lnTo>
                    <a:pt x="196" y="3005"/>
                  </a:lnTo>
                  <a:lnTo>
                    <a:pt x="74" y="3395"/>
                  </a:lnTo>
                  <a:lnTo>
                    <a:pt x="25" y="3566"/>
                  </a:lnTo>
                  <a:lnTo>
                    <a:pt x="1" y="3737"/>
                  </a:lnTo>
                  <a:lnTo>
                    <a:pt x="25" y="3908"/>
                  </a:lnTo>
                  <a:lnTo>
                    <a:pt x="50" y="4055"/>
                  </a:lnTo>
                  <a:lnTo>
                    <a:pt x="99" y="4177"/>
                  </a:lnTo>
                  <a:lnTo>
                    <a:pt x="196" y="4299"/>
                  </a:lnTo>
                  <a:lnTo>
                    <a:pt x="318" y="4397"/>
                  </a:lnTo>
                  <a:lnTo>
                    <a:pt x="465" y="4494"/>
                  </a:lnTo>
                  <a:lnTo>
                    <a:pt x="636" y="4568"/>
                  </a:lnTo>
                  <a:lnTo>
                    <a:pt x="831" y="4616"/>
                  </a:lnTo>
                  <a:lnTo>
                    <a:pt x="1027" y="4641"/>
                  </a:lnTo>
                  <a:lnTo>
                    <a:pt x="1198" y="4641"/>
                  </a:lnTo>
                  <a:lnTo>
                    <a:pt x="1393" y="4616"/>
                  </a:lnTo>
                  <a:lnTo>
                    <a:pt x="1588" y="4568"/>
                  </a:lnTo>
                  <a:lnTo>
                    <a:pt x="1784" y="4494"/>
                  </a:lnTo>
                  <a:lnTo>
                    <a:pt x="1955" y="4421"/>
                  </a:lnTo>
                  <a:lnTo>
                    <a:pt x="2150" y="4323"/>
                  </a:lnTo>
                  <a:lnTo>
                    <a:pt x="2321" y="4201"/>
                  </a:lnTo>
                  <a:lnTo>
                    <a:pt x="2492" y="4055"/>
                  </a:lnTo>
                  <a:lnTo>
                    <a:pt x="2663" y="3884"/>
                  </a:lnTo>
                  <a:lnTo>
                    <a:pt x="2810" y="3713"/>
                  </a:lnTo>
                  <a:lnTo>
                    <a:pt x="2956" y="3517"/>
                  </a:lnTo>
                  <a:lnTo>
                    <a:pt x="3078" y="3322"/>
                  </a:lnTo>
                  <a:lnTo>
                    <a:pt x="3200" y="3102"/>
                  </a:lnTo>
                  <a:lnTo>
                    <a:pt x="3298" y="2882"/>
                  </a:lnTo>
                  <a:lnTo>
                    <a:pt x="3371" y="2638"/>
                  </a:lnTo>
                  <a:lnTo>
                    <a:pt x="3420" y="2418"/>
                  </a:lnTo>
                  <a:lnTo>
                    <a:pt x="3469" y="2174"/>
                  </a:lnTo>
                  <a:lnTo>
                    <a:pt x="3493" y="1954"/>
                  </a:lnTo>
                  <a:lnTo>
                    <a:pt x="3493" y="1735"/>
                  </a:lnTo>
                  <a:lnTo>
                    <a:pt x="3469" y="1515"/>
                  </a:lnTo>
                  <a:lnTo>
                    <a:pt x="3445" y="1319"/>
                  </a:lnTo>
                  <a:lnTo>
                    <a:pt x="3396" y="1124"/>
                  </a:lnTo>
                  <a:lnTo>
                    <a:pt x="3322" y="929"/>
                  </a:lnTo>
                  <a:lnTo>
                    <a:pt x="3249" y="758"/>
                  </a:lnTo>
                  <a:lnTo>
                    <a:pt x="3127" y="587"/>
                  </a:lnTo>
                  <a:lnTo>
                    <a:pt x="3005" y="440"/>
                  </a:lnTo>
                  <a:lnTo>
                    <a:pt x="2883" y="318"/>
                  </a:lnTo>
                  <a:lnTo>
                    <a:pt x="2736" y="196"/>
                  </a:lnTo>
                  <a:lnTo>
                    <a:pt x="2565" y="98"/>
                  </a:lnTo>
                  <a:lnTo>
                    <a:pt x="2394" y="49"/>
                  </a:lnTo>
                  <a:lnTo>
                    <a:pt x="2248"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30" name="Shape 533"/>
            <p:cNvSpPr/>
            <p:nvPr/>
          </p:nvSpPr>
          <p:spPr>
            <a:xfrm>
              <a:off x="6727300" y="5185625"/>
              <a:ext cx="263800" cy="248525"/>
            </a:xfrm>
            <a:custGeom>
              <a:avLst/>
              <a:gdLst/>
              <a:ahLst/>
              <a:cxnLst/>
              <a:rect l="0" t="0" r="0" b="0"/>
              <a:pathLst>
                <a:path w="10552" h="9941" extrusionOk="0">
                  <a:moveTo>
                    <a:pt x="5252" y="0"/>
                  </a:moveTo>
                  <a:lnTo>
                    <a:pt x="4959" y="25"/>
                  </a:lnTo>
                  <a:lnTo>
                    <a:pt x="4666" y="73"/>
                  </a:lnTo>
                  <a:lnTo>
                    <a:pt x="4372" y="171"/>
                  </a:lnTo>
                  <a:lnTo>
                    <a:pt x="4104" y="293"/>
                  </a:lnTo>
                  <a:lnTo>
                    <a:pt x="3835" y="464"/>
                  </a:lnTo>
                  <a:lnTo>
                    <a:pt x="3591" y="635"/>
                  </a:lnTo>
                  <a:lnTo>
                    <a:pt x="3371" y="855"/>
                  </a:lnTo>
                  <a:lnTo>
                    <a:pt x="3176" y="1124"/>
                  </a:lnTo>
                  <a:lnTo>
                    <a:pt x="3029" y="1343"/>
                  </a:lnTo>
                  <a:lnTo>
                    <a:pt x="2907" y="1612"/>
                  </a:lnTo>
                  <a:lnTo>
                    <a:pt x="2809" y="1856"/>
                  </a:lnTo>
                  <a:lnTo>
                    <a:pt x="2736" y="2125"/>
                  </a:lnTo>
                  <a:lnTo>
                    <a:pt x="2565" y="2662"/>
                  </a:lnTo>
                  <a:lnTo>
                    <a:pt x="2492" y="2931"/>
                  </a:lnTo>
                  <a:lnTo>
                    <a:pt x="2394" y="3200"/>
                  </a:lnTo>
                  <a:lnTo>
                    <a:pt x="2248" y="3444"/>
                  </a:lnTo>
                  <a:lnTo>
                    <a:pt x="2101" y="3688"/>
                  </a:lnTo>
                  <a:lnTo>
                    <a:pt x="1906" y="3908"/>
                  </a:lnTo>
                  <a:lnTo>
                    <a:pt x="1735" y="4103"/>
                  </a:lnTo>
                  <a:lnTo>
                    <a:pt x="1320" y="4470"/>
                  </a:lnTo>
                  <a:lnTo>
                    <a:pt x="904" y="4860"/>
                  </a:lnTo>
                  <a:lnTo>
                    <a:pt x="709" y="5080"/>
                  </a:lnTo>
                  <a:lnTo>
                    <a:pt x="514" y="5324"/>
                  </a:lnTo>
                  <a:lnTo>
                    <a:pt x="367" y="5569"/>
                  </a:lnTo>
                  <a:lnTo>
                    <a:pt x="245" y="5837"/>
                  </a:lnTo>
                  <a:lnTo>
                    <a:pt x="147" y="6130"/>
                  </a:lnTo>
                  <a:lnTo>
                    <a:pt x="74" y="6423"/>
                  </a:lnTo>
                  <a:lnTo>
                    <a:pt x="25" y="6741"/>
                  </a:lnTo>
                  <a:lnTo>
                    <a:pt x="1" y="7034"/>
                  </a:lnTo>
                  <a:lnTo>
                    <a:pt x="25" y="7327"/>
                  </a:lnTo>
                  <a:lnTo>
                    <a:pt x="50" y="7620"/>
                  </a:lnTo>
                  <a:lnTo>
                    <a:pt x="123" y="7889"/>
                  </a:lnTo>
                  <a:lnTo>
                    <a:pt x="221" y="8158"/>
                  </a:lnTo>
                  <a:lnTo>
                    <a:pt x="318" y="8426"/>
                  </a:lnTo>
                  <a:lnTo>
                    <a:pt x="440" y="8646"/>
                  </a:lnTo>
                  <a:lnTo>
                    <a:pt x="611" y="8890"/>
                  </a:lnTo>
                  <a:lnTo>
                    <a:pt x="782" y="9086"/>
                  </a:lnTo>
                  <a:lnTo>
                    <a:pt x="953" y="9281"/>
                  </a:lnTo>
                  <a:lnTo>
                    <a:pt x="1149" y="9428"/>
                  </a:lnTo>
                  <a:lnTo>
                    <a:pt x="1368" y="9574"/>
                  </a:lnTo>
                  <a:lnTo>
                    <a:pt x="1613" y="9696"/>
                  </a:lnTo>
                  <a:lnTo>
                    <a:pt x="1857" y="9794"/>
                  </a:lnTo>
                  <a:lnTo>
                    <a:pt x="2101" y="9867"/>
                  </a:lnTo>
                  <a:lnTo>
                    <a:pt x="2370" y="9916"/>
                  </a:lnTo>
                  <a:lnTo>
                    <a:pt x="2614" y="9940"/>
                  </a:lnTo>
                  <a:lnTo>
                    <a:pt x="2980" y="9916"/>
                  </a:lnTo>
                  <a:lnTo>
                    <a:pt x="3347" y="9818"/>
                  </a:lnTo>
                  <a:lnTo>
                    <a:pt x="3689" y="9696"/>
                  </a:lnTo>
                  <a:lnTo>
                    <a:pt x="4006" y="9501"/>
                  </a:lnTo>
                  <a:lnTo>
                    <a:pt x="4153" y="9403"/>
                  </a:lnTo>
                  <a:lnTo>
                    <a:pt x="4299" y="9330"/>
                  </a:lnTo>
                  <a:lnTo>
                    <a:pt x="4446" y="9305"/>
                  </a:lnTo>
                  <a:lnTo>
                    <a:pt x="4592" y="9257"/>
                  </a:lnTo>
                  <a:lnTo>
                    <a:pt x="4910" y="9232"/>
                  </a:lnTo>
                  <a:lnTo>
                    <a:pt x="5642" y="9232"/>
                  </a:lnTo>
                  <a:lnTo>
                    <a:pt x="5960" y="9257"/>
                  </a:lnTo>
                  <a:lnTo>
                    <a:pt x="6106" y="9305"/>
                  </a:lnTo>
                  <a:lnTo>
                    <a:pt x="6253" y="9330"/>
                  </a:lnTo>
                  <a:lnTo>
                    <a:pt x="6400" y="9403"/>
                  </a:lnTo>
                  <a:lnTo>
                    <a:pt x="6546" y="9501"/>
                  </a:lnTo>
                  <a:lnTo>
                    <a:pt x="6864" y="9696"/>
                  </a:lnTo>
                  <a:lnTo>
                    <a:pt x="7206" y="9818"/>
                  </a:lnTo>
                  <a:lnTo>
                    <a:pt x="7572" y="9916"/>
                  </a:lnTo>
                  <a:lnTo>
                    <a:pt x="7938" y="9940"/>
                  </a:lnTo>
                  <a:lnTo>
                    <a:pt x="8207" y="9916"/>
                  </a:lnTo>
                  <a:lnTo>
                    <a:pt x="8451" y="9867"/>
                  </a:lnTo>
                  <a:lnTo>
                    <a:pt x="8695" y="9794"/>
                  </a:lnTo>
                  <a:lnTo>
                    <a:pt x="8940" y="9696"/>
                  </a:lnTo>
                  <a:lnTo>
                    <a:pt x="9184" y="9574"/>
                  </a:lnTo>
                  <a:lnTo>
                    <a:pt x="9404" y="9428"/>
                  </a:lnTo>
                  <a:lnTo>
                    <a:pt x="9599" y="9281"/>
                  </a:lnTo>
                  <a:lnTo>
                    <a:pt x="9770" y="9086"/>
                  </a:lnTo>
                  <a:lnTo>
                    <a:pt x="9941" y="8890"/>
                  </a:lnTo>
                  <a:lnTo>
                    <a:pt x="10112" y="8646"/>
                  </a:lnTo>
                  <a:lnTo>
                    <a:pt x="10234" y="8426"/>
                  </a:lnTo>
                  <a:lnTo>
                    <a:pt x="10332" y="8158"/>
                  </a:lnTo>
                  <a:lnTo>
                    <a:pt x="10429" y="7889"/>
                  </a:lnTo>
                  <a:lnTo>
                    <a:pt x="10503" y="7620"/>
                  </a:lnTo>
                  <a:lnTo>
                    <a:pt x="10527" y="7327"/>
                  </a:lnTo>
                  <a:lnTo>
                    <a:pt x="10551" y="7034"/>
                  </a:lnTo>
                  <a:lnTo>
                    <a:pt x="10527" y="6741"/>
                  </a:lnTo>
                  <a:lnTo>
                    <a:pt x="10478" y="6423"/>
                  </a:lnTo>
                  <a:lnTo>
                    <a:pt x="10405" y="6130"/>
                  </a:lnTo>
                  <a:lnTo>
                    <a:pt x="10307" y="5837"/>
                  </a:lnTo>
                  <a:lnTo>
                    <a:pt x="10185" y="5569"/>
                  </a:lnTo>
                  <a:lnTo>
                    <a:pt x="10039" y="5324"/>
                  </a:lnTo>
                  <a:lnTo>
                    <a:pt x="9843" y="5080"/>
                  </a:lnTo>
                  <a:lnTo>
                    <a:pt x="9648" y="4860"/>
                  </a:lnTo>
                  <a:lnTo>
                    <a:pt x="9233" y="4470"/>
                  </a:lnTo>
                  <a:lnTo>
                    <a:pt x="8817" y="4103"/>
                  </a:lnTo>
                  <a:lnTo>
                    <a:pt x="8646" y="3908"/>
                  </a:lnTo>
                  <a:lnTo>
                    <a:pt x="8451" y="3688"/>
                  </a:lnTo>
                  <a:lnTo>
                    <a:pt x="8305" y="3444"/>
                  </a:lnTo>
                  <a:lnTo>
                    <a:pt x="8158" y="3200"/>
                  </a:lnTo>
                  <a:lnTo>
                    <a:pt x="8060" y="2931"/>
                  </a:lnTo>
                  <a:lnTo>
                    <a:pt x="7963" y="2662"/>
                  </a:lnTo>
                  <a:lnTo>
                    <a:pt x="7816" y="2125"/>
                  </a:lnTo>
                  <a:lnTo>
                    <a:pt x="7743" y="1856"/>
                  </a:lnTo>
                  <a:lnTo>
                    <a:pt x="7645" y="1612"/>
                  </a:lnTo>
                  <a:lnTo>
                    <a:pt x="7523" y="1343"/>
                  </a:lnTo>
                  <a:lnTo>
                    <a:pt x="7376" y="1124"/>
                  </a:lnTo>
                  <a:lnTo>
                    <a:pt x="7181" y="855"/>
                  </a:lnTo>
                  <a:lnTo>
                    <a:pt x="6961" y="635"/>
                  </a:lnTo>
                  <a:lnTo>
                    <a:pt x="6717" y="464"/>
                  </a:lnTo>
                  <a:lnTo>
                    <a:pt x="6448" y="293"/>
                  </a:lnTo>
                  <a:lnTo>
                    <a:pt x="6180" y="171"/>
                  </a:lnTo>
                  <a:lnTo>
                    <a:pt x="5887" y="73"/>
                  </a:lnTo>
                  <a:lnTo>
                    <a:pt x="5594" y="25"/>
                  </a:lnTo>
                  <a:lnTo>
                    <a:pt x="5301" y="0"/>
                  </a:lnTo>
                  <a:close/>
                </a:path>
              </a:pathLst>
            </a:custGeom>
            <a:solidFill>
              <a:srgbClr val="000000"/>
            </a:solidFill>
            <a:ln>
              <a:noFill/>
            </a:ln>
          </p:spPr>
          <p:txBody>
            <a:bodyPr spcFirstLastPara="1" wrap="square" lIns="121900" tIns="121900" rIns="121900" bIns="121900" anchor="ctr" anchorCtr="0">
              <a:noAutofit/>
            </a:bodyPr>
            <a:lstStyle/>
            <a:p>
              <a:endParaRPr sz="2400"/>
            </a:p>
          </p:txBody>
        </p:sp>
      </p:grpSp>
      <p:pic>
        <p:nvPicPr>
          <p:cNvPr id="31" name="Resim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68342" y="2515915"/>
            <a:ext cx="1965117" cy="184814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body" idx="1"/>
          </p:nvPr>
        </p:nvSpPr>
        <p:spPr>
          <a:xfrm>
            <a:off x="4806533" y="1323000"/>
            <a:ext cx="3288800" cy="5244000"/>
          </a:xfrm>
          <a:prstGeom prst="rect">
            <a:avLst/>
          </a:prstGeom>
        </p:spPr>
        <p:txBody>
          <a:bodyPr spcFirstLastPara="1" vert="horz" wrap="square" lIns="121900" tIns="121900" rIns="121900" bIns="121900" rtlCol="0" anchor="t" anchorCtr="0">
            <a:noAutofit/>
          </a:bodyPr>
          <a:lstStyle/>
          <a:p>
            <a:pPr marL="0" indent="0">
              <a:buNone/>
            </a:pPr>
            <a:r>
              <a:rPr lang="tr-TR" b="1" dirty="0" err="1"/>
              <a:t>Biology</a:t>
            </a:r>
            <a:endParaRPr b="1" dirty="0"/>
          </a:p>
          <a:p>
            <a:pPr marL="0" indent="0">
              <a:buNone/>
            </a:pPr>
            <a:r>
              <a:rPr lang="tr-TR" dirty="0"/>
              <a:t>Genetics</a:t>
            </a:r>
          </a:p>
          <a:p>
            <a:pPr marL="0" indent="0">
              <a:buNone/>
            </a:pPr>
            <a:r>
              <a:rPr lang="tr-TR" dirty="0" err="1"/>
              <a:t>Hormones</a:t>
            </a:r>
            <a:endParaRPr dirty="0"/>
          </a:p>
        </p:txBody>
      </p:sp>
      <p:sp>
        <p:nvSpPr>
          <p:cNvPr id="114" name="Shape 114"/>
          <p:cNvSpPr txBox="1">
            <a:spLocks noGrp="1"/>
          </p:cNvSpPr>
          <p:nvPr>
            <p:ph type="title"/>
          </p:nvPr>
        </p:nvSpPr>
        <p:spPr>
          <a:xfrm>
            <a:off x="1468667" y="1397533"/>
            <a:ext cx="2448400" cy="2542800"/>
          </a:xfrm>
          <a:prstGeom prst="rect">
            <a:avLst/>
          </a:prstGeom>
        </p:spPr>
        <p:txBody>
          <a:bodyPr spcFirstLastPara="1" vert="horz" wrap="square" lIns="121900" tIns="121900" rIns="121900" bIns="121900" rtlCol="0" anchor="t" anchorCtr="0">
            <a:noAutofit/>
          </a:bodyPr>
          <a:lstStyle/>
          <a:p>
            <a:r>
              <a:rPr lang="tr-TR" sz="4800" dirty="0" err="1"/>
              <a:t>Female</a:t>
            </a:r>
            <a:r>
              <a:rPr lang="tr-TR" sz="4800" dirty="0"/>
              <a:t> vs.</a:t>
            </a:r>
            <a:br>
              <a:rPr lang="tr-TR" sz="4800" dirty="0"/>
            </a:br>
            <a:r>
              <a:rPr lang="tr-TR" sz="4800" dirty="0"/>
              <a:t>Male</a:t>
            </a:r>
            <a:endParaRPr sz="4800" dirty="0"/>
          </a:p>
        </p:txBody>
      </p:sp>
      <p:sp>
        <p:nvSpPr>
          <p:cNvPr id="115" name="Shape 115"/>
          <p:cNvSpPr txBox="1">
            <a:spLocks noGrp="1"/>
          </p:cNvSpPr>
          <p:nvPr>
            <p:ph type="body" idx="2"/>
          </p:nvPr>
        </p:nvSpPr>
        <p:spPr>
          <a:xfrm>
            <a:off x="8293467" y="1323000"/>
            <a:ext cx="3288800" cy="5244000"/>
          </a:xfrm>
          <a:prstGeom prst="rect">
            <a:avLst/>
          </a:prstGeom>
        </p:spPr>
        <p:txBody>
          <a:bodyPr spcFirstLastPara="1" vert="horz" wrap="square" lIns="121900" tIns="121900" rIns="121900" bIns="121900" rtlCol="0" anchor="t" anchorCtr="0">
            <a:noAutofit/>
          </a:bodyPr>
          <a:lstStyle/>
          <a:p>
            <a:pPr marL="0" indent="0">
              <a:buNone/>
            </a:pPr>
            <a:r>
              <a:rPr lang="tr-TR" b="1" dirty="0" err="1"/>
              <a:t>Culture</a:t>
            </a:r>
            <a:endParaRPr b="1" dirty="0"/>
          </a:p>
          <a:p>
            <a:pPr marL="0" indent="0">
              <a:buNone/>
            </a:pPr>
            <a:r>
              <a:rPr lang="en-US" altLang="tr-TR" sz="2133" dirty="0"/>
              <a:t>Boys and girls learn different lessons about emotion and emotional control. </a:t>
            </a:r>
            <a:endParaRPr lang="tr-TR" altLang="tr-TR" sz="2133" dirty="0"/>
          </a:p>
          <a:p>
            <a:pPr marL="0" indent="0">
              <a:buNone/>
            </a:pPr>
            <a:r>
              <a:rPr lang="en-US" altLang="tr-TR" sz="2133" dirty="0"/>
              <a:t>Boys are largely taught to hide emotions that may be seen as weaknesses and are praised for emotions that show strength and dominance. </a:t>
            </a:r>
            <a:endParaRPr lang="tr-TR" altLang="tr-TR" sz="2133" dirty="0"/>
          </a:p>
          <a:p>
            <a:pPr marL="0" indent="0">
              <a:buNone/>
            </a:pPr>
            <a:r>
              <a:rPr lang="en-US" altLang="tr-TR" sz="2133" dirty="0"/>
              <a:t>Girls are taught the exact opposite</a:t>
            </a:r>
            <a:r>
              <a:rPr lang="en-US" altLang="tr-TR" b="1" dirty="0"/>
              <a:t>.</a:t>
            </a:r>
            <a:endParaRPr dirty="0"/>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1199456" y="1397533"/>
            <a:ext cx="3072341" cy="2542800"/>
          </a:xfrm>
          <a:prstGeom prst="rect">
            <a:avLst/>
          </a:prstGeom>
        </p:spPr>
        <p:txBody>
          <a:bodyPr spcFirstLastPara="1" vert="horz" wrap="square" lIns="121900" tIns="121900" rIns="121900" bIns="121900" rtlCol="0" anchor="t" anchorCtr="0">
            <a:noAutofit/>
          </a:bodyPr>
          <a:lstStyle/>
          <a:p>
            <a:pPr lvl="0"/>
            <a:r>
              <a:rPr lang="en-US" altLang="tr-TR" b="1" dirty="0"/>
              <a:t>Lateralization of Emotion</a:t>
            </a:r>
            <a:endParaRPr dirty="0"/>
          </a:p>
        </p:txBody>
      </p:sp>
      <p:sp>
        <p:nvSpPr>
          <p:cNvPr id="129" name="Shape 129"/>
          <p:cNvSpPr txBox="1">
            <a:spLocks noGrp="1"/>
          </p:cNvSpPr>
          <p:nvPr>
            <p:ph type="body" idx="1"/>
          </p:nvPr>
        </p:nvSpPr>
        <p:spPr>
          <a:xfrm>
            <a:off x="4356805" y="285133"/>
            <a:ext cx="7126800" cy="4767600"/>
          </a:xfrm>
          <a:prstGeom prst="rect">
            <a:avLst/>
          </a:prstGeom>
        </p:spPr>
        <p:txBody>
          <a:bodyPr spcFirstLastPara="1" vert="horz" wrap="square" lIns="121900" tIns="121900" rIns="121900" bIns="121900" rtlCol="0" anchor="t" anchorCtr="0">
            <a:noAutofit/>
          </a:bodyPr>
          <a:lstStyle/>
          <a:p>
            <a:r>
              <a:rPr lang="en-US" altLang="tr-TR" sz="2667" b="1" dirty="0"/>
              <a:t>Different parts of our brain deal with different emotions.  In the cerebral cortex, the right hemisphere generally specializes in negative emotions and the left hemisphere generally processes more positive and joyful emotions.</a:t>
            </a:r>
          </a:p>
          <a:p>
            <a:endParaRPr lang="en-US" altLang="tr-TR" dirty="0"/>
          </a:p>
          <a:p>
            <a:pPr lvl="1"/>
            <a:r>
              <a:rPr lang="en-US" altLang="tr-TR" dirty="0"/>
              <a:t>The idea that each hemisphere specializes in different classes of emotion has been called </a:t>
            </a:r>
            <a:r>
              <a:rPr lang="en-US" altLang="tr-TR" b="1" i="1" dirty="0"/>
              <a:t>lateralization of emotion.</a:t>
            </a:r>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pic>
        <p:nvPicPr>
          <p:cNvPr id="3" name="Resim 2">
            <a:extLst>
              <a:ext uri="{FF2B5EF4-FFF2-40B4-BE49-F238E27FC236}">
                <a16:creationId xmlns:a16="http://schemas.microsoft.com/office/drawing/2014/main" id="{9B05FAB1-1601-4D75-9ED6-0A21E0C8D2AD}"/>
              </a:ext>
            </a:extLst>
          </p:cNvPr>
          <p:cNvPicPr>
            <a:picLocks noChangeAspect="1"/>
          </p:cNvPicPr>
          <p:nvPr/>
        </p:nvPicPr>
        <p:blipFill>
          <a:blip r:embed="rId4"/>
          <a:stretch>
            <a:fillRect/>
          </a:stretch>
        </p:blipFill>
        <p:spPr>
          <a:xfrm>
            <a:off x="1503727" y="2756926"/>
            <a:ext cx="2463800" cy="32893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Shape 182"/>
          <p:cNvSpPr txBox="1">
            <a:spLocks noGrp="1"/>
          </p:cNvSpPr>
          <p:nvPr>
            <p:ph type="title"/>
          </p:nvPr>
        </p:nvSpPr>
        <p:spPr>
          <a:xfrm>
            <a:off x="1468667" y="1397533"/>
            <a:ext cx="2448400" cy="2542800"/>
          </a:xfrm>
          <a:prstGeom prst="rect">
            <a:avLst/>
          </a:prstGeom>
        </p:spPr>
        <p:txBody>
          <a:bodyPr spcFirstLastPara="1" vert="horz" wrap="square" lIns="121900" tIns="121900" rIns="121900" bIns="121900" rtlCol="0" anchor="t" anchorCtr="0">
            <a:noAutofit/>
          </a:bodyPr>
          <a:lstStyle/>
          <a:p>
            <a:pPr lvl="0"/>
            <a:r>
              <a:rPr lang="en-US" altLang="tr-TR" sz="2667" b="1" dirty="0"/>
              <a:t>Psychological Theories of Emotion</a:t>
            </a:r>
            <a:endParaRPr sz="2667" dirty="0"/>
          </a:p>
        </p:txBody>
      </p:sp>
      <p:cxnSp>
        <p:nvCxnSpPr>
          <p:cNvPr id="183" name="Shape 183"/>
          <p:cNvCxnSpPr>
            <a:cxnSpLocks/>
            <a:endCxn id="184" idx="0"/>
          </p:cNvCxnSpPr>
          <p:nvPr/>
        </p:nvCxnSpPr>
        <p:spPr>
          <a:xfrm>
            <a:off x="7717301" y="16000"/>
            <a:ext cx="778967" cy="1406400"/>
          </a:xfrm>
          <a:prstGeom prst="straightConnector1">
            <a:avLst/>
          </a:prstGeom>
          <a:noFill/>
          <a:ln w="38100" cap="flat" cmpd="sng">
            <a:solidFill>
              <a:srgbClr val="BDECE5"/>
            </a:solidFill>
            <a:prstDash val="solid"/>
            <a:round/>
            <a:headEnd type="none" w="lg" len="lg"/>
            <a:tailEnd type="diamond" w="lg" len="lg"/>
          </a:ln>
        </p:spPr>
      </p:cxnSp>
      <p:cxnSp>
        <p:nvCxnSpPr>
          <p:cNvPr id="185" name="Shape 185"/>
          <p:cNvCxnSpPr>
            <a:cxnSpLocks/>
            <a:endCxn id="186" idx="0"/>
          </p:cNvCxnSpPr>
          <p:nvPr/>
        </p:nvCxnSpPr>
        <p:spPr>
          <a:xfrm>
            <a:off x="8208235" y="2564905"/>
            <a:ext cx="0" cy="545095"/>
          </a:xfrm>
          <a:prstGeom prst="straightConnector1">
            <a:avLst/>
          </a:prstGeom>
          <a:noFill/>
          <a:ln w="38100" cap="flat" cmpd="sng">
            <a:solidFill>
              <a:srgbClr val="BDECE5"/>
            </a:solidFill>
            <a:prstDash val="solid"/>
            <a:round/>
            <a:headEnd type="diamond" w="lg" len="lg"/>
            <a:tailEnd type="diamond" w="lg" len="lg"/>
          </a:ln>
        </p:spPr>
      </p:cxnSp>
      <p:cxnSp>
        <p:nvCxnSpPr>
          <p:cNvPr id="187" name="Shape 187"/>
          <p:cNvCxnSpPr>
            <a:cxnSpLocks/>
            <a:stCxn id="188" idx="2"/>
          </p:cNvCxnSpPr>
          <p:nvPr/>
        </p:nvCxnSpPr>
        <p:spPr>
          <a:xfrm flipH="1">
            <a:off x="7717233" y="5437617"/>
            <a:ext cx="1312403" cy="1420400"/>
          </a:xfrm>
          <a:prstGeom prst="straightConnector1">
            <a:avLst/>
          </a:prstGeom>
          <a:noFill/>
          <a:ln w="38100" cap="flat" cmpd="sng">
            <a:solidFill>
              <a:srgbClr val="BDECE5"/>
            </a:solidFill>
            <a:prstDash val="solid"/>
            <a:round/>
            <a:headEnd type="diamond" w="lg" len="lg"/>
            <a:tailEnd type="none" w="lg" len="lg"/>
          </a:ln>
        </p:spPr>
      </p:cxnSp>
      <p:cxnSp>
        <p:nvCxnSpPr>
          <p:cNvPr id="189" name="Shape 189"/>
          <p:cNvCxnSpPr>
            <a:cxnSpLocks/>
          </p:cNvCxnSpPr>
          <p:nvPr/>
        </p:nvCxnSpPr>
        <p:spPr>
          <a:xfrm flipH="1">
            <a:off x="7716189" y="4005064"/>
            <a:ext cx="1164121" cy="876091"/>
          </a:xfrm>
          <a:prstGeom prst="straightConnector1">
            <a:avLst/>
          </a:prstGeom>
          <a:noFill/>
          <a:ln w="38100" cap="flat" cmpd="sng">
            <a:solidFill>
              <a:srgbClr val="BDECE5"/>
            </a:solidFill>
            <a:prstDash val="solid"/>
            <a:round/>
            <a:headEnd type="diamond" w="lg" len="lg"/>
            <a:tailEnd type="diamond" w="lg" len="lg"/>
          </a:ln>
        </p:spPr>
      </p:cxnSp>
      <p:sp>
        <p:nvSpPr>
          <p:cNvPr id="184" name="Shape 184"/>
          <p:cNvSpPr txBox="1"/>
          <p:nvPr/>
        </p:nvSpPr>
        <p:spPr>
          <a:xfrm>
            <a:off x="5807969" y="1422400"/>
            <a:ext cx="5376596" cy="1526547"/>
          </a:xfrm>
          <a:prstGeom prst="rect">
            <a:avLst/>
          </a:prstGeom>
          <a:noFill/>
          <a:ln>
            <a:noFill/>
          </a:ln>
        </p:spPr>
        <p:txBody>
          <a:bodyPr spcFirstLastPara="1" wrap="square" lIns="121900" tIns="121900" rIns="121900" bIns="121900" anchor="t" anchorCtr="0">
            <a:noAutofit/>
          </a:bodyPr>
          <a:lstStyle/>
          <a:p>
            <a:pPr lvl="3"/>
            <a:r>
              <a:rPr lang="en-US" altLang="tr-TR" sz="2400" b="1" dirty="0"/>
              <a:t>James-Lang Theory:</a:t>
            </a:r>
            <a:r>
              <a:rPr lang="tr-TR" altLang="tr-TR" sz="2400" b="1" dirty="0"/>
              <a:t> </a:t>
            </a:r>
            <a:r>
              <a:rPr lang="en-US" altLang="tr-TR" sz="2400" dirty="0"/>
              <a:t>Emotion follows behavior</a:t>
            </a:r>
            <a:r>
              <a:rPr lang="tr-TR" altLang="tr-TR" sz="2400" dirty="0"/>
              <a:t>: </a:t>
            </a:r>
            <a:r>
              <a:rPr lang="en-US" altLang="tr-TR" sz="2400" dirty="0"/>
              <a:t>“We feel sorry </a:t>
            </a:r>
            <a:r>
              <a:rPr lang="en-US" altLang="tr-TR" sz="2400" i="1" dirty="0"/>
              <a:t>because</a:t>
            </a:r>
            <a:r>
              <a:rPr lang="en-US" altLang="tr-TR" sz="2400" dirty="0"/>
              <a:t> we cry; angry </a:t>
            </a:r>
            <a:r>
              <a:rPr lang="en-US" altLang="tr-TR" sz="2400" i="1" dirty="0"/>
              <a:t>because</a:t>
            </a:r>
            <a:r>
              <a:rPr lang="en-US" altLang="tr-TR" sz="2400" dirty="0"/>
              <a:t> we strike; afraid </a:t>
            </a:r>
            <a:r>
              <a:rPr lang="en-US" altLang="tr-TR" sz="2400" i="1" dirty="0"/>
              <a:t>because</a:t>
            </a:r>
            <a:r>
              <a:rPr lang="en-US" altLang="tr-TR" sz="2400" dirty="0"/>
              <a:t> we tremble.”</a:t>
            </a:r>
            <a:endParaRPr sz="2400" dirty="0">
              <a:latin typeface="Raleway"/>
              <a:ea typeface="Raleway"/>
              <a:cs typeface="Raleway"/>
              <a:sym typeface="Raleway"/>
            </a:endParaRPr>
          </a:p>
        </p:txBody>
      </p:sp>
      <p:sp>
        <p:nvSpPr>
          <p:cNvPr id="188" name="Shape 188"/>
          <p:cNvSpPr txBox="1"/>
          <p:nvPr/>
        </p:nvSpPr>
        <p:spPr>
          <a:xfrm>
            <a:off x="6202633" y="4799617"/>
            <a:ext cx="5654007" cy="638000"/>
          </a:xfrm>
          <a:prstGeom prst="rect">
            <a:avLst/>
          </a:prstGeom>
          <a:noFill/>
          <a:ln>
            <a:noFill/>
          </a:ln>
        </p:spPr>
        <p:txBody>
          <a:bodyPr spcFirstLastPara="1" wrap="square" lIns="121900" tIns="121900" rIns="121900" bIns="121900" anchor="t" anchorCtr="0">
            <a:noAutofit/>
          </a:bodyPr>
          <a:lstStyle/>
          <a:p>
            <a:pPr lvl="0" algn="ctr"/>
            <a:r>
              <a:rPr lang="en-US" sz="2133" b="1" dirty="0"/>
              <a:t>The Schachter-Singer “two-factor” theory</a:t>
            </a:r>
            <a:r>
              <a:rPr lang="tr-TR" sz="2133" b="1" dirty="0"/>
              <a:t>: </a:t>
            </a:r>
            <a:r>
              <a:rPr lang="en-US" sz="2133" b="1" dirty="0"/>
              <a:t> </a:t>
            </a:r>
            <a:r>
              <a:rPr lang="tr-TR" sz="2133" dirty="0"/>
              <a:t>E</a:t>
            </a:r>
            <a:r>
              <a:rPr lang="en-US" sz="2133" dirty="0"/>
              <a:t>motions do not exist until we add a label to whatever body sensations we are feeling.</a:t>
            </a:r>
            <a:endParaRPr sz="2133" dirty="0">
              <a:latin typeface="Raleway"/>
              <a:ea typeface="Raleway"/>
              <a:cs typeface="Raleway"/>
              <a:sym typeface="Raleway"/>
            </a:endParaRPr>
          </a:p>
        </p:txBody>
      </p:sp>
      <p:sp>
        <p:nvSpPr>
          <p:cNvPr id="186" name="Shape 186"/>
          <p:cNvSpPr txBox="1"/>
          <p:nvPr/>
        </p:nvSpPr>
        <p:spPr>
          <a:xfrm>
            <a:off x="4559829" y="3110000"/>
            <a:ext cx="7296811" cy="992409"/>
          </a:xfrm>
          <a:prstGeom prst="rect">
            <a:avLst/>
          </a:prstGeom>
          <a:noFill/>
          <a:ln>
            <a:noFill/>
          </a:ln>
        </p:spPr>
        <p:txBody>
          <a:bodyPr spcFirstLastPara="1" wrap="square" lIns="121900" tIns="121900" rIns="121900" bIns="121900" anchor="t" anchorCtr="0">
            <a:noAutofit/>
          </a:bodyPr>
          <a:lstStyle/>
          <a:p>
            <a:pPr lvl="0" algn="ctr"/>
            <a:r>
              <a:rPr lang="tr-TR" sz="2133" b="1" dirty="0" err="1"/>
              <a:t>Cannon-Bard</a:t>
            </a:r>
            <a:r>
              <a:rPr lang="tr-TR" sz="2133" b="1" dirty="0"/>
              <a:t> </a:t>
            </a:r>
            <a:r>
              <a:rPr lang="tr-TR" sz="2133" b="1" dirty="0" err="1"/>
              <a:t>Theory</a:t>
            </a:r>
            <a:r>
              <a:rPr lang="tr-TR" sz="2133" b="1" dirty="0"/>
              <a:t>: </a:t>
            </a:r>
            <a:r>
              <a:rPr lang="en-US" sz="2133" dirty="0"/>
              <a:t>Emotions are not just a separate mental experience</a:t>
            </a:r>
            <a:r>
              <a:rPr lang="tr-TR" sz="2133" dirty="0"/>
              <a:t>: </a:t>
            </a:r>
            <a:r>
              <a:rPr lang="en-US" sz="2133" i="1" dirty="0"/>
              <a:t>“Is that a threat? Then I’m afraid.”</a:t>
            </a:r>
            <a:r>
              <a:rPr lang="tr-TR" sz="2133" i="1" dirty="0"/>
              <a:t> </a:t>
            </a:r>
            <a:endParaRPr sz="2133" i="1" dirty="0">
              <a:latin typeface="Raleway"/>
              <a:ea typeface="Raleway"/>
              <a:cs typeface="Raleway"/>
              <a:sym typeface="Raleway"/>
            </a:endParaRPr>
          </a:p>
        </p:txBody>
      </p:sp>
      <p:pic>
        <p:nvPicPr>
          <p:cNvPr id="10" name="Resim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ooter Placeholder 4">
            <a:extLst>
              <a:ext uri="{FF2B5EF4-FFF2-40B4-BE49-F238E27FC236}">
                <a16:creationId xmlns:a16="http://schemas.microsoft.com/office/drawing/2014/main" id="{C091C532-A182-47D1-8006-B438632642EC}"/>
              </a:ext>
            </a:extLst>
          </p:cNvPr>
          <p:cNvSpPr>
            <a:spLocks noGrp="1"/>
          </p:cNvSpPr>
          <p:nvPr>
            <p:ph type="ftr" sz="quarter" idx="11"/>
          </p:nvPr>
        </p:nvSpPr>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0777" indent="-37473588"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189"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377"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566"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754"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200">
                <a:solidFill>
                  <a:srgbClr val="045C75"/>
                </a:solidFill>
                <a:latin typeface="Constantia" panose="02030602050306030303" pitchFamily="18" charset="0"/>
              </a:rPr>
              <a:t>Copyright © Allyn &amp; Bacon 2007</a:t>
            </a:r>
            <a:endParaRPr lang="en-US" altLang="tr-TR" sz="1200">
              <a:solidFill>
                <a:srgbClr val="045C75"/>
              </a:solidFill>
              <a:latin typeface="Constantia" panose="02030602050306030303" pitchFamily="18" charset="0"/>
              <a:cs typeface="Arial" panose="020B0604020202020204" pitchFamily="34" charset="0"/>
            </a:endParaRPr>
          </a:p>
        </p:txBody>
      </p:sp>
      <p:grpSp>
        <p:nvGrpSpPr>
          <p:cNvPr id="2" name="Group 39">
            <a:extLst>
              <a:ext uri="{FF2B5EF4-FFF2-40B4-BE49-F238E27FC236}">
                <a16:creationId xmlns:a16="http://schemas.microsoft.com/office/drawing/2014/main" id="{C2C16AAD-A97E-4B54-8080-F7BC485E679D}"/>
              </a:ext>
            </a:extLst>
          </p:cNvPr>
          <p:cNvGrpSpPr>
            <a:grpSpLocks/>
          </p:cNvGrpSpPr>
          <p:nvPr/>
        </p:nvGrpSpPr>
        <p:grpSpPr bwMode="auto">
          <a:xfrm>
            <a:off x="8534400" y="4800600"/>
            <a:ext cx="1639888" cy="1219200"/>
            <a:chOff x="4416" y="3024"/>
            <a:chExt cx="1033" cy="768"/>
          </a:xfrm>
        </p:grpSpPr>
        <p:sp>
          <p:nvSpPr>
            <p:cNvPr id="38944" name="Line 32">
              <a:extLst>
                <a:ext uri="{FF2B5EF4-FFF2-40B4-BE49-F238E27FC236}">
                  <a16:creationId xmlns:a16="http://schemas.microsoft.com/office/drawing/2014/main" id="{DC129839-DB82-4112-8930-B79EBD14CAD6}"/>
                </a:ext>
              </a:extLst>
            </p:cNvPr>
            <p:cNvSpPr>
              <a:spLocks noChangeShapeType="1"/>
            </p:cNvSpPr>
            <p:nvPr/>
          </p:nvSpPr>
          <p:spPr bwMode="auto">
            <a:xfrm>
              <a:off x="4416" y="3024"/>
              <a:ext cx="384" cy="38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sp>
          <p:nvSpPr>
            <p:cNvPr id="38945" name="Text Box 22">
              <a:extLst>
                <a:ext uri="{FF2B5EF4-FFF2-40B4-BE49-F238E27FC236}">
                  <a16:creationId xmlns:a16="http://schemas.microsoft.com/office/drawing/2014/main" id="{2DF8EA15-B29C-427C-AF55-56FBB687B738}"/>
                </a:ext>
              </a:extLst>
            </p:cNvPr>
            <p:cNvSpPr txBox="1">
              <a:spLocks noChangeArrowheads="1"/>
            </p:cNvSpPr>
            <p:nvPr/>
          </p:nvSpPr>
          <p:spPr bwMode="auto">
            <a:xfrm>
              <a:off x="4800" y="3248"/>
              <a:ext cx="649" cy="407"/>
            </a:xfrm>
            <a:prstGeom prst="rect">
              <a:avLst/>
            </a:prstGeom>
            <a:gradFill rotWithShape="0">
              <a:gsLst>
                <a:gs pos="0">
                  <a:srgbClr val="FF0000"/>
                </a:gs>
                <a:gs pos="100000">
                  <a:srgbClr val="C10000"/>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Emotion</a:t>
              </a:r>
              <a:br>
                <a:rPr lang="en-US" altLang="tr-TR" sz="1800"/>
              </a:br>
              <a:r>
                <a:rPr lang="en-US" altLang="tr-TR" sz="1800"/>
                <a:t>fear</a:t>
              </a:r>
            </a:p>
          </p:txBody>
        </p:sp>
        <p:sp>
          <p:nvSpPr>
            <p:cNvPr id="38946" name="Line 31">
              <a:extLst>
                <a:ext uri="{FF2B5EF4-FFF2-40B4-BE49-F238E27FC236}">
                  <a16:creationId xmlns:a16="http://schemas.microsoft.com/office/drawing/2014/main" id="{2FF3ED7D-DB04-48F4-B9EE-935183CE659A}"/>
                </a:ext>
              </a:extLst>
            </p:cNvPr>
            <p:cNvSpPr>
              <a:spLocks noChangeShapeType="1"/>
            </p:cNvSpPr>
            <p:nvPr/>
          </p:nvSpPr>
          <p:spPr bwMode="auto">
            <a:xfrm flipV="1">
              <a:off x="4560" y="3612"/>
              <a:ext cx="240" cy="1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grpSp>
      <p:grpSp>
        <p:nvGrpSpPr>
          <p:cNvPr id="3" name="Group 41">
            <a:extLst>
              <a:ext uri="{FF2B5EF4-FFF2-40B4-BE49-F238E27FC236}">
                <a16:creationId xmlns:a16="http://schemas.microsoft.com/office/drawing/2014/main" id="{D2E96DE4-753C-4965-826A-25E8F1DD1C50}"/>
              </a:ext>
            </a:extLst>
          </p:cNvPr>
          <p:cNvGrpSpPr>
            <a:grpSpLocks/>
          </p:cNvGrpSpPr>
          <p:nvPr/>
        </p:nvGrpSpPr>
        <p:grpSpPr bwMode="auto">
          <a:xfrm>
            <a:off x="5029201" y="4357687"/>
            <a:ext cx="2963863" cy="1927224"/>
            <a:chOff x="2208" y="2745"/>
            <a:chExt cx="1867" cy="1214"/>
          </a:xfrm>
        </p:grpSpPr>
        <p:grpSp>
          <p:nvGrpSpPr>
            <p:cNvPr id="38938" name="Group 38">
              <a:extLst>
                <a:ext uri="{FF2B5EF4-FFF2-40B4-BE49-F238E27FC236}">
                  <a16:creationId xmlns:a16="http://schemas.microsoft.com/office/drawing/2014/main" id="{70957255-A601-4584-BB55-7FB6FCF86985}"/>
                </a:ext>
              </a:extLst>
            </p:cNvPr>
            <p:cNvGrpSpPr>
              <a:grpSpLocks/>
            </p:cNvGrpSpPr>
            <p:nvPr/>
          </p:nvGrpSpPr>
          <p:grpSpPr bwMode="auto">
            <a:xfrm>
              <a:off x="2208" y="3552"/>
              <a:ext cx="1867" cy="407"/>
              <a:chOff x="2208" y="3552"/>
              <a:chExt cx="1867" cy="407"/>
            </a:xfrm>
          </p:grpSpPr>
          <p:sp>
            <p:nvSpPr>
              <p:cNvPr id="38942" name="Line 30">
                <a:extLst>
                  <a:ext uri="{FF2B5EF4-FFF2-40B4-BE49-F238E27FC236}">
                    <a16:creationId xmlns:a16="http://schemas.microsoft.com/office/drawing/2014/main" id="{301B0FD4-8990-4631-912B-AAB2FFA97A97}"/>
                  </a:ext>
                </a:extLst>
              </p:cNvPr>
              <p:cNvSpPr>
                <a:spLocks noChangeShapeType="1"/>
              </p:cNvSpPr>
              <p:nvPr/>
            </p:nvSpPr>
            <p:spPr bwMode="auto">
              <a:xfrm>
                <a:off x="2208" y="3552"/>
                <a:ext cx="240" cy="2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sp>
            <p:nvSpPr>
              <p:cNvPr id="25621" name="Text Box 21">
                <a:extLst>
                  <a:ext uri="{FF2B5EF4-FFF2-40B4-BE49-F238E27FC236}">
                    <a16:creationId xmlns:a16="http://schemas.microsoft.com/office/drawing/2014/main" id="{67287D63-6383-4C66-A025-9030651187C4}"/>
                  </a:ext>
                </a:extLst>
              </p:cNvPr>
              <p:cNvSpPr txBox="1">
                <a:spLocks noChangeArrowheads="1"/>
              </p:cNvSpPr>
              <p:nvPr/>
            </p:nvSpPr>
            <p:spPr bwMode="auto">
              <a:xfrm>
                <a:off x="2464" y="3552"/>
                <a:ext cx="1611" cy="407"/>
              </a:xfrm>
              <a:prstGeom prst="rect">
                <a:avLst/>
              </a:prstGeom>
              <a:gradFill rotWithShape="0">
                <a:gsLst>
                  <a:gs pos="0">
                    <a:schemeClr val="accent1"/>
                  </a:gs>
                  <a:gs pos="100000">
                    <a:schemeClr val="accent1">
                      <a:gamma/>
                      <a:shade val="46275"/>
                      <a:invGamma/>
                    </a:schemeClr>
                  </a:gs>
                </a:gsLst>
                <a:path path="shape">
                  <a:fillToRect l="50000" t="50000" r="50000" b="50000"/>
                </a:path>
              </a:gradFill>
              <a:ln w="9525">
                <a:solidFill>
                  <a:schemeClr val="tx1"/>
                </a:solidFill>
                <a:miter lim="800000"/>
                <a:headEnd/>
                <a:tailEnd/>
              </a:ln>
              <a:effectLst/>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Cognitive interpretation</a:t>
                </a:r>
                <a:br>
                  <a:rPr lang="en-US" altLang="tr-TR" sz="1800"/>
                </a:br>
                <a:r>
                  <a:rPr lang="en-US" altLang="tr-TR" sz="1800"/>
                  <a:t>“I feel afraid!”</a:t>
                </a:r>
              </a:p>
            </p:txBody>
          </p:sp>
        </p:grpSp>
        <p:grpSp>
          <p:nvGrpSpPr>
            <p:cNvPr id="38939" name="Group 37">
              <a:extLst>
                <a:ext uri="{FF2B5EF4-FFF2-40B4-BE49-F238E27FC236}">
                  <a16:creationId xmlns:a16="http://schemas.microsoft.com/office/drawing/2014/main" id="{4C7AA96A-A3FB-4B86-862B-FCBF1AB0C36E}"/>
                </a:ext>
              </a:extLst>
            </p:cNvPr>
            <p:cNvGrpSpPr>
              <a:grpSpLocks/>
            </p:cNvGrpSpPr>
            <p:nvPr/>
          </p:nvGrpSpPr>
          <p:grpSpPr bwMode="auto">
            <a:xfrm>
              <a:off x="2208" y="2745"/>
              <a:ext cx="1811" cy="603"/>
              <a:chOff x="2208" y="2745"/>
              <a:chExt cx="1811" cy="603"/>
            </a:xfrm>
          </p:grpSpPr>
          <p:sp>
            <p:nvSpPr>
              <p:cNvPr id="38940" name="Line 29">
                <a:extLst>
                  <a:ext uri="{FF2B5EF4-FFF2-40B4-BE49-F238E27FC236}">
                    <a16:creationId xmlns:a16="http://schemas.microsoft.com/office/drawing/2014/main" id="{D56665D8-9F94-47D0-A3FF-719DC9DAE6D0}"/>
                  </a:ext>
                </a:extLst>
              </p:cNvPr>
              <p:cNvSpPr>
                <a:spLocks noChangeShapeType="1"/>
              </p:cNvSpPr>
              <p:nvPr/>
            </p:nvSpPr>
            <p:spPr bwMode="auto">
              <a:xfrm flipV="1">
                <a:off x="2208" y="3168"/>
                <a:ext cx="240" cy="1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sp>
            <p:nvSpPr>
              <p:cNvPr id="38941" name="Text Box 20">
                <a:extLst>
                  <a:ext uri="{FF2B5EF4-FFF2-40B4-BE49-F238E27FC236}">
                    <a16:creationId xmlns:a16="http://schemas.microsoft.com/office/drawing/2014/main" id="{E4BCF95B-BE4C-44E4-93BD-AFB5AD420B55}"/>
                  </a:ext>
                </a:extLst>
              </p:cNvPr>
              <p:cNvSpPr txBox="1">
                <a:spLocks noChangeArrowheads="1"/>
              </p:cNvSpPr>
              <p:nvPr/>
            </p:nvSpPr>
            <p:spPr bwMode="auto">
              <a:xfrm>
                <a:off x="2464" y="2745"/>
                <a:ext cx="1555" cy="582"/>
              </a:xfrm>
              <a:prstGeom prst="rect">
                <a:avLst/>
              </a:prstGeom>
              <a:gradFill rotWithShape="0">
                <a:gsLst>
                  <a:gs pos="0">
                    <a:srgbClr val="FFFF00"/>
                  </a:gs>
                  <a:gs pos="100000">
                    <a:srgbClr val="FF8000"/>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Physiological arousal</a:t>
                </a:r>
                <a:br>
                  <a:rPr lang="en-US" altLang="tr-TR" sz="1800"/>
                </a:br>
                <a:r>
                  <a:rPr lang="en-US" altLang="tr-TR" sz="1800"/>
                  <a:t>trembling</a:t>
                </a:r>
                <a:br>
                  <a:rPr lang="en-US" altLang="tr-TR" sz="1800"/>
                </a:br>
                <a:r>
                  <a:rPr lang="en-US" altLang="tr-TR" sz="1800"/>
                  <a:t>increased heart rate</a:t>
                </a:r>
              </a:p>
            </p:txBody>
          </p:sp>
        </p:grpSp>
      </p:grpSp>
      <p:sp>
        <p:nvSpPr>
          <p:cNvPr id="25609" name="Text Box 9">
            <a:extLst>
              <a:ext uri="{FF2B5EF4-FFF2-40B4-BE49-F238E27FC236}">
                <a16:creationId xmlns:a16="http://schemas.microsoft.com/office/drawing/2014/main" id="{BCBDFF28-4F42-47BA-BE9E-B98A01B0632B}"/>
              </a:ext>
            </a:extLst>
          </p:cNvPr>
          <p:cNvSpPr txBox="1">
            <a:spLocks noChangeArrowheads="1"/>
          </p:cNvSpPr>
          <p:nvPr/>
        </p:nvSpPr>
        <p:spPr bwMode="auto">
          <a:xfrm>
            <a:off x="1676400" y="141734"/>
            <a:ext cx="1905000" cy="1384995"/>
          </a:xfrm>
          <a:prstGeom prst="rect">
            <a:avLst/>
          </a:prstGeom>
          <a:gradFill rotWithShape="0">
            <a:gsLst>
              <a:gs pos="0">
                <a:srgbClr val="0000FF"/>
              </a:gs>
              <a:gs pos="100000">
                <a:srgbClr val="0000FF">
                  <a:gamma/>
                  <a:shade val="48627"/>
                  <a:invGamma/>
                </a:srgbClr>
              </a:gs>
            </a:gsLst>
            <a:path path="shape">
              <a:fillToRect l="50000" t="50000" r="50000" b="50000"/>
            </a:path>
          </a:gradFill>
          <a:ln w="6350">
            <a:solidFill>
              <a:schemeClr val="tx1"/>
            </a:solidFill>
            <a:miter lim="800000"/>
            <a:headEnd/>
            <a:tailEnd/>
          </a:ln>
          <a:effectLst/>
        </p:spPr>
        <p:txBody>
          <a:bodyPr anchor="ctr">
            <a:spAutoFit/>
          </a:bodyPr>
          <a:lstStyle/>
          <a:p>
            <a:pPr algn="ctr">
              <a:spcBef>
                <a:spcPct val="50000"/>
              </a:spcBef>
              <a:defRPr/>
            </a:pPr>
            <a:r>
              <a:rPr lang="en-US" sz="2800" b="1" dirty="0">
                <a:solidFill>
                  <a:srgbClr val="FFFF00"/>
                </a:solidFill>
                <a:effectLst>
                  <a:outerShdw blurRad="38100" dist="38100" dir="2700000" algn="tl">
                    <a:srgbClr val="000000"/>
                  </a:outerShdw>
                </a:effectLst>
                <a:latin typeface="Arial" pitchFamily="-112" charset="0"/>
                <a:ea typeface="ＭＳ Ｐゴシック" pitchFamily="-112" charset="-128"/>
                <a:cs typeface="ＭＳ Ｐゴシック" pitchFamily="-112" charset="-128"/>
              </a:rPr>
              <a:t>James-Lange theory</a:t>
            </a:r>
          </a:p>
        </p:txBody>
      </p:sp>
      <p:sp>
        <p:nvSpPr>
          <p:cNvPr id="25610" name="Text Box 10">
            <a:extLst>
              <a:ext uri="{FF2B5EF4-FFF2-40B4-BE49-F238E27FC236}">
                <a16:creationId xmlns:a16="http://schemas.microsoft.com/office/drawing/2014/main" id="{60662140-DBE9-4B66-B6E8-52816267D492}"/>
              </a:ext>
            </a:extLst>
          </p:cNvPr>
          <p:cNvSpPr txBox="1">
            <a:spLocks noChangeArrowheads="1"/>
          </p:cNvSpPr>
          <p:nvPr/>
        </p:nvSpPr>
        <p:spPr bwMode="auto">
          <a:xfrm>
            <a:off x="1676400" y="2326134"/>
            <a:ext cx="1905000" cy="1384995"/>
          </a:xfrm>
          <a:prstGeom prst="rect">
            <a:avLst/>
          </a:prstGeom>
          <a:gradFill rotWithShape="0">
            <a:gsLst>
              <a:gs pos="0">
                <a:srgbClr val="0000FF"/>
              </a:gs>
              <a:gs pos="100000">
                <a:srgbClr val="0000FF">
                  <a:gamma/>
                  <a:shade val="48627"/>
                  <a:invGamma/>
                </a:srgbClr>
              </a:gs>
            </a:gsLst>
            <a:path path="shape">
              <a:fillToRect l="50000" t="50000" r="50000" b="50000"/>
            </a:path>
          </a:gradFill>
          <a:ln w="6350">
            <a:solidFill>
              <a:schemeClr val="tx1"/>
            </a:solidFill>
            <a:miter lim="800000"/>
            <a:headEnd/>
            <a:tailEnd/>
          </a:ln>
          <a:effectLst/>
        </p:spPr>
        <p:txBody>
          <a:bodyPr anchor="ctr">
            <a:spAutoFit/>
          </a:bodyPr>
          <a:lstStyle/>
          <a:p>
            <a:pPr algn="ctr">
              <a:spcBef>
                <a:spcPct val="50000"/>
              </a:spcBef>
              <a:defRPr/>
            </a:pPr>
            <a:r>
              <a:rPr lang="en-US" sz="2800" b="1">
                <a:solidFill>
                  <a:srgbClr val="FFFF00"/>
                </a:solidFill>
                <a:effectLst>
                  <a:outerShdw blurRad="38100" dist="38100" dir="2700000" algn="tl">
                    <a:srgbClr val="000000"/>
                  </a:outerShdw>
                </a:effectLst>
                <a:latin typeface="Arial" pitchFamily="-112" charset="0"/>
                <a:ea typeface="ＭＳ Ｐゴシック" pitchFamily="-112" charset="-128"/>
                <a:cs typeface="ＭＳ Ｐゴシック" pitchFamily="-112" charset="-128"/>
              </a:rPr>
              <a:t>Cannon-bard theory</a:t>
            </a:r>
          </a:p>
        </p:txBody>
      </p:sp>
      <p:sp>
        <p:nvSpPr>
          <p:cNvPr id="25611" name="Text Box 11">
            <a:extLst>
              <a:ext uri="{FF2B5EF4-FFF2-40B4-BE49-F238E27FC236}">
                <a16:creationId xmlns:a16="http://schemas.microsoft.com/office/drawing/2014/main" id="{7C32E6EF-BCFC-4D80-B138-857799DF5D52}"/>
              </a:ext>
            </a:extLst>
          </p:cNvPr>
          <p:cNvSpPr txBox="1">
            <a:spLocks noChangeArrowheads="1"/>
          </p:cNvSpPr>
          <p:nvPr/>
        </p:nvSpPr>
        <p:spPr bwMode="auto">
          <a:xfrm>
            <a:off x="1676400" y="4797873"/>
            <a:ext cx="1905000" cy="1384995"/>
          </a:xfrm>
          <a:prstGeom prst="rect">
            <a:avLst/>
          </a:prstGeom>
          <a:gradFill rotWithShape="0">
            <a:gsLst>
              <a:gs pos="0">
                <a:srgbClr val="0000FF"/>
              </a:gs>
              <a:gs pos="100000">
                <a:srgbClr val="0000FF">
                  <a:gamma/>
                  <a:shade val="48627"/>
                  <a:invGamma/>
                </a:srgbClr>
              </a:gs>
            </a:gsLst>
            <a:path path="shape">
              <a:fillToRect l="50000" t="50000" r="50000" b="50000"/>
            </a:path>
          </a:gradFill>
          <a:ln w="6350">
            <a:solidFill>
              <a:schemeClr val="tx1"/>
            </a:solidFill>
            <a:miter lim="800000"/>
            <a:headEnd/>
            <a:tailEnd/>
          </a:ln>
          <a:effectLst/>
        </p:spPr>
        <p:txBody>
          <a:bodyPr anchor="ctr">
            <a:spAutoFit/>
          </a:bodyPr>
          <a:lstStyle/>
          <a:p>
            <a:pPr algn="ctr">
              <a:spcBef>
                <a:spcPct val="50000"/>
              </a:spcBef>
              <a:defRPr/>
            </a:pPr>
            <a:r>
              <a:rPr lang="en-US" sz="2800" b="1">
                <a:solidFill>
                  <a:srgbClr val="FFFF00"/>
                </a:solidFill>
                <a:effectLst>
                  <a:outerShdw blurRad="38100" dist="38100" dir="2700000" algn="tl">
                    <a:srgbClr val="000000"/>
                  </a:outerShdw>
                </a:effectLst>
                <a:latin typeface="Arial" pitchFamily="-112" charset="0"/>
                <a:ea typeface="ＭＳ Ｐゴシック" pitchFamily="-112" charset="-128"/>
                <a:cs typeface="ＭＳ Ｐゴシック" pitchFamily="-112" charset="-128"/>
              </a:rPr>
              <a:t>Two-factor theory</a:t>
            </a:r>
          </a:p>
        </p:txBody>
      </p:sp>
      <p:sp>
        <p:nvSpPr>
          <p:cNvPr id="25612" name="Text Box 12">
            <a:extLst>
              <a:ext uri="{FF2B5EF4-FFF2-40B4-BE49-F238E27FC236}">
                <a16:creationId xmlns:a16="http://schemas.microsoft.com/office/drawing/2014/main" id="{A1EF92C0-4E2F-4C52-982B-A4B09B96BEF0}"/>
              </a:ext>
            </a:extLst>
          </p:cNvPr>
          <p:cNvSpPr txBox="1">
            <a:spLocks noChangeArrowheads="1"/>
          </p:cNvSpPr>
          <p:nvPr/>
        </p:nvSpPr>
        <p:spPr bwMode="auto">
          <a:xfrm>
            <a:off x="3733801" y="419102"/>
            <a:ext cx="1069524" cy="646331"/>
          </a:xfrm>
          <a:prstGeom prst="rect">
            <a:avLst/>
          </a:prstGeom>
          <a:gradFill rotWithShape="0">
            <a:gsLst>
              <a:gs pos="0">
                <a:srgbClr val="2E7924"/>
              </a:gs>
              <a:gs pos="100000">
                <a:srgbClr val="1D4C17"/>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solidFill>
                  <a:schemeClr val="bg1"/>
                </a:solidFill>
              </a:rPr>
              <a:t>Stimulus</a:t>
            </a:r>
            <a:br>
              <a:rPr lang="en-US" altLang="tr-TR" sz="1800">
                <a:solidFill>
                  <a:schemeClr val="bg1"/>
                </a:solidFill>
              </a:rPr>
            </a:br>
            <a:r>
              <a:rPr lang="en-US" altLang="tr-TR" sz="1800">
                <a:solidFill>
                  <a:schemeClr val="bg1"/>
                </a:solidFill>
              </a:rPr>
              <a:t>snake</a:t>
            </a:r>
          </a:p>
        </p:txBody>
      </p:sp>
      <p:sp>
        <p:nvSpPr>
          <p:cNvPr id="25613" name="Text Box 13">
            <a:extLst>
              <a:ext uri="{FF2B5EF4-FFF2-40B4-BE49-F238E27FC236}">
                <a16:creationId xmlns:a16="http://schemas.microsoft.com/office/drawing/2014/main" id="{9D0446B7-962D-4F0E-8911-A5102E40B977}"/>
              </a:ext>
            </a:extLst>
          </p:cNvPr>
          <p:cNvSpPr txBox="1">
            <a:spLocks noChangeArrowheads="1"/>
          </p:cNvSpPr>
          <p:nvPr/>
        </p:nvSpPr>
        <p:spPr bwMode="auto">
          <a:xfrm>
            <a:off x="3733801" y="2603502"/>
            <a:ext cx="1069524" cy="646331"/>
          </a:xfrm>
          <a:prstGeom prst="rect">
            <a:avLst/>
          </a:prstGeom>
          <a:gradFill rotWithShape="0">
            <a:gsLst>
              <a:gs pos="0">
                <a:srgbClr val="2E7924"/>
              </a:gs>
              <a:gs pos="100000">
                <a:srgbClr val="1D4C17"/>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solidFill>
                  <a:schemeClr val="bg1"/>
                </a:solidFill>
              </a:rPr>
              <a:t>Stimulus</a:t>
            </a:r>
            <a:br>
              <a:rPr lang="en-US" altLang="tr-TR" sz="1800">
                <a:solidFill>
                  <a:schemeClr val="bg1"/>
                </a:solidFill>
              </a:rPr>
            </a:br>
            <a:r>
              <a:rPr lang="en-US" altLang="tr-TR" sz="1800">
                <a:solidFill>
                  <a:schemeClr val="bg1"/>
                </a:solidFill>
              </a:rPr>
              <a:t>snake</a:t>
            </a:r>
          </a:p>
        </p:txBody>
      </p:sp>
      <p:sp>
        <p:nvSpPr>
          <p:cNvPr id="25614" name="Text Box 14">
            <a:extLst>
              <a:ext uri="{FF2B5EF4-FFF2-40B4-BE49-F238E27FC236}">
                <a16:creationId xmlns:a16="http://schemas.microsoft.com/office/drawing/2014/main" id="{E29CBA6D-1612-4B7F-9AFF-5F7F0237DCB3}"/>
              </a:ext>
            </a:extLst>
          </p:cNvPr>
          <p:cNvSpPr txBox="1">
            <a:spLocks noChangeArrowheads="1"/>
          </p:cNvSpPr>
          <p:nvPr/>
        </p:nvSpPr>
        <p:spPr bwMode="auto">
          <a:xfrm>
            <a:off x="3733800" y="5257800"/>
            <a:ext cx="1069524" cy="369332"/>
          </a:xfrm>
          <a:prstGeom prst="rect">
            <a:avLst/>
          </a:prstGeom>
          <a:gradFill rotWithShape="0">
            <a:gsLst>
              <a:gs pos="0">
                <a:srgbClr val="2E7924"/>
              </a:gs>
              <a:gs pos="100000">
                <a:srgbClr val="1D4C17"/>
              </a:gs>
            </a:gsLst>
            <a:path path="shape">
              <a:fillToRect l="50000" t="50000" r="50000" b="50000"/>
            </a:path>
          </a:gradFill>
          <a:ln w="9525">
            <a:solidFill>
              <a:schemeClr val="tx1"/>
            </a:solidFill>
            <a:miter lim="800000"/>
            <a:headEnd/>
            <a:tailEnd/>
          </a:ln>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solidFill>
                  <a:schemeClr val="bg1"/>
                </a:solidFill>
              </a:rPr>
              <a:t>Stimulus</a:t>
            </a:r>
          </a:p>
        </p:txBody>
      </p:sp>
      <p:grpSp>
        <p:nvGrpSpPr>
          <p:cNvPr id="6" name="Group 34">
            <a:extLst>
              <a:ext uri="{FF2B5EF4-FFF2-40B4-BE49-F238E27FC236}">
                <a16:creationId xmlns:a16="http://schemas.microsoft.com/office/drawing/2014/main" id="{7260E47B-33C0-4F47-BB14-24E605C98038}"/>
              </a:ext>
            </a:extLst>
          </p:cNvPr>
          <p:cNvGrpSpPr>
            <a:grpSpLocks/>
          </p:cNvGrpSpPr>
          <p:nvPr/>
        </p:nvGrpSpPr>
        <p:grpSpPr bwMode="auto">
          <a:xfrm>
            <a:off x="8534400" y="417514"/>
            <a:ext cx="1639888" cy="646113"/>
            <a:chOff x="4416" y="263"/>
            <a:chExt cx="1033" cy="407"/>
          </a:xfrm>
        </p:grpSpPr>
        <p:sp>
          <p:nvSpPr>
            <p:cNvPr id="38936" name="Line 26">
              <a:extLst>
                <a:ext uri="{FF2B5EF4-FFF2-40B4-BE49-F238E27FC236}">
                  <a16:creationId xmlns:a16="http://schemas.microsoft.com/office/drawing/2014/main" id="{EE327188-4354-46D1-8681-6DA926E153DD}"/>
                </a:ext>
              </a:extLst>
            </p:cNvPr>
            <p:cNvSpPr>
              <a:spLocks noChangeShapeType="1"/>
            </p:cNvSpPr>
            <p:nvPr/>
          </p:nvSpPr>
          <p:spPr bwMode="auto">
            <a:xfrm>
              <a:off x="4416" y="528"/>
              <a:ext cx="38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sp>
          <p:nvSpPr>
            <p:cNvPr id="38937" name="Text Box 16">
              <a:extLst>
                <a:ext uri="{FF2B5EF4-FFF2-40B4-BE49-F238E27FC236}">
                  <a16:creationId xmlns:a16="http://schemas.microsoft.com/office/drawing/2014/main" id="{61FC36D9-4131-4885-B59B-862F5DE5096A}"/>
                </a:ext>
              </a:extLst>
            </p:cNvPr>
            <p:cNvSpPr txBox="1">
              <a:spLocks noChangeArrowheads="1"/>
            </p:cNvSpPr>
            <p:nvPr/>
          </p:nvSpPr>
          <p:spPr bwMode="auto">
            <a:xfrm>
              <a:off x="4800" y="263"/>
              <a:ext cx="649" cy="407"/>
            </a:xfrm>
            <a:prstGeom prst="rect">
              <a:avLst/>
            </a:prstGeom>
            <a:gradFill rotWithShape="0">
              <a:gsLst>
                <a:gs pos="0">
                  <a:srgbClr val="FF0000"/>
                </a:gs>
                <a:gs pos="100000">
                  <a:srgbClr val="C10000"/>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Emotion</a:t>
              </a:r>
              <a:br>
                <a:rPr lang="en-US" altLang="tr-TR" sz="1800"/>
              </a:br>
              <a:r>
                <a:rPr lang="en-US" altLang="tr-TR" sz="1800"/>
                <a:t>fear</a:t>
              </a:r>
            </a:p>
          </p:txBody>
        </p:sp>
      </p:grpSp>
      <p:sp>
        <p:nvSpPr>
          <p:cNvPr id="38924" name="Line 23">
            <a:extLst>
              <a:ext uri="{FF2B5EF4-FFF2-40B4-BE49-F238E27FC236}">
                <a16:creationId xmlns:a16="http://schemas.microsoft.com/office/drawing/2014/main" id="{1D862F56-2FD3-4072-A1EE-81A864404D67}"/>
              </a:ext>
            </a:extLst>
          </p:cNvPr>
          <p:cNvSpPr>
            <a:spLocks noChangeShapeType="1"/>
          </p:cNvSpPr>
          <p:nvPr/>
        </p:nvSpPr>
        <p:spPr bwMode="auto">
          <a:xfrm flipH="1">
            <a:off x="1676400" y="1676400"/>
            <a:ext cx="876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400"/>
          </a:p>
        </p:txBody>
      </p:sp>
      <p:sp>
        <p:nvSpPr>
          <p:cNvPr id="38925" name="Line 24">
            <a:extLst>
              <a:ext uri="{FF2B5EF4-FFF2-40B4-BE49-F238E27FC236}">
                <a16:creationId xmlns:a16="http://schemas.microsoft.com/office/drawing/2014/main" id="{09B25091-FF58-456E-A2EF-9AB244D9DE54}"/>
              </a:ext>
            </a:extLst>
          </p:cNvPr>
          <p:cNvSpPr>
            <a:spLocks noChangeShapeType="1"/>
          </p:cNvSpPr>
          <p:nvPr/>
        </p:nvSpPr>
        <p:spPr bwMode="auto">
          <a:xfrm flipH="1">
            <a:off x="1676400" y="4203700"/>
            <a:ext cx="876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tr-TR" sz="1400"/>
          </a:p>
        </p:txBody>
      </p:sp>
      <p:grpSp>
        <p:nvGrpSpPr>
          <p:cNvPr id="7" name="Group 33">
            <a:extLst>
              <a:ext uri="{FF2B5EF4-FFF2-40B4-BE49-F238E27FC236}">
                <a16:creationId xmlns:a16="http://schemas.microsoft.com/office/drawing/2014/main" id="{D6A13E70-7B97-46AD-BE39-0C29396C2545}"/>
              </a:ext>
            </a:extLst>
          </p:cNvPr>
          <p:cNvGrpSpPr>
            <a:grpSpLocks/>
          </p:cNvGrpSpPr>
          <p:nvPr/>
        </p:nvGrpSpPr>
        <p:grpSpPr bwMode="auto">
          <a:xfrm>
            <a:off x="5105400" y="228602"/>
            <a:ext cx="2798763" cy="923925"/>
            <a:chOff x="2256" y="148"/>
            <a:chExt cx="1763" cy="582"/>
          </a:xfrm>
        </p:grpSpPr>
        <p:sp>
          <p:nvSpPr>
            <p:cNvPr id="38934" name="Text Box 15">
              <a:extLst>
                <a:ext uri="{FF2B5EF4-FFF2-40B4-BE49-F238E27FC236}">
                  <a16:creationId xmlns:a16="http://schemas.microsoft.com/office/drawing/2014/main" id="{9F62990B-A792-4010-A4A3-F5C5CD97BD35}"/>
                </a:ext>
              </a:extLst>
            </p:cNvPr>
            <p:cNvSpPr txBox="1">
              <a:spLocks noChangeArrowheads="1"/>
            </p:cNvSpPr>
            <p:nvPr/>
          </p:nvSpPr>
          <p:spPr bwMode="auto">
            <a:xfrm>
              <a:off x="2464" y="148"/>
              <a:ext cx="1555" cy="582"/>
            </a:xfrm>
            <a:prstGeom prst="rect">
              <a:avLst/>
            </a:prstGeom>
            <a:gradFill rotWithShape="0">
              <a:gsLst>
                <a:gs pos="0">
                  <a:srgbClr val="FFFF00"/>
                </a:gs>
                <a:gs pos="100000">
                  <a:srgbClr val="FF8000"/>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Physiological arousal</a:t>
              </a:r>
              <a:br>
                <a:rPr lang="en-US" altLang="tr-TR" sz="1800"/>
              </a:br>
              <a:r>
                <a:rPr lang="en-US" altLang="tr-TR" sz="1800"/>
                <a:t>trembling</a:t>
              </a:r>
              <a:br>
                <a:rPr lang="en-US" altLang="tr-TR" sz="1800"/>
              </a:br>
              <a:r>
                <a:rPr lang="en-US" altLang="tr-TR" sz="1800"/>
                <a:t>increased heart rate</a:t>
              </a:r>
            </a:p>
          </p:txBody>
        </p:sp>
        <p:sp>
          <p:nvSpPr>
            <p:cNvPr id="38935" name="Line 25">
              <a:extLst>
                <a:ext uri="{FF2B5EF4-FFF2-40B4-BE49-F238E27FC236}">
                  <a16:creationId xmlns:a16="http://schemas.microsoft.com/office/drawing/2014/main" id="{EF220DE2-9725-4C56-8282-4F0F05F3CF9C}"/>
                </a:ext>
              </a:extLst>
            </p:cNvPr>
            <p:cNvSpPr>
              <a:spLocks noChangeShapeType="1"/>
            </p:cNvSpPr>
            <p:nvPr/>
          </p:nvSpPr>
          <p:spPr bwMode="auto">
            <a:xfrm>
              <a:off x="2256" y="528"/>
              <a:ext cx="192"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grpSp>
      <p:grpSp>
        <p:nvGrpSpPr>
          <p:cNvPr id="8" name="Group 40">
            <a:extLst>
              <a:ext uri="{FF2B5EF4-FFF2-40B4-BE49-F238E27FC236}">
                <a16:creationId xmlns:a16="http://schemas.microsoft.com/office/drawing/2014/main" id="{101B1843-3014-457B-A857-E8CF4E6E60A1}"/>
              </a:ext>
            </a:extLst>
          </p:cNvPr>
          <p:cNvGrpSpPr>
            <a:grpSpLocks/>
          </p:cNvGrpSpPr>
          <p:nvPr/>
        </p:nvGrpSpPr>
        <p:grpSpPr bwMode="auto">
          <a:xfrm>
            <a:off x="5105400" y="1911351"/>
            <a:ext cx="2798763" cy="1941513"/>
            <a:chOff x="2256" y="1204"/>
            <a:chExt cx="1763" cy="1223"/>
          </a:xfrm>
        </p:grpSpPr>
        <p:grpSp>
          <p:nvGrpSpPr>
            <p:cNvPr id="38928" name="Group 35">
              <a:extLst>
                <a:ext uri="{FF2B5EF4-FFF2-40B4-BE49-F238E27FC236}">
                  <a16:creationId xmlns:a16="http://schemas.microsoft.com/office/drawing/2014/main" id="{AF2E2C08-1407-4DD5-AC28-4D51AA4FA532}"/>
                </a:ext>
              </a:extLst>
            </p:cNvPr>
            <p:cNvGrpSpPr>
              <a:grpSpLocks/>
            </p:cNvGrpSpPr>
            <p:nvPr/>
          </p:nvGrpSpPr>
          <p:grpSpPr bwMode="auto">
            <a:xfrm>
              <a:off x="2256" y="1204"/>
              <a:ext cx="1763" cy="582"/>
              <a:chOff x="2256" y="1204"/>
              <a:chExt cx="1763" cy="582"/>
            </a:xfrm>
          </p:grpSpPr>
          <p:sp>
            <p:nvSpPr>
              <p:cNvPr id="38932" name="Text Box 18">
                <a:extLst>
                  <a:ext uri="{FF2B5EF4-FFF2-40B4-BE49-F238E27FC236}">
                    <a16:creationId xmlns:a16="http://schemas.microsoft.com/office/drawing/2014/main" id="{44C1F2F6-571E-472C-8680-55A62AF6F5EE}"/>
                  </a:ext>
                </a:extLst>
              </p:cNvPr>
              <p:cNvSpPr txBox="1">
                <a:spLocks noChangeArrowheads="1"/>
              </p:cNvSpPr>
              <p:nvPr/>
            </p:nvSpPr>
            <p:spPr bwMode="auto">
              <a:xfrm>
                <a:off x="2464" y="1204"/>
                <a:ext cx="1555" cy="582"/>
              </a:xfrm>
              <a:prstGeom prst="rect">
                <a:avLst/>
              </a:prstGeom>
              <a:gradFill rotWithShape="0">
                <a:gsLst>
                  <a:gs pos="0">
                    <a:srgbClr val="FFFF00"/>
                  </a:gs>
                  <a:gs pos="100000">
                    <a:srgbClr val="FF8000"/>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Physiological arousal</a:t>
                </a:r>
                <a:br>
                  <a:rPr lang="en-US" altLang="tr-TR" sz="1800"/>
                </a:br>
                <a:r>
                  <a:rPr lang="en-US" altLang="tr-TR" sz="1800"/>
                  <a:t>trembling</a:t>
                </a:r>
                <a:br>
                  <a:rPr lang="en-US" altLang="tr-TR" sz="1800"/>
                </a:br>
                <a:r>
                  <a:rPr lang="en-US" altLang="tr-TR" sz="1800"/>
                  <a:t>increased heart rate</a:t>
                </a:r>
              </a:p>
            </p:txBody>
          </p:sp>
          <p:sp>
            <p:nvSpPr>
              <p:cNvPr id="38933" name="Line 27">
                <a:extLst>
                  <a:ext uri="{FF2B5EF4-FFF2-40B4-BE49-F238E27FC236}">
                    <a16:creationId xmlns:a16="http://schemas.microsoft.com/office/drawing/2014/main" id="{F03F0916-C686-4127-90E5-E113BF52E5C4}"/>
                  </a:ext>
                </a:extLst>
              </p:cNvPr>
              <p:cNvSpPr>
                <a:spLocks noChangeShapeType="1"/>
              </p:cNvSpPr>
              <p:nvPr/>
            </p:nvSpPr>
            <p:spPr bwMode="auto">
              <a:xfrm flipV="1">
                <a:off x="2256" y="1584"/>
                <a:ext cx="192" cy="144"/>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grpSp>
        <p:grpSp>
          <p:nvGrpSpPr>
            <p:cNvPr id="38929" name="Group 36">
              <a:extLst>
                <a:ext uri="{FF2B5EF4-FFF2-40B4-BE49-F238E27FC236}">
                  <a16:creationId xmlns:a16="http://schemas.microsoft.com/office/drawing/2014/main" id="{CA3206C5-90E6-4057-9D24-87A1DD165202}"/>
                </a:ext>
              </a:extLst>
            </p:cNvPr>
            <p:cNvGrpSpPr>
              <a:grpSpLocks/>
            </p:cNvGrpSpPr>
            <p:nvPr/>
          </p:nvGrpSpPr>
          <p:grpSpPr bwMode="auto">
            <a:xfrm>
              <a:off x="2256" y="2020"/>
              <a:ext cx="857" cy="407"/>
              <a:chOff x="2256" y="2020"/>
              <a:chExt cx="857" cy="407"/>
            </a:xfrm>
          </p:grpSpPr>
          <p:sp>
            <p:nvSpPr>
              <p:cNvPr id="38930" name="Text Box 19">
                <a:extLst>
                  <a:ext uri="{FF2B5EF4-FFF2-40B4-BE49-F238E27FC236}">
                    <a16:creationId xmlns:a16="http://schemas.microsoft.com/office/drawing/2014/main" id="{35765F62-9FAC-4439-A73C-3D132BC492F1}"/>
                  </a:ext>
                </a:extLst>
              </p:cNvPr>
              <p:cNvSpPr txBox="1">
                <a:spLocks noChangeArrowheads="1"/>
              </p:cNvSpPr>
              <p:nvPr/>
            </p:nvSpPr>
            <p:spPr bwMode="auto">
              <a:xfrm>
                <a:off x="2464" y="2020"/>
                <a:ext cx="649" cy="407"/>
              </a:xfrm>
              <a:prstGeom prst="rect">
                <a:avLst/>
              </a:prstGeom>
              <a:gradFill rotWithShape="0">
                <a:gsLst>
                  <a:gs pos="0">
                    <a:srgbClr val="FF0000"/>
                  </a:gs>
                  <a:gs pos="100000">
                    <a:srgbClr val="C10000"/>
                  </a:gs>
                </a:gsLst>
                <a:path path="shape">
                  <a:fillToRect l="50000" t="50000" r="50000" b="50000"/>
                </a:path>
              </a:gradFill>
              <a:ln w="9525">
                <a:solidFill>
                  <a:schemeClr val="tx1"/>
                </a:solidFill>
                <a:miter lim="800000"/>
                <a:headEnd/>
                <a:tailEnd/>
              </a:ln>
            </p:spPr>
            <p:txBody>
              <a:bodyPr wrap="none">
                <a:spAutoFit/>
              </a:bodyPr>
              <a:lstStyle>
                <a:lvl1pPr marL="230188" indent="-230188" eaLnBrk="0" hangingPunct="0">
                  <a:defRPr sz="2400">
                    <a:solidFill>
                      <a:schemeClr val="tx1"/>
                    </a:solidFill>
                    <a:latin typeface="Arial" panose="020B0604020202020204" pitchFamily="34" charset="0"/>
                    <a:ea typeface="MS PGothic" panose="020B0600070205080204" pitchFamily="34" charset="-128"/>
                  </a:defRPr>
                </a:lvl1pPr>
                <a:lvl2pPr marL="37931725" indent="-37474525" eaLnBrk="0" hangingPunct="0">
                  <a:defRPr sz="2400">
                    <a:solidFill>
                      <a:schemeClr val="tx1"/>
                    </a:solidFill>
                    <a:latin typeface="Arial" panose="020B0604020202020204" pitchFamily="34" charset="0"/>
                    <a:ea typeface="MS PGothic" panose="020B0600070205080204" pitchFamily="34" charset="-128"/>
                  </a:defRPr>
                </a:lvl2pPr>
                <a:lvl3pPr eaLnBrk="0" hangingPunct="0">
                  <a:defRPr sz="2400">
                    <a:solidFill>
                      <a:schemeClr val="tx1"/>
                    </a:solidFill>
                    <a:latin typeface="Arial" panose="020B0604020202020204" pitchFamily="34" charset="0"/>
                    <a:ea typeface="MS PGothic" panose="020B0600070205080204" pitchFamily="34" charset="-128"/>
                  </a:defRPr>
                </a:lvl3pPr>
                <a:lvl4pPr eaLnBrk="0" hangingPunct="0">
                  <a:defRPr sz="2400">
                    <a:solidFill>
                      <a:schemeClr val="tx1"/>
                    </a:solidFill>
                    <a:latin typeface="Arial" panose="020B0604020202020204" pitchFamily="34" charset="0"/>
                    <a:ea typeface="MS PGothic" panose="020B0600070205080204" pitchFamily="34" charset="-128"/>
                  </a:defRPr>
                </a:lvl4pPr>
                <a:lvl5pPr eaLnBrk="0" hangingPunct="0">
                  <a:defRPr sz="2400">
                    <a:solidFill>
                      <a:schemeClr val="tx1"/>
                    </a:solidFill>
                    <a:latin typeface="Arial" panose="020B0604020202020204" pitchFamily="34" charset="0"/>
                    <a:ea typeface="MS PGothic"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tr-TR" sz="1800"/>
                  <a:t>Emotion</a:t>
                </a:r>
                <a:br>
                  <a:rPr lang="en-US" altLang="tr-TR" sz="1800"/>
                </a:br>
                <a:r>
                  <a:rPr lang="en-US" altLang="tr-TR" sz="1800"/>
                  <a:t>fear</a:t>
                </a:r>
              </a:p>
            </p:txBody>
          </p:sp>
          <p:sp>
            <p:nvSpPr>
              <p:cNvPr id="38931" name="Line 28">
                <a:extLst>
                  <a:ext uri="{FF2B5EF4-FFF2-40B4-BE49-F238E27FC236}">
                    <a16:creationId xmlns:a16="http://schemas.microsoft.com/office/drawing/2014/main" id="{8BDD3196-FE8E-42AE-B79D-BEACA3FD42D7}"/>
                  </a:ext>
                </a:extLst>
              </p:cNvPr>
              <p:cNvSpPr>
                <a:spLocks noChangeShapeType="1"/>
              </p:cNvSpPr>
              <p:nvPr/>
            </p:nvSpPr>
            <p:spPr bwMode="auto">
              <a:xfrm>
                <a:off x="2256" y="2064"/>
                <a:ext cx="192" cy="19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sz="1400"/>
              </a:p>
            </p:txBody>
          </p:sp>
        </p:grpSp>
      </p:grpSp>
    </p:spTree>
    <p:extLst>
      <p:ext uri="{BB962C8B-B14F-4D97-AF65-F5344CB8AC3E}">
        <p14:creationId xmlns:p14="http://schemas.microsoft.com/office/powerpoint/2010/main" val="316969999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9"/>
                                        </p:tgtEl>
                                        <p:attrNameLst>
                                          <p:attrName>style.visibility</p:attrName>
                                        </p:attrNameLst>
                                      </p:cBhvr>
                                      <p:to>
                                        <p:strVal val="visible"/>
                                      </p:to>
                                    </p:set>
                                    <p:animEffect transition="in" filter="wipe(left)">
                                      <p:cBhvr>
                                        <p:cTn id="7" dur="500"/>
                                        <p:tgtEl>
                                          <p:spTgt spid="2560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610"/>
                                        </p:tgtEl>
                                        <p:attrNameLst>
                                          <p:attrName>style.visibility</p:attrName>
                                        </p:attrNameLst>
                                      </p:cBhvr>
                                      <p:to>
                                        <p:strVal val="visible"/>
                                      </p:to>
                                    </p:set>
                                    <p:animEffect transition="in" filter="wipe(left)">
                                      <p:cBhvr>
                                        <p:cTn id="11" dur="500"/>
                                        <p:tgtEl>
                                          <p:spTgt spid="25610"/>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5611"/>
                                        </p:tgtEl>
                                        <p:attrNameLst>
                                          <p:attrName>style.visibility</p:attrName>
                                        </p:attrNameLst>
                                      </p:cBhvr>
                                      <p:to>
                                        <p:strVal val="visible"/>
                                      </p:to>
                                    </p:set>
                                    <p:animEffect transition="in" filter="wipe(left)">
                                      <p:cBhvr>
                                        <p:cTn id="15" dur="500"/>
                                        <p:tgtEl>
                                          <p:spTgt spid="2561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5612"/>
                                        </p:tgtEl>
                                        <p:attrNameLst>
                                          <p:attrName>style.visibility</p:attrName>
                                        </p:attrNameLst>
                                      </p:cBhvr>
                                      <p:to>
                                        <p:strVal val="visible"/>
                                      </p:to>
                                    </p:set>
                                    <p:animEffect transition="in" filter="wipe(left)">
                                      <p:cBhvr>
                                        <p:cTn id="20" dur="500"/>
                                        <p:tgtEl>
                                          <p:spTgt spid="25612"/>
                                        </p:tgtEl>
                                      </p:cBhvr>
                                    </p:animEffect>
                                  </p:childTnLst>
                                </p:cTn>
                              </p:par>
                            </p:childTnLst>
                          </p:cTn>
                        </p:par>
                        <p:par>
                          <p:cTn id="21" fill="hold" nodeType="afterGroup">
                            <p:stCondLst>
                              <p:cond delay="500"/>
                            </p:stCondLst>
                            <p:childTnLst>
                              <p:par>
                                <p:cTn id="22" presetID="22" presetClass="entr" presetSubtype="8"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nodeType="afterGroup">
                            <p:stCondLst>
                              <p:cond delay="10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5613"/>
                                        </p:tgtEl>
                                        <p:attrNameLst>
                                          <p:attrName>style.visibility</p:attrName>
                                        </p:attrNameLst>
                                      </p:cBhvr>
                                      <p:to>
                                        <p:strVal val="visible"/>
                                      </p:to>
                                    </p:set>
                                    <p:animEffect transition="in" filter="wipe(left)">
                                      <p:cBhvr>
                                        <p:cTn id="33" dur="500"/>
                                        <p:tgtEl>
                                          <p:spTgt spid="25613"/>
                                        </p:tgtEl>
                                      </p:cBhvr>
                                    </p:animEffect>
                                  </p:childTnLst>
                                </p:cTn>
                              </p:par>
                            </p:childTnLst>
                          </p:cTn>
                        </p:par>
                        <p:par>
                          <p:cTn id="34" fill="hold" nodeType="afterGroup">
                            <p:stCondLst>
                              <p:cond delay="500"/>
                            </p:stCondLst>
                            <p:childTnLst>
                              <p:par>
                                <p:cTn id="35" presetID="22" presetClass="entr" presetSubtype="8"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5614"/>
                                        </p:tgtEl>
                                        <p:attrNameLst>
                                          <p:attrName>style.visibility</p:attrName>
                                        </p:attrNameLst>
                                      </p:cBhvr>
                                      <p:to>
                                        <p:strVal val="visible"/>
                                      </p:to>
                                    </p:set>
                                    <p:animEffect transition="in" filter="wipe(left)">
                                      <p:cBhvr>
                                        <p:cTn id="42" dur="500"/>
                                        <p:tgtEl>
                                          <p:spTgt spid="25614"/>
                                        </p:tgtEl>
                                      </p:cBhvr>
                                    </p:animEffect>
                                  </p:childTnLst>
                                </p:cTn>
                              </p:par>
                            </p:childTnLst>
                          </p:cTn>
                        </p:par>
                        <p:par>
                          <p:cTn id="43" fill="hold" nodeType="afterGroup">
                            <p:stCondLst>
                              <p:cond delay="500"/>
                            </p:stCondLst>
                            <p:childTnLst>
                              <p:par>
                                <p:cTn id="44" presetID="22" presetClass="entr" presetSubtype="8"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500"/>
                                        <p:tgtEl>
                                          <p:spTgt spid="3"/>
                                        </p:tgtEl>
                                      </p:cBhvr>
                                    </p:animEffect>
                                  </p:childTnLst>
                                </p:cTn>
                              </p:par>
                            </p:childTnLst>
                          </p:cTn>
                        </p:par>
                        <p:par>
                          <p:cTn id="47" fill="hold" nodeType="afterGroup">
                            <p:stCondLst>
                              <p:cond delay="1000"/>
                            </p:stCondLst>
                            <p:childTnLst>
                              <p:par>
                                <p:cTn id="48" presetID="22" presetClass="entr" presetSubtype="8"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left)">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9" grpId="0" animBg="1" autoUpdateAnimBg="0"/>
      <p:bldP spid="25610" grpId="0" animBg="1" autoUpdateAnimBg="0"/>
      <p:bldP spid="25611" grpId="0" animBg="1" autoUpdateAnimBg="0"/>
      <p:bldP spid="25612" grpId="0" animBg="1" autoUpdateAnimBg="0"/>
      <p:bldP spid="25613" grpId="0" animBg="1" autoUpdateAnimBg="0"/>
      <p:bldP spid="25614"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1468667" y="1397533"/>
            <a:ext cx="2707120" cy="2542800"/>
          </a:xfrm>
          <a:prstGeom prst="rect">
            <a:avLst/>
          </a:prstGeom>
        </p:spPr>
        <p:txBody>
          <a:bodyPr spcFirstLastPara="1" vert="horz" wrap="square" lIns="121900" tIns="121900" rIns="121900" bIns="121900" rtlCol="0" anchor="t" anchorCtr="0">
            <a:noAutofit/>
          </a:bodyPr>
          <a:lstStyle/>
          <a:p>
            <a:r>
              <a:rPr lang="tr-TR" dirty="0"/>
              <a:t>THREE QUESTIONS</a:t>
            </a:r>
            <a:endParaRPr dirty="0"/>
          </a:p>
        </p:txBody>
      </p:sp>
      <p:sp>
        <p:nvSpPr>
          <p:cNvPr id="121" name="Shape 121"/>
          <p:cNvSpPr txBox="1">
            <a:spLocks noGrp="1"/>
          </p:cNvSpPr>
          <p:nvPr>
            <p:ph type="body" idx="1"/>
          </p:nvPr>
        </p:nvSpPr>
        <p:spPr>
          <a:xfrm>
            <a:off x="4697535" y="644691"/>
            <a:ext cx="2274000" cy="4759200"/>
          </a:xfrm>
          <a:prstGeom prst="rect">
            <a:avLst/>
          </a:prstGeom>
        </p:spPr>
        <p:txBody>
          <a:bodyPr spcFirstLastPara="1" vert="horz" wrap="square" lIns="121900" tIns="121900" rIns="121900" bIns="121900" rtlCol="0" anchor="t" anchorCtr="0">
            <a:noAutofit/>
          </a:bodyPr>
          <a:lstStyle/>
          <a:p>
            <a:pPr marL="0" indent="0">
              <a:buNone/>
            </a:pPr>
            <a:r>
              <a:rPr lang="en-US" dirty="0"/>
              <a:t>When Mr. Morgan began to misinterpret his harmless symptoms of autonomic nervous system arousal as indicative of an impending heart attack, he suffered an unusually intense level of fear. His emotional suffering is best understood in terms of the:</a:t>
            </a:r>
            <a:r>
              <a:rPr lang="tr-TR" dirty="0"/>
              <a:t> ?</a:t>
            </a:r>
            <a:endParaRPr dirty="0"/>
          </a:p>
        </p:txBody>
      </p:sp>
      <p:sp>
        <p:nvSpPr>
          <p:cNvPr id="122" name="Shape 122"/>
          <p:cNvSpPr txBox="1">
            <a:spLocks noGrp="1"/>
          </p:cNvSpPr>
          <p:nvPr>
            <p:ph type="body" idx="2"/>
          </p:nvPr>
        </p:nvSpPr>
        <p:spPr>
          <a:xfrm>
            <a:off x="7149109" y="740701"/>
            <a:ext cx="2274000" cy="4759200"/>
          </a:xfrm>
          <a:prstGeom prst="rect">
            <a:avLst/>
          </a:prstGeom>
        </p:spPr>
        <p:txBody>
          <a:bodyPr spcFirstLastPara="1" vert="horz" wrap="square" lIns="121900" tIns="121900" rIns="121900" bIns="121900" rtlCol="0" anchor="t" anchorCtr="0">
            <a:noAutofit/>
          </a:bodyPr>
          <a:lstStyle/>
          <a:p>
            <a:pPr marL="0" indent="0">
              <a:buNone/>
            </a:pPr>
            <a:r>
              <a:rPr lang="en-US" dirty="0"/>
              <a:t>If people who have just been aroused by watching rock videos are insulted, their feelings of anger will be greater than those of people who have been similarly provoked but were not previously aroused. This is best explained by the:</a:t>
            </a:r>
            <a:r>
              <a:rPr lang="tr-TR" dirty="0"/>
              <a:t> ?</a:t>
            </a:r>
            <a:endParaRPr dirty="0"/>
          </a:p>
        </p:txBody>
      </p:sp>
      <p:sp>
        <p:nvSpPr>
          <p:cNvPr id="123" name="Shape 123"/>
          <p:cNvSpPr txBox="1">
            <a:spLocks noGrp="1"/>
          </p:cNvSpPr>
          <p:nvPr>
            <p:ph type="body" idx="3"/>
          </p:nvPr>
        </p:nvSpPr>
        <p:spPr>
          <a:xfrm>
            <a:off x="9456373" y="1010159"/>
            <a:ext cx="2274000" cy="4759200"/>
          </a:xfrm>
          <a:prstGeom prst="rect">
            <a:avLst/>
          </a:prstGeom>
        </p:spPr>
        <p:txBody>
          <a:bodyPr spcFirstLastPara="1" vert="horz" wrap="square" lIns="121900" tIns="121900" rIns="121900" bIns="121900" rtlCol="0" anchor="t" anchorCtr="0">
            <a:noAutofit/>
          </a:bodyPr>
          <a:lstStyle/>
          <a:p>
            <a:pPr marL="0" indent="0">
              <a:buNone/>
            </a:pPr>
            <a:r>
              <a:rPr lang="en-US" dirty="0"/>
              <a:t>Which theory would suggest that you experience the emotion of anger at the same time that your heart begins to beat rapidly?</a:t>
            </a:r>
            <a:endParaRPr dirty="0"/>
          </a:p>
        </p:txBody>
      </p:sp>
      <p:pic>
        <p:nvPicPr>
          <p:cNvPr id="6" name="Resim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Shape 232"/>
          <p:cNvSpPr/>
          <p:nvPr/>
        </p:nvSpPr>
        <p:spPr>
          <a:xfrm>
            <a:off x="1697101" y="1480659"/>
            <a:ext cx="5140196" cy="4001701"/>
          </a:xfrm>
          <a:custGeom>
            <a:avLst/>
            <a:gdLst/>
            <a:ahLst/>
            <a:cxnLst/>
            <a:rect l="0" t="0" r="0" b="0"/>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noFill/>
          <a:ln w="9525" cap="flat" cmpd="sng">
            <a:solidFill>
              <a:srgbClr val="000000"/>
            </a:solidFill>
            <a:prstDash val="solid"/>
            <a:round/>
            <a:headEnd type="none" w="med" len="med"/>
            <a:tailEnd type="none" w="med" len="med"/>
          </a:ln>
        </p:spPr>
        <p:txBody>
          <a:bodyPr spcFirstLastPara="1" wrap="square" lIns="121900" tIns="121900" rIns="121900" bIns="121900" anchor="ctr" anchorCtr="0">
            <a:noAutofit/>
          </a:bodyPr>
          <a:lstStyle/>
          <a:p>
            <a:endParaRPr sz="2400">
              <a:latin typeface="Raleway"/>
              <a:ea typeface="Raleway"/>
              <a:cs typeface="Raleway"/>
              <a:sym typeface="Raleway"/>
            </a:endParaRPr>
          </a:p>
        </p:txBody>
      </p:sp>
      <p:sp>
        <p:nvSpPr>
          <p:cNvPr id="233" name="Shape 233"/>
          <p:cNvSpPr/>
          <p:nvPr/>
        </p:nvSpPr>
        <p:spPr>
          <a:xfrm>
            <a:off x="1912200" y="1693167"/>
            <a:ext cx="4710000" cy="3007600"/>
          </a:xfrm>
          <a:prstGeom prst="rect">
            <a:avLst/>
          </a:prstGeom>
          <a:noFill/>
          <a:ln>
            <a:noFill/>
          </a:ln>
        </p:spPr>
        <p:txBody>
          <a:bodyPr spcFirstLastPara="1" wrap="square" lIns="121900" tIns="121900" rIns="121900" bIns="121900" anchor="ctr" anchorCtr="0">
            <a:noAutofit/>
          </a:bodyPr>
          <a:lstStyle/>
          <a:p>
            <a:pPr algn="ctr"/>
            <a:r>
              <a:rPr lang="en" sz="1333">
                <a:latin typeface="Raleway"/>
                <a:ea typeface="Raleway"/>
                <a:cs typeface="Raleway"/>
                <a:sym typeface="Raleway"/>
              </a:rPr>
              <a:t>Place your screenshot here</a:t>
            </a:r>
            <a:endParaRPr sz="1333">
              <a:latin typeface="Raleway"/>
              <a:ea typeface="Raleway"/>
              <a:cs typeface="Raleway"/>
              <a:sym typeface="Raleway"/>
            </a:endParaRPr>
          </a:p>
        </p:txBody>
      </p:sp>
      <p:sp>
        <p:nvSpPr>
          <p:cNvPr id="234" name="Shape 234"/>
          <p:cNvSpPr txBox="1">
            <a:spLocks noGrp="1"/>
          </p:cNvSpPr>
          <p:nvPr>
            <p:ph type="body" idx="4294967295"/>
          </p:nvPr>
        </p:nvSpPr>
        <p:spPr>
          <a:xfrm>
            <a:off x="6650899" y="1191909"/>
            <a:ext cx="4543363" cy="4579200"/>
          </a:xfrm>
          <a:prstGeom prst="rect">
            <a:avLst/>
          </a:prstGeom>
        </p:spPr>
        <p:txBody>
          <a:bodyPr spcFirstLastPara="1" vert="horz" wrap="square" lIns="121900" tIns="121900" rIns="121900" bIns="121900" rtlCol="0" anchor="b" anchorCtr="0">
            <a:noAutofit/>
          </a:bodyPr>
          <a:lstStyle/>
          <a:p>
            <a:r>
              <a:rPr lang="en-US" altLang="tr-TR" sz="2667" b="1" u="sng" dirty="0">
                <a:cs typeface="Times New Roman" panose="02020603050405020304" pitchFamily="18" charset="0"/>
              </a:rPr>
              <a:t>Yerkes-Dodson law:</a:t>
            </a:r>
            <a:r>
              <a:rPr lang="en-US" altLang="tr-TR" sz="2667" dirty="0">
                <a:cs typeface="Times New Roman" panose="02020603050405020304" pitchFamily="18" charset="0"/>
              </a:rPr>
              <a:t> A theory that a degree of psychological arousal helps performance, but only to a certain point. Too much or too little arousal can decrease performance.</a:t>
            </a:r>
            <a:r>
              <a:rPr lang="en-US" altLang="tr-TR" sz="2667" dirty="0"/>
              <a:t> Also known as the Inverted U.</a:t>
            </a:r>
          </a:p>
        </p:txBody>
      </p:sp>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34826"/>
            <a:ext cx="12192000" cy="750559"/>
          </a:xfrm>
          <a:prstGeom prst="rect">
            <a:avLst/>
          </a:prstGeom>
        </p:spPr>
      </p:pic>
      <p:sp>
        <p:nvSpPr>
          <p:cNvPr id="2" name="AutoShape 2" descr="Slow and Fast Emotional Pathways">
            <a:extLst>
              <a:ext uri="{FF2B5EF4-FFF2-40B4-BE49-F238E27FC236}">
                <a16:creationId xmlns:a16="http://schemas.microsoft.com/office/drawing/2014/main" id="{0F2B4D6A-9905-44AF-9F0A-F35056080F74}"/>
              </a:ext>
            </a:extLst>
          </p:cNvPr>
          <p:cNvSpPr>
            <a:spLocks noChangeAspect="1" noChangeArrowheads="1"/>
          </p:cNvSpPr>
          <p:nvPr/>
        </p:nvSpPr>
        <p:spPr bwMode="auto">
          <a:xfrm>
            <a:off x="5892800" y="3225800"/>
            <a:ext cx="406400" cy="40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tr-TR" sz="2400"/>
          </a:p>
        </p:txBody>
      </p:sp>
      <p:pic>
        <p:nvPicPr>
          <p:cNvPr id="8" name="Picture 4">
            <a:extLst>
              <a:ext uri="{FF2B5EF4-FFF2-40B4-BE49-F238E27FC236}">
                <a16:creationId xmlns:a16="http://schemas.microsoft.com/office/drawing/2014/main" id="{322420A4-BD71-4034-A847-4A6469ADED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6994" y="1864457"/>
            <a:ext cx="4645207" cy="262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872</Words>
  <Application>Microsoft Office PowerPoint</Application>
  <PresentationFormat>Geniş ekran</PresentationFormat>
  <Paragraphs>64</Paragraphs>
  <Slides>17</Slides>
  <Notes>15</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17</vt:i4>
      </vt:variant>
    </vt:vector>
  </HeadingPairs>
  <TitlesOfParts>
    <vt:vector size="24" baseType="lpstr">
      <vt:lpstr>Abril Fatface</vt:lpstr>
      <vt:lpstr>Arial</vt:lpstr>
      <vt:lpstr>Calibri</vt:lpstr>
      <vt:lpstr>Calibri Light</vt:lpstr>
      <vt:lpstr>Constantia</vt:lpstr>
      <vt:lpstr>Raleway</vt:lpstr>
      <vt:lpstr>Office Teması</vt:lpstr>
      <vt:lpstr>PowerPoint Sunusu</vt:lpstr>
      <vt:lpstr>PowerPoint Sunusu</vt:lpstr>
      <vt:lpstr>PowerPoint Sunusu</vt:lpstr>
      <vt:lpstr>PowerPoint Sunusu</vt:lpstr>
      <vt:lpstr>PowerPoint Sunusu</vt:lpstr>
      <vt:lpstr>PowerPoint Sunusu</vt:lpstr>
      <vt:lpstr>The two pathways differ,   BUT they do have some things in common.</vt:lpstr>
      <vt:lpstr>PowerPoint Sunusu</vt:lpstr>
      <vt:lpstr>Emotions are stronger than cognition?</vt:lpstr>
      <vt:lpstr>SIMPLE QUESTIONS</vt:lpstr>
      <vt:lpstr>EMOTIONAL FEMALES</vt:lpstr>
      <vt:lpstr>Female vs. Male</vt:lpstr>
      <vt:lpstr>Lateralization of Emotion</vt:lpstr>
      <vt:lpstr>Psychological Theories of Emotion</vt:lpstr>
      <vt:lpstr>PowerPoint Sunusu</vt:lpstr>
      <vt:lpstr>THREE QUESTIONS</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yasem</dc:creator>
  <cp:lastModifiedBy>yasem</cp:lastModifiedBy>
  <cp:revision>1</cp:revision>
  <dcterms:created xsi:type="dcterms:W3CDTF">2020-03-20T13:22:06Z</dcterms:created>
  <dcterms:modified xsi:type="dcterms:W3CDTF">2020-03-20T13:22:19Z</dcterms:modified>
</cp:coreProperties>
</file>