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9.6.2015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İlk ve Ortaokul Matemetiği\ilk ortaolul matematiği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7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0715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003300"/>
                </a:solidFill>
              </a:rPr>
              <a:t>KISIM II</a:t>
            </a:r>
            <a:br>
              <a:rPr lang="tr-TR" dirty="0" smtClean="0">
                <a:solidFill>
                  <a:srgbClr val="003300"/>
                </a:solidFill>
              </a:rPr>
            </a:br>
            <a:r>
              <a:rPr lang="tr-TR" b="1" dirty="0" smtClean="0">
                <a:solidFill>
                  <a:srgbClr val="003300"/>
                </a:solidFill>
              </a:rPr>
              <a:t>Matematiksel Kavram ve Prosedürlerin Gelişimi</a:t>
            </a:r>
            <a:endParaRPr lang="tr-TR" dirty="0">
              <a:solidFill>
                <a:srgbClr val="003300"/>
              </a:solidFill>
            </a:endParaRPr>
          </a:p>
        </p:txBody>
      </p:sp>
      <p:sp>
        <p:nvSpPr>
          <p:cNvPr id="6" name="1 Başlık"/>
          <p:cNvSpPr txBox="1">
            <a:spLocks/>
          </p:cNvSpPr>
          <p:nvPr/>
        </p:nvSpPr>
        <p:spPr>
          <a:xfrm>
            <a:off x="609600" y="32861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000" b="0" i="0" u="none" strike="noStrike" kern="1200" cap="none" spc="0" normalizeH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23</a:t>
            </a:r>
            <a: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4000" b="1" dirty="0" smtClean="0">
                <a:solidFill>
                  <a:srgbClr val="003300"/>
                </a:solidFill>
              </a:rPr>
              <a:t> Üslü Sayı, Tam Sayı ve Gerçek Sayı Kavramlarının Gelişimi</a:t>
            </a:r>
            <a:endParaRPr kumimoji="0" lang="tr-TR" sz="40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6" name="Picture 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026" y="1285861"/>
            <a:ext cx="876395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23" y="285728"/>
            <a:ext cx="7859768" cy="5753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C0000"/>
                </a:solidFill>
              </a:rPr>
              <a:t>Üslü Sayılar</a:t>
            </a:r>
            <a:endParaRPr lang="tr-TR" b="1" dirty="0">
              <a:solidFill>
                <a:srgbClr val="CC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Teknolojik dünyamızda sayılar çok büyük ya da </a:t>
            </a:r>
            <a:r>
              <a:rPr lang="tr-TR" dirty="0" smtClean="0"/>
              <a:t>çok küçük </a:t>
            </a:r>
            <a:r>
              <a:rPr lang="tr-TR" dirty="0" smtClean="0"/>
              <a:t>olabildikleri için bunları standart biçimde ifade </a:t>
            </a:r>
            <a:r>
              <a:rPr lang="tr-TR" dirty="0" smtClean="0"/>
              <a:t>etmek külfetli </a:t>
            </a:r>
            <a:r>
              <a:rPr lang="tr-TR" dirty="0" smtClean="0"/>
              <a:t>olmaktadır. Üstel gösterim, sayısal ya da </a:t>
            </a:r>
            <a:r>
              <a:rPr lang="tr-TR" dirty="0" smtClean="0"/>
              <a:t>niceliksel bilgilerin </a:t>
            </a:r>
            <a:r>
              <a:rPr lang="tr-TR" dirty="0" smtClean="0"/>
              <a:t>iletişiminde çok daha kullanışlıdır.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İfadelerdeki Üsler ve Denklemler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858504"/>
            <a:ext cx="6115415" cy="5499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/>
              <a:t>İşlem önceliği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462" y="642918"/>
            <a:ext cx="7794314" cy="5819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921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Negatif </a:t>
            </a:r>
            <a:r>
              <a:rPr lang="tr-TR" b="1" dirty="0" smtClean="0">
                <a:solidFill>
                  <a:srgbClr val="0070C0"/>
                </a:solidFill>
              </a:rPr>
              <a:t>Üsler</a:t>
            </a:r>
          </a:p>
          <a:p>
            <a:r>
              <a:rPr lang="tr-TR" b="1" dirty="0" smtClean="0">
                <a:solidFill>
                  <a:srgbClr val="0070C0"/>
                </a:solidFill>
              </a:rPr>
              <a:t>Bilimsel Gösterim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9170" y="1428736"/>
            <a:ext cx="5278590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/>
              <a:t>Çok Büyük Sayılar İçin </a:t>
            </a:r>
            <a:r>
              <a:rPr lang="tr-TR" b="1" dirty="0" smtClean="0"/>
              <a:t>Bağlamlar</a:t>
            </a:r>
          </a:p>
          <a:p>
            <a:r>
              <a:rPr lang="tr-TR" b="1" dirty="0" smtClean="0"/>
              <a:t>Çok Küçük Sayılar İçin </a:t>
            </a:r>
            <a:r>
              <a:rPr lang="tr-TR" b="1" dirty="0" smtClean="0"/>
              <a:t>Bağlamlar</a:t>
            </a:r>
          </a:p>
          <a:p>
            <a:r>
              <a:rPr lang="tr-TR" b="1" dirty="0" smtClean="0"/>
              <a:t>Hesap makinesinde bilimsel gösterim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C0000"/>
                </a:solidFill>
              </a:rPr>
              <a:t>Tam Sayılar</a:t>
            </a:r>
            <a:endParaRPr lang="tr-TR" b="1" dirty="0">
              <a:solidFill>
                <a:srgbClr val="CC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Genel olarak negatif değerler, ondalıklar ve kesirler </a:t>
            </a:r>
            <a:r>
              <a:rPr lang="tr-TR" dirty="0" smtClean="0"/>
              <a:t>yerine, tam </a:t>
            </a:r>
            <a:r>
              <a:rPr lang="tr-TR" dirty="0" smtClean="0"/>
              <a:t>sayılarla birlikte tanıtılır –doğal sayılar ve </a:t>
            </a:r>
            <a:r>
              <a:rPr lang="tr-TR" dirty="0" smtClean="0"/>
              <a:t>onların negatifleri </a:t>
            </a:r>
            <a:r>
              <a:rPr lang="tr-TR" dirty="0" smtClean="0"/>
              <a:t>ya da tersleri.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Tam Sayıları İncelemek İçin </a:t>
            </a:r>
            <a:r>
              <a:rPr lang="tr-TR" b="1" dirty="0" smtClean="0">
                <a:solidFill>
                  <a:srgbClr val="0070C0"/>
                </a:solidFill>
              </a:rPr>
              <a:t>Bağlamlar</a:t>
            </a:r>
          </a:p>
          <a:p>
            <a:r>
              <a:rPr lang="tr-TR" sz="2700" b="1" dirty="0" smtClean="0"/>
              <a:t>Nicelik İçeren </a:t>
            </a:r>
            <a:r>
              <a:rPr lang="tr-TR" sz="2700" b="1" dirty="0" smtClean="0"/>
              <a:t>Bağlamlar</a:t>
            </a:r>
          </a:p>
          <a:p>
            <a:r>
              <a:rPr lang="tr-TR" sz="2700" b="1" dirty="0" smtClean="0"/>
              <a:t>Doğrusal </a:t>
            </a:r>
            <a:r>
              <a:rPr lang="tr-TR" sz="2700" b="1" dirty="0" smtClean="0"/>
              <a:t>bağlamlar</a:t>
            </a:r>
            <a:endParaRPr lang="tr-TR" sz="2700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714488"/>
            <a:ext cx="530932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2958" y="176542"/>
            <a:ext cx="4930809" cy="623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Negatif Sayıların </a:t>
            </a:r>
            <a:r>
              <a:rPr lang="tr-TR" b="1" dirty="0" smtClean="0">
                <a:solidFill>
                  <a:srgbClr val="0070C0"/>
                </a:solidFill>
              </a:rPr>
              <a:t>Anlamı</a:t>
            </a:r>
          </a:p>
          <a:p>
            <a:r>
              <a:rPr lang="tr-TR" sz="2700" b="1" dirty="0" smtClean="0"/>
              <a:t>Mutlak </a:t>
            </a:r>
            <a:r>
              <a:rPr lang="tr-TR" sz="2700" b="1" dirty="0" smtClean="0"/>
              <a:t>değer</a:t>
            </a:r>
          </a:p>
          <a:p>
            <a:r>
              <a:rPr lang="tr-TR" sz="2700" b="1" dirty="0" smtClean="0"/>
              <a:t>Gösterimler</a:t>
            </a:r>
            <a:endParaRPr lang="tr-TR" sz="27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Tam Sayıların Öğretimi İçin İki </a:t>
            </a:r>
            <a:r>
              <a:rPr lang="tr-TR" b="1" dirty="0" smtClean="0">
                <a:solidFill>
                  <a:srgbClr val="0070C0"/>
                </a:solidFill>
              </a:rPr>
              <a:t>Model</a:t>
            </a:r>
          </a:p>
          <a:p>
            <a:r>
              <a:rPr lang="tr-TR" sz="2700" b="1" dirty="0" smtClean="0"/>
              <a:t>Sayma pulları</a:t>
            </a:r>
            <a:endParaRPr lang="tr-TR" sz="2700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902" y="1855776"/>
            <a:ext cx="8188610" cy="343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/>
              <a:t>Sayı </a:t>
            </a:r>
            <a:r>
              <a:rPr lang="tr-TR" b="1" dirty="0" smtClean="0"/>
              <a:t>Doğruları</a:t>
            </a:r>
          </a:p>
          <a:p>
            <a:r>
              <a:rPr lang="tr-TR" b="1" dirty="0" smtClean="0"/>
              <a:t>Hangi Model Kullanılacak</a:t>
            </a:r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438328"/>
            <a:ext cx="7429552" cy="4348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C0000"/>
                </a:solidFill>
              </a:rPr>
              <a:t>Tam Sayılarla İşlemler</a:t>
            </a:r>
            <a:endParaRPr lang="tr-TR" b="1" dirty="0">
              <a:solidFill>
                <a:srgbClr val="CC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Öğrencileriniz tam sayıların her bir model </a:t>
            </a:r>
            <a:r>
              <a:rPr lang="nn-NO" dirty="0" smtClean="0"/>
              <a:t>tarafından</a:t>
            </a:r>
            <a:r>
              <a:rPr lang="tr-TR" dirty="0" smtClean="0"/>
              <a:t> nasıl </a:t>
            </a:r>
            <a:r>
              <a:rPr lang="tr-TR" dirty="0" smtClean="0"/>
              <a:t>temsil edildiğini anladıktan sonra tam sayılar için </a:t>
            </a:r>
            <a:r>
              <a:rPr lang="tr-TR" dirty="0" smtClean="0"/>
              <a:t>işlemleri problem </a:t>
            </a:r>
            <a:r>
              <a:rPr lang="tr-TR" dirty="0" smtClean="0"/>
              <a:t>biçiminde sunabilirsiniz.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Toplama ve Çıkarma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63" y="714356"/>
            <a:ext cx="7381875" cy="575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195" y="214290"/>
            <a:ext cx="7892344" cy="618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Çarpma ve Bölme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5768" y="853090"/>
            <a:ext cx="5652433" cy="536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82" y="357166"/>
            <a:ext cx="9145588" cy="568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7921674" cy="631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07947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CC0000"/>
                </a:solidFill>
              </a:rPr>
              <a:t>Gerçek Sayılar</a:t>
            </a:r>
            <a:endParaRPr lang="tr-TR" b="1" dirty="0">
              <a:solidFill>
                <a:srgbClr val="CC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Rasyonel Sayılar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5204" y="1487096"/>
            <a:ext cx="7370954" cy="4656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İrrasyonel Sayılar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4528" y="789910"/>
            <a:ext cx="4002116" cy="5710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/>
              <a:t>Kök kavramının tanıtılması.</a:t>
            </a:r>
            <a:endParaRPr lang="tr-T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075" y="895541"/>
            <a:ext cx="7288264" cy="5066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Gerçek Sayıların Yoğunluğu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1178369"/>
            <a:ext cx="8286808" cy="450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159</Words>
  <PresentationFormat>Ekran Gösterisi (4:3)</PresentationFormat>
  <Paragraphs>32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Ofis Teması</vt:lpstr>
      <vt:lpstr>Slayt 1</vt:lpstr>
      <vt:lpstr>KISIM II Matematiksel Kavram ve Prosedürlerin Gelişimi</vt:lpstr>
      <vt:lpstr>Slayt 3</vt:lpstr>
      <vt:lpstr>Slayt 4</vt:lpstr>
      <vt:lpstr>Üslü Sayılar</vt:lpstr>
      <vt:lpstr>Slayt 6</vt:lpstr>
      <vt:lpstr>Slayt 7</vt:lpstr>
      <vt:lpstr>Slayt 8</vt:lpstr>
      <vt:lpstr>Slayt 9</vt:lpstr>
      <vt:lpstr>Tam Sayılar</vt:lpstr>
      <vt:lpstr>Slayt 11</vt:lpstr>
      <vt:lpstr>Slayt 12</vt:lpstr>
      <vt:lpstr>Slayt 13</vt:lpstr>
      <vt:lpstr>Slayt 14</vt:lpstr>
      <vt:lpstr>Slayt 15</vt:lpstr>
      <vt:lpstr>Tam Sayılarla İşlemler</vt:lpstr>
      <vt:lpstr>Slayt 17</vt:lpstr>
      <vt:lpstr>Slayt 18</vt:lpstr>
      <vt:lpstr>Slayt 19</vt:lpstr>
      <vt:lpstr>Slayt 20</vt:lpstr>
      <vt:lpstr>Slayt 21</vt:lpstr>
      <vt:lpstr>Gerçek Sayılar</vt:lpstr>
      <vt:lpstr>Slayt 23</vt:lpstr>
      <vt:lpstr>Slayt 24</vt:lpstr>
      <vt:lpstr>Slayt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32</cp:revision>
  <dcterms:created xsi:type="dcterms:W3CDTF">2015-06-01T11:06:26Z</dcterms:created>
  <dcterms:modified xsi:type="dcterms:W3CDTF">2015-06-09T12:51:49Z</dcterms:modified>
</cp:coreProperties>
</file>