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66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tıklayın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BF20B-08DB-444F-8BEA-6FAF62B722B6}" type="datetimeFigureOut">
              <a:rPr lang="tr-TR" smtClean="0"/>
              <a:t>10.03.2022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6E6BB-63D8-48EB-92D5-A4C9FD7EE80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091308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BF20B-08DB-444F-8BEA-6FAF62B722B6}" type="datetimeFigureOut">
              <a:rPr lang="tr-TR" smtClean="0"/>
              <a:t>10.03.2022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6E6BB-63D8-48EB-92D5-A4C9FD7EE80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146421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BF20B-08DB-444F-8BEA-6FAF62B722B6}" type="datetimeFigureOut">
              <a:rPr lang="tr-TR" smtClean="0"/>
              <a:t>10.03.2022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6E6BB-63D8-48EB-92D5-A4C9FD7EE80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775916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BF20B-08DB-444F-8BEA-6FAF62B722B6}" type="datetimeFigureOut">
              <a:rPr lang="tr-TR" smtClean="0"/>
              <a:t>10.03.2022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6E6BB-63D8-48EB-92D5-A4C9FD7EE80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903833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BF20B-08DB-444F-8BEA-6FAF62B722B6}" type="datetimeFigureOut">
              <a:rPr lang="tr-TR" smtClean="0"/>
              <a:t>10.03.2022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6E6BB-63D8-48EB-92D5-A4C9FD7EE80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794149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BF20B-08DB-444F-8BEA-6FAF62B722B6}" type="datetimeFigureOut">
              <a:rPr lang="tr-TR" smtClean="0"/>
              <a:t>10.03.2022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6E6BB-63D8-48EB-92D5-A4C9FD7EE80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862097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BF20B-08DB-444F-8BEA-6FAF62B722B6}" type="datetimeFigureOut">
              <a:rPr lang="tr-TR" smtClean="0"/>
              <a:t>10.03.2022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6E6BB-63D8-48EB-92D5-A4C9FD7EE80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126577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BF20B-08DB-444F-8BEA-6FAF62B722B6}" type="datetimeFigureOut">
              <a:rPr lang="tr-TR" smtClean="0"/>
              <a:t>10.03.2022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6E6BB-63D8-48EB-92D5-A4C9FD7EE80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481077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BF20B-08DB-444F-8BEA-6FAF62B722B6}" type="datetimeFigureOut">
              <a:rPr lang="tr-TR" smtClean="0"/>
              <a:t>10.03.2022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6E6BB-63D8-48EB-92D5-A4C9FD7EE80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63909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BF20B-08DB-444F-8BEA-6FAF62B722B6}" type="datetimeFigureOut">
              <a:rPr lang="tr-TR" smtClean="0"/>
              <a:t>10.03.2022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6E6BB-63D8-48EB-92D5-A4C9FD7EE80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827257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BF20B-08DB-444F-8BEA-6FAF62B722B6}" type="datetimeFigureOut">
              <a:rPr lang="tr-TR" smtClean="0"/>
              <a:t>10.03.2022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6E6BB-63D8-48EB-92D5-A4C9FD7EE80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321543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6BF20B-08DB-444F-8BEA-6FAF62B722B6}" type="datetimeFigureOut">
              <a:rPr lang="tr-TR" smtClean="0"/>
              <a:t>10.03.2022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6E6BB-63D8-48EB-92D5-A4C9FD7EE80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84287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633182" y="955344"/>
            <a:ext cx="9144000" cy="3521122"/>
          </a:xfrm>
        </p:spPr>
        <p:txBody>
          <a:bodyPr>
            <a:normAutofit fontScale="9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tr-TR" sz="24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tr-TR" sz="24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tr-TR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TARIMSAL KURAKLIK </a:t>
            </a:r>
            <a:r>
              <a:rPr lang="tr-TR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YÖNETİMİ</a:t>
            </a:r>
            <a:br>
              <a:rPr lang="tr-TR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tr-TR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4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8. Kuraklık, küresel ısınma ve iklim değişikliği üçgeninde tarımsal sulama</a:t>
            </a:r>
            <a:br>
              <a:rPr lang="tr-TR" sz="24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tr-TR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tr-TR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tr-TR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Prof.Dr.Belgin</a:t>
            </a:r>
            <a:r>
              <a:rPr lang="tr-TR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ÇAKMAK</a:t>
            </a:r>
            <a:r>
              <a:rPr lang="tr-TR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tr-TR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tr-TR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87744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06187" y="515440"/>
            <a:ext cx="11199125" cy="4351338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tr-TR" sz="2400" dirty="0" smtClean="0">
                <a:latin typeface="TimesNewRomanPSMT"/>
              </a:rPr>
              <a:t>Mevcut büyüme hızı ve su tüketim alışkanlıkları gibi nedenler halihazırda su kaynakları üzerinde önemli bir baskı oluşturmaktadır. İklim değişikliğinin ise ilaveten su üzerinde yadsınamaz etkisi vardır. Özellikle suyun hidrolojik </a:t>
            </a:r>
            <a:r>
              <a:rPr lang="tr-TR" sz="2400" dirty="0" err="1" smtClean="0">
                <a:latin typeface="TimesNewRomanPSMT"/>
              </a:rPr>
              <a:t>çevriminine</a:t>
            </a:r>
            <a:r>
              <a:rPr lang="tr-TR" sz="2400" dirty="0" smtClean="0">
                <a:latin typeface="TimesNewRomanPSMT"/>
              </a:rPr>
              <a:t>, mekânsal ve zamansal dağılımı etkisi gün geçtikçe daha da fazla hale gelmektedir. Hidrolojik çevrimde meydana getirdiği önemli değişikler şöyle sıralanabilir:</a:t>
            </a:r>
          </a:p>
          <a:p>
            <a:pPr algn="just"/>
            <a:r>
              <a:rPr lang="tr-TR" sz="2400" dirty="0" smtClean="0">
                <a:latin typeface="TimesNewRomanPSMT"/>
              </a:rPr>
              <a:t>Yağışların </a:t>
            </a:r>
            <a:r>
              <a:rPr lang="tr-TR" sz="2400" dirty="0">
                <a:latin typeface="TimesNewRomanPSMT"/>
              </a:rPr>
              <a:t>mevsimsel dağılım ve miktarında değişiklikler,</a:t>
            </a:r>
          </a:p>
          <a:p>
            <a:pPr marL="0" indent="0">
              <a:buNone/>
            </a:pPr>
            <a:r>
              <a:rPr lang="tr-TR" sz="2400" dirty="0">
                <a:latin typeface="TimesNewRomanPSMT"/>
              </a:rPr>
              <a:t>• Yağış yoğunluklarında artış</a:t>
            </a:r>
          </a:p>
          <a:p>
            <a:pPr marL="0" indent="0">
              <a:buNone/>
            </a:pPr>
            <a:r>
              <a:rPr lang="tr-TR" sz="2400" dirty="0">
                <a:latin typeface="TimesNewRomanPSMT"/>
              </a:rPr>
              <a:t>• Kar ve yağmur arasındaki dengede değişiklikler</a:t>
            </a:r>
          </a:p>
          <a:p>
            <a:pPr marL="0" indent="0">
              <a:buNone/>
            </a:pPr>
            <a:r>
              <a:rPr lang="tr-TR" sz="2400" dirty="0">
                <a:latin typeface="TimesNewRomanPSMT"/>
              </a:rPr>
              <a:t>• Buharlaşmada artış ve toprak neminde azalma</a:t>
            </a:r>
          </a:p>
          <a:p>
            <a:pPr marL="0" indent="0">
              <a:buNone/>
            </a:pPr>
            <a:r>
              <a:rPr lang="tr-TR" sz="2400" dirty="0">
                <a:latin typeface="TimesNewRomanPSMT"/>
              </a:rPr>
              <a:t>• Sıcaklık ve yağışlara bağlı olarak bitki örtüsünde değişimler</a:t>
            </a:r>
          </a:p>
          <a:p>
            <a:pPr marL="0" indent="0">
              <a:buNone/>
            </a:pPr>
            <a:r>
              <a:rPr lang="tr-TR" sz="2400" dirty="0">
                <a:latin typeface="TimesNewRomanPSMT"/>
              </a:rPr>
              <a:t>• Buzul erimesinde artış</a:t>
            </a:r>
          </a:p>
          <a:p>
            <a:pPr marL="0" indent="0">
              <a:buNone/>
            </a:pPr>
            <a:r>
              <a:rPr lang="tr-TR" sz="2400" dirty="0">
                <a:latin typeface="TimesNewRomanPSMT"/>
              </a:rPr>
              <a:t>• Deniz seviyesinin yükselmesi ve yeraltı sularının tuzlanması</a:t>
            </a:r>
            <a:endParaRPr lang="tr-TR" sz="2400" dirty="0" smtClean="0">
              <a:latin typeface="TimesNewRomanPSMT"/>
            </a:endParaRPr>
          </a:p>
          <a:p>
            <a:pPr marL="0" indent="0" algn="just">
              <a:buNone/>
            </a:pPr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28746216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33232" y="297075"/>
            <a:ext cx="11240069" cy="6390327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 değişiklikler bazı bölgeleri yarı kurak ve kurak hale getirecek tuzlanmayla 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birlikte uzun 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vadede çölleşmelere neden olacaktır. Bazı bölgelerde ise afetlerde artışa neden olacaktır.</a:t>
            </a:r>
          </a:p>
          <a:p>
            <a:pPr marL="0" indent="0" algn="just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Dünya Bankası’nın bir raporuna göre Türkiye 21. Yüzyılın sonlarına doğru Avrupa ve 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Orta Asya 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Bölgesinde Rusya ve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Arnavutluktan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sonra ekstrem iklim olaylarına maruz 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kalacak üçüncü 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ülke olacaktır4. Tayfunlar, kasırgalar ve yoğun yağışlar sonucu seller mevcut su 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temin sisteminde 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hasarlar meydana getirebilecek ve aynı zamanda kalite sorunları 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yaşanmasına sebep olacaktır. </a:t>
            </a:r>
          </a:p>
          <a:p>
            <a:pPr marL="0" indent="0" algn="just">
              <a:buNone/>
            </a:pPr>
            <a:r>
              <a:rPr lang="tr-TR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Hükümetlerarası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İklim Değişikliği Paneli (IPCC, 2008) çalışmalarında 2000 ve 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2005 yılları 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arasında kuzey yarımkürede, iklim değişikliği öngörülenden daha hızlı ivme kazandığı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bunun 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 çevrimi üzerinde tahmin edilemeyecek şekilde etkiler yaratacağı ifade edilmiştir.</a:t>
            </a:r>
          </a:p>
          <a:p>
            <a:pPr marL="0" indent="0" algn="just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IPCC tarafından iklim değişikliği üzerine birçok senaryo geliştirilmiş olup senaryoların 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 kaynakları 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üzerine etkilerini değerlendirmiştir, 2050 yılında su kaynaklarının 1961 ile 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1990 yılları 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arasındaki ortalamasına göre değişimi öngörülmüştür. Türkiye açısından 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bakıldığında ise 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Türkiye’de 2030 itibarıyla, iç ve batı bölgelerinde %40'ı aşan oranda; güneydoğu ve 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doğu bölgelerinde 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ise %20-40 arasında su stresi yaşanacağı 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öngörülmektedir.</a:t>
            </a:r>
          </a:p>
          <a:p>
            <a:pPr marL="0" indent="0" algn="just">
              <a:buNone/>
            </a:pP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30819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82136" y="556383"/>
            <a:ext cx="11300347" cy="611737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21. yüzyılda sıcaklığın Türkiye’de 2030’lardan itibaren hızla artması, yağışta 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Akdeniz ve 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Güneydoğu Anadolu Bölgeleri’nde önemli ölçüde düşüşlerin, Karadeniz 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Bölgesi’nde önemli 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artışların; yüzey akışları açısından ise ülkenin batısında kış ve ilkbahar mevsimi 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yüzey 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akışlarında önemli ölçüde azalma, doğusunda ilkbahar mevsimi yüzey akışlarında da 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önemli ölçüde 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azalma yaşanması 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beklenmektedir.</a:t>
            </a:r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Yapılan simülasyon çalışmalarında; ilk 30-yıllık (2011-2040) dönem için ECHAM5 A2</a:t>
            </a:r>
          </a:p>
          <a:p>
            <a:pPr marL="0" indent="0" algn="just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simülasyonu hem kış hem de ilkbahar mevsimlerinde Türkiye’nin hemen her bölgesi için</a:t>
            </a:r>
          </a:p>
          <a:p>
            <a:pPr marL="0" indent="0" algn="just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yüzey akışında artış öngörmektedir. </a:t>
            </a:r>
            <a:endParaRPr lang="tr-TR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 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akış deseni ikinci dönemde değişmeye 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başlamaktadır. Bu 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dönemde yüzey akışının Doğu Anadolu’da kışın artması, ilkbaharda ise azalması 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tahmin edilmektedir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Bu durum büyük olasılıkla artan yüzey sıcaklıklarından kaynaklanan 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erken erimenin 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bir göstergesidir. Aynı dönemde; yüzey akışının Batı Karadeniz Bölgesi’nde her 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iki mevsimde 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artması, Ege ve Güneydoğu Anadolu’da ise ilkbaharda artması 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tahmin edilmektedir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Akdeniz Bölgesi’nde 2041-2070 döneminde, mevcut döneme kıyasla daha 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az yüzey 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akışı olması beklenmektedir. Son dönemdeki (2071-2100) değişiklik deseni 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ikinci dönemdeki 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değişikliklerle büyük ölçüde benzerlik 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göstermektedir.</a:t>
            </a:r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67653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33484" y="802042"/>
            <a:ext cx="10515600" cy="5830769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İklim değişikliğinin hidrolojik döngü üzerindeki etkisi ile yağışlarda ve su 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akımlarında daha 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fazla değişkenlik görülecek, aşırı hidrolojik olayların yoğunluğu artacaktır. Bu 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durumda su 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kaynaklarının temininde ve kalitesinde önemli değişiklikler ortaya çıkacaktır. 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 değişikliklerin 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suyun hayati öneme sahip olduğu başta içme-kullanma ve tarımsal üretim 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dâhil olmak 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üzere, enerji, sağlık, turizm, ulaşım, taşkın ve kuraklık olayları ile ekosistem 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bütünlüğü üzerine 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olumsuz etkileri olacaktır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Ulusal İklim Değişikliği Uyum Stratejisi ve Eylem Planı kapsamında Türkiye’de 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iklim değişikliğinden 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etkilenebilir alanlar olarak teknik ve bilimsel çalışmaların desteklediği 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 katılımcı 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süreçler ile kabul edilen beş önemli alana odaklanılmıştır. 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Bunlardan 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biri de 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 Kaynakları 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Yönetimi’dir.</a:t>
            </a:r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3050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56313" y="911225"/>
            <a:ext cx="10515600" cy="4351338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2100 yılına kadar yapılan öngörülerde, sıcaklıkların artışına da bağlı olarak 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kış yağışlarının 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daha çok yağmur şeklinde düşmesi ve kar örtüsünün daha hızlı bir 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şekilde eriyerek 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yüzeysel akışa katılması söz konusudur. Aynı zamanda yağışların yıl 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içerisindeki dağılımının 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yani şiddet ve sıklığının da değişmesi veya kayması gözlenecektir. </a:t>
            </a:r>
            <a:endParaRPr lang="tr-TR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Yağışın kar yerine 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daha çok yağmur şeklinde düşmesi ve kar yükünün daha hızlı bir şekilde erimesi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özellikle 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kentsel ve tarımsal su ihtiyaçları yıl boyunca yüksek rakımlardaki kar 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yükü tarafından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regüle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edilen bölgelerde suya en çok ihtiyaç duyulan zamanlarda 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sıkıntı duyulmasına 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neden olacaktır.</a:t>
            </a:r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08165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59308" y="256132"/>
            <a:ext cx="11696131" cy="6137844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 döngüsündeki düzenin bu şekilde değişmesi, su kaynaklarının kalitesinde 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 temininde 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önemli değişikliklere neden olacak ve suyun hayati öneme sahip olduğu 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gıda üretimi 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dâhil olmak üzere, iklime bağımlı birçok sektörü etkileyecektir. Türkiye’de 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iklim değişikliğinden 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kaynaklanan yaz sıcaklıklarının artması, kış yağışlarının azalması (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özellikle batı 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illerinde), yüzey sularının kaybı, kuraklıkların sıklaşması, toprağın bozulması, 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kıyılarda erozyon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taşkın ve su baskınları gibi etkiler doğrudan su kaynaklarının varlığını 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tehdit etmektedir.</a:t>
            </a:r>
          </a:p>
          <a:p>
            <a:pPr marL="0" indent="0" algn="just">
              <a:buNone/>
            </a:pPr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İklim değişikliği nedeniyle su döngüsündeki ve sıcaklıklardaki değişiklikler ile 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olası mevsimsel 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kaymaların doğrudan bu sistemlerin kontrolünde olan tarım sektörünü 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etkilemesi kaçınılmazdır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Sıcaklık ve yağış düzenin değişimine bağlı olarak tarımsal zararlıların 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yayılım alanları 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 türlerinde artışlar söz konusu olacaktır. Tarımda öngörülen iklim değişiklikleri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üretimi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üretim yerlerini ve hayvancılığı etkileyecek, aşırı hava olaylarının şiddeti, sıklığı 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 artma 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olasılığı tarımda rekoltenin azalması riskini önemli ölçüde artıracaktır. Bu 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durum doğrudan 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gıda güvencesi ile ilgilidir.</a:t>
            </a:r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86678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6063" y="324370"/>
            <a:ext cx="11281012" cy="6212907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tr-TR" sz="2400" dirty="0">
                <a:latin typeface="TimesNewRomanPSMT"/>
              </a:rPr>
              <a:t>Türkiye’de iklim değişikliğinin, gıda üretimi ve güvencesi için elzem olan su ve </a:t>
            </a:r>
            <a:r>
              <a:rPr lang="tr-TR" sz="2400" dirty="0" smtClean="0">
                <a:latin typeface="TimesNewRomanPSMT"/>
              </a:rPr>
              <a:t>toprak kaynakları </a:t>
            </a:r>
            <a:r>
              <a:rPr lang="tr-TR" sz="2400" dirty="0">
                <a:latin typeface="TimesNewRomanPSMT"/>
              </a:rPr>
              <a:t>ve dolayısıyla kırsal kalkınma üzerinde şiddeti giderek artan olumsuz </a:t>
            </a:r>
            <a:r>
              <a:rPr lang="tr-TR" sz="2400" dirty="0" smtClean="0">
                <a:latin typeface="TimesNewRomanPSMT"/>
              </a:rPr>
              <a:t>etkiler yaratması </a:t>
            </a:r>
            <a:r>
              <a:rPr lang="tr-TR" sz="2400" dirty="0">
                <a:latin typeface="TimesNewRomanPSMT"/>
              </a:rPr>
              <a:t>beklenmektedir. Örneğin, Türkiye’nin Ege kıyılarında yer alan Gediz ve </a:t>
            </a:r>
            <a:r>
              <a:rPr lang="tr-TR" sz="2400" dirty="0" smtClean="0">
                <a:latin typeface="TimesNewRomanPSMT"/>
              </a:rPr>
              <a:t>Büyük Menderes </a:t>
            </a:r>
            <a:r>
              <a:rPr lang="tr-TR" sz="2400" dirty="0" err="1">
                <a:latin typeface="TimesNewRomanPSMT"/>
              </a:rPr>
              <a:t>Havzaları’nda</a:t>
            </a:r>
            <a:r>
              <a:rPr lang="tr-TR" sz="2400" dirty="0">
                <a:latin typeface="TimesNewRomanPSMT"/>
              </a:rPr>
              <a:t> bu yüzyılın sonunda yüzey sularının %50’sinin kaybolacağı</a:t>
            </a:r>
            <a:r>
              <a:rPr lang="tr-TR" sz="2400" dirty="0" smtClean="0">
                <a:latin typeface="TimesNewRomanPSMT"/>
              </a:rPr>
              <a:t>, tarımda</a:t>
            </a:r>
            <a:r>
              <a:rPr lang="tr-TR" sz="2400" dirty="0">
                <a:latin typeface="TimesNewRomanPSMT"/>
              </a:rPr>
              <a:t>, yerleşimlerde ve sanayide aşırı su sıkıntısı yaşanacağı tahmin edilmektedir.</a:t>
            </a:r>
          </a:p>
          <a:p>
            <a:pPr marL="0" indent="0" algn="just">
              <a:buNone/>
            </a:pPr>
            <a:r>
              <a:rPr lang="tr-TR" sz="2400" dirty="0">
                <a:latin typeface="TimesNewRomanPSMT"/>
              </a:rPr>
              <a:t>İklim değişikliğine bağlı olarak özellikle taşkın ve kuraklık gibi su </a:t>
            </a:r>
            <a:r>
              <a:rPr lang="tr-TR" sz="2400" dirty="0" smtClean="0">
                <a:latin typeface="TimesNewRomanPSMT"/>
              </a:rPr>
              <a:t>döngüsünün değişmesine </a:t>
            </a:r>
            <a:r>
              <a:rPr lang="tr-TR" sz="2400" dirty="0">
                <a:latin typeface="TimesNewRomanPSMT"/>
              </a:rPr>
              <a:t>duyarlı doğal afetlerin sıklığı, şiddeti ve ülke çapındaki mekânsal </a:t>
            </a:r>
            <a:r>
              <a:rPr lang="tr-TR" sz="2400" dirty="0" smtClean="0">
                <a:latin typeface="TimesNewRomanPSMT"/>
              </a:rPr>
              <a:t>dağılımlarında artışlar </a:t>
            </a:r>
            <a:r>
              <a:rPr lang="tr-TR" sz="2400" dirty="0">
                <a:latin typeface="TimesNewRomanPSMT"/>
              </a:rPr>
              <a:t>öngörülmektedir. Örneğin kış aylarında yüzeysel akışa geçen su miktarının artması</a:t>
            </a:r>
            <a:r>
              <a:rPr lang="tr-TR" sz="2400" dirty="0" smtClean="0">
                <a:latin typeface="TimesNewRomanPSMT"/>
              </a:rPr>
              <a:t>, taşkınlar </a:t>
            </a:r>
            <a:r>
              <a:rPr lang="tr-TR" sz="2400" dirty="0">
                <a:latin typeface="TimesNewRomanPSMT"/>
              </a:rPr>
              <a:t>konusunda ilave önlemlerin alınması ve mevcut altyapının geliştirilmesini </a:t>
            </a:r>
            <a:r>
              <a:rPr lang="tr-TR" sz="2400" dirty="0" smtClean="0">
                <a:latin typeface="TimesNewRomanPSMT"/>
              </a:rPr>
              <a:t>gerekli kılacaktır</a:t>
            </a:r>
            <a:r>
              <a:rPr lang="tr-TR" sz="2400" dirty="0">
                <a:latin typeface="TimesNewRomanPSMT"/>
              </a:rPr>
              <a:t>. Benzer şekilde yağışların şiddetinin artacağı öngörülen bölgeler vardır. </a:t>
            </a:r>
            <a:r>
              <a:rPr lang="tr-TR" sz="2400" dirty="0" smtClean="0">
                <a:latin typeface="TimesNewRomanPSMT"/>
              </a:rPr>
              <a:t>Dolayısıyla bu </a:t>
            </a:r>
            <a:r>
              <a:rPr lang="tr-TR" sz="2400" dirty="0">
                <a:latin typeface="TimesNewRomanPSMT"/>
              </a:rPr>
              <a:t>tür bölgelerde hem kırsal hem de kentsel alanlarda taşkın riski ortaya çıkacak veya </a:t>
            </a:r>
            <a:r>
              <a:rPr lang="tr-TR" sz="2400" dirty="0" smtClean="0">
                <a:latin typeface="TimesNewRomanPSMT"/>
              </a:rPr>
              <a:t>mevcut taşkın </a:t>
            </a:r>
            <a:r>
              <a:rPr lang="tr-TR" sz="2400" dirty="0">
                <a:latin typeface="TimesNewRomanPSMT"/>
              </a:rPr>
              <a:t>riski artacaktır</a:t>
            </a:r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14891565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06188" y="583679"/>
            <a:ext cx="10515600" cy="56397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tr-TR" sz="2400" dirty="0">
                <a:latin typeface="TimesNewRomanPSMT"/>
              </a:rPr>
              <a:t>Su Kaynakları Yönetimi </a:t>
            </a:r>
            <a:r>
              <a:rPr lang="tr-TR" sz="2400" dirty="0" smtClean="0">
                <a:latin typeface="TimesNewRomanPSMT"/>
              </a:rPr>
              <a:t>kapsamında,</a:t>
            </a:r>
          </a:p>
          <a:p>
            <a:pPr algn="just"/>
            <a:r>
              <a:rPr lang="tr-TR" sz="2400" dirty="0" smtClean="0">
                <a:latin typeface="TimesNewRomanPSMT"/>
              </a:rPr>
              <a:t>İklim değişimine uyuma </a:t>
            </a:r>
            <a:r>
              <a:rPr lang="tr-TR" sz="2400" dirty="0">
                <a:latin typeface="TimesNewRomanPSMT"/>
              </a:rPr>
              <a:t>ve sürdürülebilir su yönetimine (yüzey </a:t>
            </a:r>
            <a:r>
              <a:rPr lang="tr-TR" sz="2400" dirty="0" smtClean="0">
                <a:latin typeface="TimesNewRomanPSMT"/>
              </a:rPr>
              <a:t>ve yeraltı </a:t>
            </a:r>
            <a:r>
              <a:rPr lang="tr-TR" sz="2400" dirty="0">
                <a:latin typeface="TimesNewRomanPSMT"/>
              </a:rPr>
              <a:t>suları) yönelik stratejilerin geliştirilmesi, </a:t>
            </a:r>
            <a:endParaRPr lang="tr-TR" sz="2400" dirty="0" smtClean="0">
              <a:latin typeface="TimesNewRomanPSMT"/>
            </a:endParaRPr>
          </a:p>
          <a:p>
            <a:pPr algn="just"/>
            <a:r>
              <a:rPr lang="tr-TR" sz="2400" dirty="0">
                <a:latin typeface="TimesNewRomanPSMT"/>
              </a:rPr>
              <a:t>F</a:t>
            </a:r>
            <a:r>
              <a:rPr lang="tr-TR" sz="2400" dirty="0" smtClean="0">
                <a:latin typeface="TimesNewRomanPSMT"/>
              </a:rPr>
              <a:t>arklı </a:t>
            </a:r>
            <a:r>
              <a:rPr lang="tr-TR" sz="2400" dirty="0">
                <a:latin typeface="TimesNewRomanPSMT"/>
              </a:rPr>
              <a:t>sektörlerdeki (içme suyu, sanayi</a:t>
            </a:r>
            <a:r>
              <a:rPr lang="tr-TR" sz="2400" dirty="0" smtClean="0">
                <a:latin typeface="TimesNewRomanPSMT"/>
              </a:rPr>
              <a:t>, sulama</a:t>
            </a:r>
            <a:r>
              <a:rPr lang="tr-TR" sz="2400" dirty="0">
                <a:latin typeface="TimesNewRomanPSMT"/>
              </a:rPr>
              <a:t>) ihtiyaçların belirlenerek gerçekçi arz/talep dengelerinin sağlanması, </a:t>
            </a:r>
            <a:endParaRPr lang="tr-TR" sz="2400" dirty="0" smtClean="0">
              <a:latin typeface="TimesNewRomanPSMT"/>
            </a:endParaRPr>
          </a:p>
          <a:p>
            <a:pPr algn="just"/>
            <a:r>
              <a:rPr lang="tr-TR" sz="2400" dirty="0" smtClean="0">
                <a:latin typeface="TimesNewRomanPSMT"/>
              </a:rPr>
              <a:t>Su kaynaklarının verimli </a:t>
            </a:r>
            <a:r>
              <a:rPr lang="tr-TR" sz="2400" dirty="0">
                <a:latin typeface="TimesNewRomanPSMT"/>
              </a:rPr>
              <a:t>bir şekilde kullanımının sağlanması ve havza ölçeğindeki ani değişimlerin (</a:t>
            </a:r>
            <a:r>
              <a:rPr lang="tr-TR" sz="2400" dirty="0" smtClean="0">
                <a:latin typeface="TimesNewRomanPSMT"/>
              </a:rPr>
              <a:t>kuraklık ve </a:t>
            </a:r>
            <a:r>
              <a:rPr lang="tr-TR" sz="2400" dirty="0">
                <a:latin typeface="TimesNewRomanPSMT"/>
              </a:rPr>
              <a:t>taşkın) su kalitesi üzerinde oluşturacağı baskıların minimum seviyelere indirilmesi</a:t>
            </a:r>
            <a:r>
              <a:rPr lang="tr-TR" sz="2400" dirty="0" smtClean="0">
                <a:latin typeface="TimesNewRomanPSMT"/>
              </a:rPr>
              <a:t>, </a:t>
            </a:r>
          </a:p>
          <a:p>
            <a:pPr algn="just"/>
            <a:r>
              <a:rPr lang="tr-TR" sz="2400" dirty="0" smtClean="0">
                <a:latin typeface="TimesNewRomanPSMT"/>
              </a:rPr>
              <a:t>Barajların </a:t>
            </a:r>
            <a:r>
              <a:rPr lang="tr-TR" sz="2400" dirty="0">
                <a:latin typeface="TimesNewRomanPSMT"/>
              </a:rPr>
              <a:t>(içme suyu/sanayi su temini, sulama, hidroelektrik enerji, taşkın kontrol barajları</a:t>
            </a:r>
            <a:r>
              <a:rPr lang="tr-TR" sz="2400" dirty="0" smtClean="0">
                <a:latin typeface="TimesNewRomanPSMT"/>
              </a:rPr>
              <a:t>) geliştirilmesi</a:t>
            </a:r>
            <a:r>
              <a:rPr lang="tr-TR" sz="2400" dirty="0">
                <a:latin typeface="TimesNewRomanPSMT"/>
              </a:rPr>
              <a:t>, sulama ve drenaj sistemlerinin </a:t>
            </a:r>
            <a:r>
              <a:rPr lang="tr-TR" sz="2400" dirty="0" smtClean="0">
                <a:latin typeface="TimesNewRomanPSMT"/>
              </a:rPr>
              <a:t>yapılması,</a:t>
            </a:r>
          </a:p>
          <a:p>
            <a:pPr algn="just"/>
            <a:r>
              <a:rPr lang="tr-TR" sz="2400" dirty="0" smtClean="0">
                <a:latin typeface="TimesNewRomanPSMT"/>
              </a:rPr>
              <a:t>Su </a:t>
            </a:r>
            <a:r>
              <a:rPr lang="tr-TR" sz="2400" dirty="0">
                <a:latin typeface="TimesNewRomanPSMT"/>
              </a:rPr>
              <a:t>temini ve arıtma </a:t>
            </a:r>
            <a:r>
              <a:rPr lang="tr-TR" sz="2400" dirty="0" smtClean="0">
                <a:latin typeface="TimesNewRomanPSMT"/>
              </a:rPr>
              <a:t>tesislerinin geliştirilmesi, gerekmektedir.</a:t>
            </a:r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3000064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15119" y="310724"/>
            <a:ext cx="10515600" cy="593995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Kuraklık, küresel ısınma ve iklim değişikliği üçlüsünde; sulama nasıl olmalı?</a:t>
            </a:r>
          </a:p>
          <a:p>
            <a:pPr marL="0" indent="0">
              <a:buNone/>
            </a:pPr>
            <a:endParaRPr lang="tr-TR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Suyun 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etkin ve verimli kullanımı konusunda 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uygulamalar desteklenmeli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tr-TR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Tasarruflu 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 kullanımı için eğitim, yayın ve bilgilendirme faaliyetleri</a:t>
            </a:r>
          </a:p>
          <a:p>
            <a:pPr algn="just"/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yaygınlaştırılarak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su tasarrufu sağlayan teknolojilerin kullanımı teşvik 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edilmeli</a:t>
            </a:r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 hakkında bilinçlendirme ve eğitim çalışmaları okul öncesi programı dahil tüm 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eğitim müfredatlarında yer almalı</a:t>
            </a:r>
          </a:p>
          <a:p>
            <a:pPr algn="just"/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Toplum 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bilinci ve farkındalığı arttırıcı kamu spotu 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bilgileri görsel 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medya kullanılarak 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arttırılmalı</a:t>
            </a:r>
          </a:p>
          <a:p>
            <a:pPr algn="just"/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Tarımsal su kullanımında kayıp/kaçak 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oranı 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azaltılmalı, kullanılan 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 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faturalandırılarak tahsilat 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sorunları 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giderilmeli</a:t>
            </a:r>
          </a:p>
        </p:txBody>
      </p:sp>
    </p:spTree>
    <p:extLst>
      <p:ext uri="{BB962C8B-B14F-4D97-AF65-F5344CB8AC3E}">
        <p14:creationId xmlns:p14="http://schemas.microsoft.com/office/powerpoint/2010/main" val="39549868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28767" y="747452"/>
            <a:ext cx="10515600" cy="4351338"/>
          </a:xfrm>
        </p:spPr>
        <p:txBody>
          <a:bodyPr>
            <a:normAutofit/>
          </a:bodyPr>
          <a:lstStyle/>
          <a:p>
            <a:pPr marL="177800" lvl="0" indent="-177800" algn="just"/>
            <a:r>
              <a:rPr lang="tr-TR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Sulamada modern teknikler kullanılmalı, yeraltı suyu kullanan çiftçiler için basınçlı sulama sistemleri ve sulama programlarına uyulması zorunlu hale getirilmesi için gerekli düzenlemelerin yapılmalı</a:t>
            </a:r>
          </a:p>
          <a:p>
            <a:pPr marL="177800" lvl="0" indent="-177800" algn="just"/>
            <a:r>
              <a:rPr lang="tr-TR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Modern sulama teknikleri teşvik edilip, yaygınlaştırılarak aşırı </a:t>
            </a:r>
            <a:r>
              <a:rPr lang="tr-TR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sulama engellenmeli, kaçak </a:t>
            </a:r>
            <a:r>
              <a:rPr lang="tr-TR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kuyu açmanın önüne </a:t>
            </a:r>
            <a:r>
              <a:rPr lang="tr-TR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geçilmeli, mevcut </a:t>
            </a:r>
            <a:r>
              <a:rPr lang="tr-TR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kuyular </a:t>
            </a:r>
            <a:r>
              <a:rPr lang="tr-TR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ruhsatlandırılmalı</a:t>
            </a:r>
          </a:p>
          <a:p>
            <a:pPr marL="177800" lvl="0" indent="-177800" algn="just"/>
            <a:r>
              <a:rPr lang="tr-TR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Tarımsal </a:t>
            </a:r>
            <a:r>
              <a:rPr lang="tr-TR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sulamada su kayıplarının azaltılması ve suyun daha </a:t>
            </a:r>
            <a:r>
              <a:rPr lang="tr-TR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verimli kullanılması </a:t>
            </a:r>
            <a:r>
              <a:rPr lang="tr-TR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için sulamada kapalı sistemlerin kullanıldığı alanlar </a:t>
            </a:r>
            <a:r>
              <a:rPr lang="tr-TR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arttırılmalı </a:t>
            </a:r>
            <a:r>
              <a:rPr lang="tr-TR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 su </a:t>
            </a:r>
            <a:r>
              <a:rPr lang="tr-TR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tasarrufu sağlayan </a:t>
            </a:r>
            <a:r>
              <a:rPr lang="tr-TR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tarla içi modern sulama </a:t>
            </a:r>
            <a:r>
              <a:rPr lang="tr-TR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yöntemleri yaygınlaştırılmalı</a:t>
            </a:r>
            <a:endParaRPr lang="tr-TR" sz="2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498571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92540" y="447201"/>
            <a:ext cx="10515600" cy="4351338"/>
          </a:xfrm>
        </p:spPr>
        <p:txBody>
          <a:bodyPr>
            <a:normAutofit/>
          </a:bodyPr>
          <a:lstStyle/>
          <a:p>
            <a:pPr algn="just"/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Destekleme 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politikaları, 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bitki-toprak-su ilişkileri dikkate alınarak 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hazırlanmalı ekonomi açıdan uygun 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pazarların bulunması için gerekli önlemler 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alınmalı</a:t>
            </a:r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Sulama programlarının 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bilimsel esaslara göre 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yapılması için gerekli altyapı oluşturulmalı</a:t>
            </a:r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 tahsisinde su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kısıtı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dikkate alınmalı ve ürün deseni 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 </a:t>
            </a:r>
            <a:r>
              <a:rPr lang="tr-TR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kısıtı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koşulu dikkate alınarak belirlenmeli</a:t>
            </a:r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Optimum bitki deseni 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çalışmaları yapılarak elde 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edilen 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çıktılara göre 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destekleme 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politikaları hazırlanmalı</a:t>
            </a:r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6923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01723" y="651918"/>
            <a:ext cx="10515600" cy="4351338"/>
          </a:xfrm>
        </p:spPr>
        <p:txBody>
          <a:bodyPr>
            <a:noAutofit/>
          </a:bodyPr>
          <a:lstStyle/>
          <a:p>
            <a:pPr algn="just"/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Sulamada 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enerji maliyetini azaltacak yenilenebilir 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enerji kaynaklarının 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kullanımına yönelik AR-GE projeleri 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hazırlanmalı</a:t>
            </a:r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 kullanıcı 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organizasyonların verimliliğini arttırıcı tedbirler alınmalı</a:t>
            </a:r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Temiz üretim teknikleri yaygınlaştırılarak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atıksu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miktarı 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azaltılmalı</a:t>
            </a:r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Arıtılmış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atıksuların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yeniden 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kullanımını  arttırıcı uygulamalar ve teşvikler oluşturulmalı</a:t>
            </a:r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Yağmur 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suyu hasadı, arıtılmış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atıksuların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yeniden kullanılması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gri su sistemlerinin kurulması vb. uygulamalar ile suyun yeniden 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kullanımı yaygınlaştırılmalı</a:t>
            </a:r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01585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86854" y="627797"/>
            <a:ext cx="10766946" cy="5549166"/>
          </a:xfrm>
        </p:spPr>
        <p:txBody>
          <a:bodyPr>
            <a:normAutofit/>
          </a:bodyPr>
          <a:lstStyle/>
          <a:p>
            <a:pPr algn="just"/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Suyun etkin ve verimli kullanımı 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sağlanması için kayıplar azaltılmalı ve su israfı giderilmeli</a:t>
            </a:r>
          </a:p>
          <a:p>
            <a:pPr algn="just"/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Sulama 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sistemlerinin rehabilitasyonu ile sulama 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verimliliğinin arttırılması</a:t>
            </a:r>
          </a:p>
          <a:p>
            <a:pPr algn="just"/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Arıtılmış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atıksuların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yeniden kullanılabilirliğinin 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arttırılması</a:t>
            </a:r>
          </a:p>
          <a:p>
            <a:pPr algn="just"/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 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kaynaklarının korunması ve geliştirilmesi</a:t>
            </a:r>
          </a:p>
          <a:p>
            <a:pPr algn="just"/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 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kaynakları üzerindeki kirletici baskılarının azaltılması, kirletenlere</a:t>
            </a:r>
          </a:p>
          <a:p>
            <a:pPr algn="just"/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yönelik caydırıcılığın arttırılması</a:t>
            </a:r>
            <a:endParaRPr lang="tr-TR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r-TR" sz="2400" i="1" dirty="0" smtClean="0">
              <a:latin typeface="TimesNewRomanPS-ItalicMT"/>
            </a:endParaRPr>
          </a:p>
          <a:p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77697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1344</Words>
  <Application>Microsoft Office PowerPoint</Application>
  <PresentationFormat>Geniş ekran</PresentationFormat>
  <Paragraphs>60</Paragraphs>
  <Slides>14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6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14</vt:i4>
      </vt:variant>
    </vt:vector>
  </HeadingPairs>
  <TitlesOfParts>
    <vt:vector size="21" baseType="lpstr">
      <vt:lpstr>Arial</vt:lpstr>
      <vt:lpstr>Calibri</vt:lpstr>
      <vt:lpstr>Calibri Light</vt:lpstr>
      <vt:lpstr>Times New Roman</vt:lpstr>
      <vt:lpstr>TimesNewRomanPS-ItalicMT</vt:lpstr>
      <vt:lpstr>TimesNewRomanPSMT</vt:lpstr>
      <vt:lpstr>Office Teması</vt:lpstr>
      <vt:lpstr> TARIMSAL KURAKLIK YÖNETİMİ  8. Kuraklık, küresel ısınma ve iklim değişikliği üçgeninde tarımsal sulama   Prof.Dr.Belgin ÇAKMAK 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TARIMSAL KURAKLIK YÖNETİMİ  8. Kuraklık, küresel ısınma ve iklim değişikliği üçgeninde tarımsal sulama   Prof.Dr.Belgin ÇAKMAK </dc:title>
  <dc:creator>Belgin</dc:creator>
  <cp:lastModifiedBy>Belgin</cp:lastModifiedBy>
  <cp:revision>16</cp:revision>
  <dcterms:created xsi:type="dcterms:W3CDTF">2022-03-10T09:04:07Z</dcterms:created>
  <dcterms:modified xsi:type="dcterms:W3CDTF">2022-03-10T10:54:38Z</dcterms:modified>
</cp:coreProperties>
</file>