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6">
  <p:sldMasterIdLst>
    <p:sldMasterId id="2147483660" r:id="rId1"/>
    <p:sldMasterId id="2147483673" r:id="rId2"/>
    <p:sldMasterId id="2147483690" r:id="rId3"/>
  </p:sldMasterIdLst>
  <p:notesMasterIdLst>
    <p:notesMasterId r:id="rId12"/>
  </p:notesMasterIdLst>
  <p:sldIdLst>
    <p:sldId id="1083" r:id="rId4"/>
    <p:sldId id="1084" r:id="rId5"/>
    <p:sldId id="1085" r:id="rId6"/>
    <p:sldId id="1086" r:id="rId7"/>
    <p:sldId id="1087" r:id="rId8"/>
    <p:sldId id="1088" r:id="rId9"/>
    <p:sldId id="1089" r:id="rId10"/>
    <p:sldId id="1090" r:id="rId11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7176C"/>
    <a:srgbClr val="46166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Orta Stil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Orta Stil 2 - Vurgu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Orta Stil 2 - Vurgu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D5ABB26-0587-4C30-8999-92F81FD0307C}" styleName="Stil Yok, Kılavuz Yok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E3FDE45-AF77-4B5C-9715-49D594BDF05E}" styleName="Açık Stil 1 - Vurgu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940675A-B579-460E-94D1-54222C63F5DA}" styleName="Stil Yok, Tablo Kılavuz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7164" autoAdjust="0"/>
    <p:restoredTop sz="91471" autoAdjust="0"/>
  </p:normalViewPr>
  <p:slideViewPr>
    <p:cSldViewPr snapToGrid="0">
      <p:cViewPr varScale="1">
        <p:scale>
          <a:sx n="81" d="100"/>
          <a:sy n="81" d="100"/>
        </p:scale>
        <p:origin x="1068" y="78"/>
      </p:cViewPr>
      <p:guideLst>
        <p:guide orient="horz" pos="2160"/>
        <p:guide pos="2880"/>
      </p:guideLst>
    </p:cSldViewPr>
  </p:slideViewPr>
  <p:notesTextViewPr>
    <p:cViewPr>
      <p:scale>
        <a:sx n="66" d="100"/>
        <a:sy n="66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61" d="100"/>
          <a:sy n="61" d="100"/>
        </p:scale>
        <p:origin x="337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theme" Target="theme/theme1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F88CA5-4B52-431F-9D0B-7834703D4155}" type="datetimeFigureOut">
              <a:rPr lang="en-US" smtClean="0"/>
              <a:t>2/26/2020</a:t>
            </a:fld>
            <a:endParaRPr lang="en-US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85FB67-13BD-4A07-A42B-F2DDB568A1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252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C2E16-D5DA-4D9C-92CB-3D0DDCA7AE5C}" type="datetime1">
              <a:rPr lang="en-US" smtClean="0"/>
              <a:t>2/26/2020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Prof. Dr. Harun TANRIVERMİŞ, Yrd. Doç. Dr. Yeşim ALİEFENDİOĞLU Ekonomi I 2016-2017 Güz Dönemi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119D-8EDB-4D0A-AB54-479909DD9FBC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7714002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21148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12512-3B4A-4C0D-950D-6FFEACF07EB0}" type="datetime1">
              <a:rPr lang="en-US" smtClean="0"/>
              <a:t>2/26/2020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Prof. Dr. Harun TANRIVERMİŞ, Yrd. Doç. Dr. Yeşim ALİEFENDİOĞLU Ekonomi I 2016-2017 Güz Dönemi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119D-8EDB-4D0A-AB54-479909DD9FBC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8011062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19078-E88E-432E-B463-E382E09B18DC}" type="datetime1">
              <a:rPr lang="en-US" smtClean="0"/>
              <a:t>2/26/2020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Prof. Dr. Harun TANRIVERMİŞ, Yrd. Doç. Dr. Yeşim ALİEFENDİOĞLU Ekonomi I 2016-2017 Güz Dönemi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119D-8EDB-4D0A-AB54-479909DD9F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6643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F88A8-F742-4F69-A35B-1B28FBF07202}" type="datetime1">
              <a:rPr lang="en-US" smtClean="0"/>
              <a:t>2/26/2020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Prof. Dr. Harun TANRIVERMİŞ, Yrd. Doç. Dr. Yeşim ALİEFENDİOĞLU Ekonomi I 2016-2017 Güz Dönemi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119D-8EDB-4D0A-AB54-479909DD9FBC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3776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C0540-C812-4A10-A4A2-8F2918206376}" type="datetime1">
              <a:rPr lang="en-US" smtClean="0"/>
              <a:t>2/26/2020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Prof. Dr. Harun TANRIVERMİŞ, Yrd. Doç. Dr. Yeşim ALİEFENDİOĞLU Ekonomi I 2016-2017 Güz Dönemi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119D-8EDB-4D0A-AB54-479909DD9F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46229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0DDDF-7A43-4041-A150-A5265DD17B5B}" type="datetime1">
              <a:rPr lang="en-US" smtClean="0"/>
              <a:t>2/26/2020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Prof. Dr. Harun TANRIVERMİŞ, Yrd. Doç. Dr. Yeşim ALİEFENDİOĞLU Ekonomi I 2016-2017 Güz Dönemi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119D-8EDB-4D0A-AB54-479909DD9F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38819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2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2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B923B-C384-40AA-8590-01472514B94D}" type="datetime1">
              <a:rPr lang="en-US" smtClean="0"/>
              <a:t>2/26/2020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Prof. Dr. Harun TANRIVERMİŞ, Yrd. Doç. Dr. Yeşim ALİEFENDİOĞLU Ekonomi I 2016-2017 Güz Dönemi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119D-8EDB-4D0A-AB54-479909DD9FBC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1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43253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/>
              <a:t>Resim eklemek için simgeyi tıklatın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210B27-1C63-4458-A0DE-D05A3D5ED342}" type="datetime1">
              <a:rPr lang="en-US" smtClean="0"/>
              <a:t>2/26/2020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Prof. Dr. Harun TANRIVERMİŞ, Yrd. Doç. Dr. Yeşim ALİEFENDİOĞLU Ekonomi I 2016-2017 Güz Dönemi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119D-8EDB-4D0A-AB54-479909DD9F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82204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021E8-F963-4E7B-98CE-B76E5E287BD9}" type="datetime1">
              <a:rPr lang="en-US" smtClean="0"/>
              <a:t>2/26/2020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Prof. Dr. Harun TANRIVERMİŞ, Yrd. Doç. Dr. Yeşim ALİEFENDİOĞLU Ekonomi I 2016-2017 Güz Dönemi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119D-8EDB-4D0A-AB54-479909DD9F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3875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3"/>
            <a:ext cx="1828800" cy="5410199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71BD1-7858-4A7D-AB54-A4451F562A85}" type="datetime1">
              <a:rPr lang="en-US" smtClean="0"/>
              <a:t>2/26/2020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Prof. Dr. Harun TANRIVERMİŞ, Yrd. Doç. Dr. Yeşim ALİEFENDİOĞLU Ekonomi I 2016-2017 Güz Dönemi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119D-8EDB-4D0A-AB54-479909DD9F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66878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/>
          </p:nvPr>
        </p:nvSpPr>
        <p:spPr>
          <a:xfrm>
            <a:off x="1066800" y="304800"/>
            <a:ext cx="7543800" cy="579120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3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4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24DB031-92E8-45A5-8D15-81850C813C05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5071712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093B4-1CC8-466C-AC69-8C4EAAC07B96}" type="datetime1">
              <a:rPr lang="en-US" smtClean="0"/>
              <a:t>2/26/2020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8324808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0254B-BB82-4C80-A262-98BD5C0B4A90}" type="datetime1">
              <a:rPr lang="en-US" smtClean="0"/>
              <a:t>2/26/2020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875713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955901-25EF-4B6B-8217-40AE73B567A5}" type="datetime1">
              <a:rPr lang="en-US" smtClean="0"/>
              <a:t>2/26/2020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6198684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8C9F5-99EE-46C1-925D-08171F3997F5}" type="datetime1">
              <a:rPr lang="en-US" smtClean="0"/>
              <a:t>2/26/2020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8348045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CB38C-929A-4885-8B3A-FB2E643FA28D}" type="datetime1">
              <a:rPr lang="en-US" smtClean="0"/>
              <a:t>2/26/2020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1492942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3DAA0-B6AA-4ACD-9FB1-17185E43A90D}" type="datetime1">
              <a:rPr lang="en-US" smtClean="0"/>
              <a:t>2/26/2020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7469024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7F1EA-F52B-42F5-8478-0AF9BFD7E958}" type="datetime1">
              <a:rPr lang="en-US" smtClean="0"/>
              <a:t>2/26/2020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7475535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2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2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E4876-F515-4632-ACBF-711C6699D7F1}" type="datetime1">
              <a:rPr lang="en-US" smtClean="0"/>
              <a:t>2/26/2020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1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544585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/>
              <a:t>Resim eklemek için simgeyi tıklatın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930EE-5137-4864-99E0-78D0AA38347E}" type="datetime1">
              <a:rPr lang="en-US" smtClean="0"/>
              <a:t>2/26/2020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8547969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F37A8-D33E-4B0E-8235-475DB97D5147}" type="datetime1">
              <a:rPr lang="en-US" smtClean="0"/>
              <a:t>2/26/2020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3643762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3"/>
            <a:ext cx="1828800" cy="5410199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96E1F-70EC-4C9F-84B9-309ABB33F145}" type="datetime1">
              <a:rPr lang="en-US" smtClean="0"/>
              <a:t>2/26/2020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7974391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/>
          </p:nvPr>
        </p:nvSpPr>
        <p:spPr>
          <a:xfrm>
            <a:off x="457200" y="277813"/>
            <a:ext cx="8229600" cy="5853112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2F65B9-AF3F-4168-8F3A-EA905B549768}" type="datetime1">
              <a:rPr lang="en-US" smtClean="0"/>
              <a:t>2/26/2020</a:t>
            </a:fld>
            <a:endParaRPr lang="tr-TR"/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CC9CEF-1B2B-47A9-B112-A53E035B6F79}" type="slidenum">
              <a:rPr lang="tr-TR" smtClean="0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1206933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Başlık, Metin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sz="half" idx="1"/>
          </p:nvPr>
        </p:nvSpPr>
        <p:spPr>
          <a:xfrm>
            <a:off x="457200" y="1600202"/>
            <a:ext cx="4038600" cy="4530725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30725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D7AFE2-252A-473E-B74B-445E14A41A1C}" type="datetime1">
              <a:rPr lang="en-US" smtClean="0"/>
              <a:t>2/26/2020</a:t>
            </a:fld>
            <a:endParaRPr lang="tr-TR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9C2CDE-511F-4CCA-A6CE-70569E99ECA7}" type="slidenum">
              <a:rPr lang="tr-TR" smtClean="0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5389097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Başlık ve Tab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Tablo Yer Tutucusu 2"/>
          <p:cNvSpPr>
            <a:spLocks noGrp="1"/>
          </p:cNvSpPr>
          <p:nvPr>
            <p:ph type="tbl" idx="1"/>
          </p:nvPr>
        </p:nvSpPr>
        <p:spPr>
          <a:xfrm>
            <a:off x="457200" y="1600202"/>
            <a:ext cx="8229600" cy="4530725"/>
          </a:xfrm>
        </p:spPr>
        <p:txBody>
          <a:bodyPr/>
          <a:lstStyle/>
          <a:p>
            <a:pPr lvl="0"/>
            <a:r>
              <a:rPr lang="tr-TR" noProof="0"/>
              <a:t>Tablo eklemek için simgeyi tıklatın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24C5B5-B0BC-4A99-9668-7AA50979CB18}" type="datetime1">
              <a:rPr lang="en-US" smtClean="0"/>
              <a:t>2/26/2020</a:t>
            </a:fld>
            <a:endParaRPr lang="tr-TR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694B09-DDCA-463B-A0FD-225071502900}" type="slidenum">
              <a:rPr lang="tr-TR" smtClean="0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7452489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Başlık, 4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 sz="quarter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457200" y="1600202"/>
            <a:ext cx="4038600" cy="2189163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quarter" idx="2"/>
          </p:nvPr>
        </p:nvSpPr>
        <p:spPr>
          <a:xfrm>
            <a:off x="4648200" y="1600202"/>
            <a:ext cx="4038600" cy="2189163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İçerik Yer Tutucusu 4"/>
          <p:cNvSpPr>
            <a:spLocks noGrp="1"/>
          </p:cNvSpPr>
          <p:nvPr>
            <p:ph sz="quarter" idx="3"/>
          </p:nvPr>
        </p:nvSpPr>
        <p:spPr>
          <a:xfrm>
            <a:off x="457200" y="3941763"/>
            <a:ext cx="4038600" cy="2189162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48200" y="3941763"/>
            <a:ext cx="4038600" cy="2189162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B4A527-8F12-4586-8896-F9A7002F02D4}" type="datetime1">
              <a:rPr lang="en-US" smtClean="0"/>
              <a:t>2/26/2020</a:t>
            </a:fld>
            <a:endParaRPr lang="tr-TR"/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FE3CA1-1F67-46BC-B6F2-EBF60CBDD860}" type="slidenum">
              <a:rPr lang="tr-TR" smtClean="0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7563434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etin Yer Tutucusu 11"/>
          <p:cNvSpPr>
            <a:spLocks noGrp="1"/>
          </p:cNvSpPr>
          <p:nvPr>
            <p:ph idx="1"/>
          </p:nvPr>
        </p:nvSpPr>
        <p:spPr>
          <a:xfrm>
            <a:off x="410935" y="1299507"/>
            <a:ext cx="7886700" cy="1179054"/>
          </a:xfrm>
          <a:prstGeom prst="rect">
            <a:avLst/>
          </a:prstGeom>
        </p:spPr>
        <p:txBody>
          <a:bodyPr rIns="0" anchor="b" anchorCtr="0">
            <a:noAutofit/>
          </a:bodyPr>
          <a:lstStyle>
            <a:lvl1pPr marL="0" indent="0" algn="l">
              <a:buNone/>
              <a:defRPr sz="2000" b="0" i="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tr-TR" noProof="0" smtClean="0"/>
              <a:t>Asıl metin stillerini düzenle</a:t>
            </a:r>
          </a:p>
        </p:txBody>
      </p:sp>
      <p:sp>
        <p:nvSpPr>
          <p:cNvPr id="9" name="Başlık Yer Tutucusu 10"/>
          <p:cNvSpPr>
            <a:spLocks noGrp="1"/>
          </p:cNvSpPr>
          <p:nvPr>
            <p:ph type="title"/>
          </p:nvPr>
        </p:nvSpPr>
        <p:spPr>
          <a:xfrm>
            <a:off x="410935" y="370117"/>
            <a:ext cx="7886700" cy="673965"/>
          </a:xfrm>
          <a:prstGeom prst="rect">
            <a:avLst/>
          </a:prstGeom>
        </p:spPr>
        <p:txBody>
          <a:bodyPr rIns="0" anchor="b" anchorCtr="0">
            <a:normAutofit/>
          </a:bodyPr>
          <a:lstStyle>
            <a:lvl1pPr>
              <a:defRPr sz="2400"/>
            </a:lvl1pPr>
          </a:lstStyle>
          <a:p>
            <a:pPr lvl="0"/>
            <a:r>
              <a:rPr lang="tr-TR" smtClean="0"/>
              <a:t>Asıl başlık stili için tıklatın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33627385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Özel Dü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954219885"/>
      </p:ext>
    </p:extLst>
  </p:cSld>
  <p:clrMapOvr>
    <a:masterClrMapping/>
  </p:clrMapOvr>
  <p:hf sldNum="0" hd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Asıl başlık stili için tıklatın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913B4-353A-43F0-919E-C9E766A5124A}" type="datetime1">
              <a:rPr lang="en-US" smtClean="0"/>
              <a:t>2/26/2020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 Dr. Harun TANRIVERMİŞ, Yrd. Doç. Dr. Yeşim ALİEFENDİOĞLU Ekonomi I 2016-2017 Güz Dönemi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119D-8EDB-4D0A-AB54-479909DD9F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747082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36594" y="51739"/>
            <a:ext cx="1670811" cy="513080"/>
          </a:xfrm>
          <a:prstGeom prst="rect">
            <a:avLst/>
          </a:prstGeom>
        </p:spPr>
        <p:txBody>
          <a:bodyPr lIns="0" tIns="0" rIns="0" bIns="0"/>
          <a:lstStyle>
            <a:lvl1pPr>
              <a:defRPr sz="32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94380" y="3270973"/>
            <a:ext cx="7391400" cy="1488439"/>
          </a:xfrm>
          <a:prstGeom prst="rect">
            <a:avLst/>
          </a:prstGeom>
        </p:spPr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2/26/2020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3212662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2/26/2020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688970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0.xml"/><Relationship Id="rId7" Type="http://schemas.openxmlformats.org/officeDocument/2006/relationships/image" Target="../media/image2.jpeg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32.xml"/><Relationship Id="rId4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D5BA3AE7-9ECF-44E5-AA35-A658ADA8F751}" type="datetime1">
              <a:rPr lang="en-US" smtClean="0"/>
              <a:t>2/26/2020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8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r>
              <a:rPr lang="en-US"/>
              <a:t>Prof. Dr. Harun TANRIVERMİŞ, Yrd. Doç. Dr. Yeşim ALİEFENDİOĞLU Ekonomi I 2016-2017 Güz Dönemi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70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450E119D-8EDB-4D0A-AB54-479909DD9FBC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6328270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89" r:id="rId12"/>
  </p:sldLayoutIdLst>
  <p:hf sldNum="0" hdr="0" dt="0"/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39369955-C8A4-4023-9F6B-3A82C0FA9480}" type="datetime1">
              <a:rPr lang="en-US" smtClean="0"/>
              <a:t>2/26/2020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8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70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9417297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  <p:sldLayoutId id="2147483687" r:id="rId14"/>
    <p:sldLayoutId id="2147483688" r:id="rId15"/>
  </p:sldLayoutIdLst>
  <p:hf sldNum="0" hdr="0" dt="0"/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Resim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"/>
            <a:ext cx="9144000" cy="685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570280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6" r:id="rId3"/>
    <p:sldLayoutId id="2147483697" r:id="rId4"/>
    <p:sldLayoutId id="2147483698" r:id="rId5"/>
  </p:sldLayoutIdLst>
  <p:hf sldNum="0" hd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lang="tr-TR" sz="2000" b="1" kern="1200" dirty="0">
          <a:solidFill>
            <a:srgbClr val="160093"/>
          </a:solidFill>
          <a:latin typeface="Arial"/>
          <a:ea typeface="ＭＳ Ｐゴシック" charset="0"/>
          <a:cs typeface="Arial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rgbClr val="160093"/>
          </a:solidFill>
          <a:latin typeface="Arial" panose="020B0604020202020204" pitchFamily="34" charset="0"/>
          <a:ea typeface="ＭＳ Ｐゴシック" panose="020B0600070205080204" pitchFamily="34" charset="-128"/>
          <a:cs typeface="Arial" panose="020B0604020202020204" pitchFamily="34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rgbClr val="160093"/>
          </a:solidFill>
          <a:latin typeface="Arial" panose="020B0604020202020204" pitchFamily="34" charset="0"/>
          <a:ea typeface="ＭＳ Ｐゴシック" panose="020B0600070205080204" pitchFamily="34" charset="-128"/>
          <a:cs typeface="Arial" panose="020B0604020202020204" pitchFamily="34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rgbClr val="160093"/>
          </a:solidFill>
          <a:latin typeface="Arial" panose="020B0604020202020204" pitchFamily="34" charset="0"/>
          <a:ea typeface="ＭＳ Ｐゴシック" panose="020B0600070205080204" pitchFamily="34" charset="-128"/>
          <a:cs typeface="Arial" panose="020B0604020202020204" pitchFamily="34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rgbClr val="160093"/>
          </a:solidFill>
          <a:latin typeface="Arial" panose="020B0604020202020204" pitchFamily="34" charset="0"/>
          <a:ea typeface="ＭＳ Ｐゴシック" panose="020B0600070205080204" pitchFamily="34" charset="-128"/>
          <a:cs typeface="Arial" panose="020B0604020202020204" pitchFamily="34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rgbClr val="160093"/>
          </a:solidFill>
          <a:latin typeface="Arial" panose="020B0604020202020204" pitchFamily="34" charset="0"/>
          <a:ea typeface="ＭＳ Ｐゴシック" panose="020B0600070205080204" pitchFamily="34" charset="-128"/>
          <a:cs typeface="Arial" panose="020B0604020202020204" pitchFamily="34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rgbClr val="160093"/>
          </a:solidFill>
          <a:latin typeface="Arial" panose="020B0604020202020204" pitchFamily="34" charset="0"/>
          <a:ea typeface="ＭＳ Ｐゴシック" panose="020B0600070205080204" pitchFamily="34" charset="-128"/>
          <a:cs typeface="Arial" panose="020B0604020202020204" pitchFamily="34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rgbClr val="160093"/>
          </a:solidFill>
          <a:latin typeface="Arial" panose="020B0604020202020204" pitchFamily="34" charset="0"/>
          <a:ea typeface="ＭＳ Ｐゴシック" panose="020B0600070205080204" pitchFamily="34" charset="-128"/>
          <a:cs typeface="Arial" panose="020B0604020202020204" pitchFamily="34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rgbClr val="160093"/>
          </a:solidFill>
          <a:latin typeface="Arial" panose="020B0604020202020204" pitchFamily="34" charset="0"/>
          <a:ea typeface="ＭＳ Ｐゴシック" panose="020B0600070205080204" pitchFamily="34" charset="-128"/>
          <a:cs typeface="Arial" panose="020B0604020202020204" pitchFamily="34" charset="0"/>
        </a:defRPr>
      </a:lvl9pPr>
    </p:titleStyle>
    <p:bodyStyle>
      <a:lvl1pPr marL="228600" indent="-228600" algn="l" rtl="0" eaLnBrk="1" fontAlgn="base" hangingPunct="1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5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3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3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Dikdörtgen 13"/>
          <p:cNvSpPr/>
          <p:nvPr/>
        </p:nvSpPr>
        <p:spPr>
          <a:xfrm>
            <a:off x="503198" y="1533155"/>
            <a:ext cx="8137603" cy="17666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ctr">
              <a:spcBef>
                <a:spcPct val="20000"/>
              </a:spcBef>
              <a:buClr>
                <a:schemeClr val="accent1"/>
              </a:buClr>
            </a:pPr>
            <a:r>
              <a:rPr lang="tr-TR" sz="3200" b="1" dirty="0">
                <a:latin typeface="Arial" panose="020B0604020202020204" pitchFamily="34" charset="0"/>
                <a:cs typeface="Arial" panose="020B0604020202020204" pitchFamily="34" charset="0"/>
              </a:rPr>
              <a:t>GGY </a:t>
            </a:r>
            <a:r>
              <a:rPr lang="tr-TR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33</a:t>
            </a:r>
            <a:r>
              <a:rPr lang="tr-TR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tr-TR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1" algn="ctr">
              <a:spcBef>
                <a:spcPct val="20000"/>
              </a:spcBef>
              <a:buClr>
                <a:schemeClr val="accent1"/>
              </a:buClr>
            </a:pPr>
            <a:r>
              <a:rPr lang="tr-TR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Proje ve Yapım Yönetimi</a:t>
            </a:r>
            <a:endParaRPr lang="tr-TR" sz="3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1" algn="ctr">
              <a:spcBef>
                <a:spcPct val="20000"/>
              </a:spcBef>
              <a:buClr>
                <a:schemeClr val="accent1"/>
              </a:buClr>
            </a:pPr>
            <a:endParaRPr lang="tr-TR" sz="32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Dikdörtgen 12"/>
          <p:cNvSpPr/>
          <p:nvPr/>
        </p:nvSpPr>
        <p:spPr>
          <a:xfrm>
            <a:off x="440762" y="4393802"/>
            <a:ext cx="847970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tr-TR" sz="16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Dr</a:t>
            </a:r>
            <a:r>
              <a:rPr lang="tr-TR" sz="16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  <a:r>
              <a:rPr lang="tr-TR" sz="16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Mustafa YILMAZ</a:t>
            </a:r>
            <a:endParaRPr lang="tr-TR" sz="1600" b="1" dirty="0" smtClean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24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08049" y="1133296"/>
            <a:ext cx="4225290" cy="4691028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243204" indent="-231140">
              <a:lnSpc>
                <a:spcPct val="100000"/>
              </a:lnSpc>
              <a:spcBef>
                <a:spcPts val="700"/>
              </a:spcBef>
              <a:buFont typeface="Wingdings"/>
              <a:buChar char=""/>
              <a:tabLst>
                <a:tab pos="243840" algn="l"/>
              </a:tabLst>
            </a:pPr>
            <a:r>
              <a:rPr sz="1400" b="1" spc="-300" dirty="0">
                <a:latin typeface="Arial"/>
                <a:cs typeface="Arial"/>
              </a:rPr>
              <a:t>PROJE</a:t>
            </a:r>
            <a:endParaRPr sz="1400" dirty="0">
              <a:latin typeface="Arial"/>
              <a:cs typeface="Arial"/>
            </a:endParaRPr>
          </a:p>
          <a:p>
            <a:pPr marL="243204" indent="-231140">
              <a:lnSpc>
                <a:spcPct val="100000"/>
              </a:lnSpc>
              <a:spcBef>
                <a:spcPts val="600"/>
              </a:spcBef>
              <a:buFont typeface="Wingdings"/>
              <a:buChar char=""/>
              <a:tabLst>
                <a:tab pos="243840" algn="l"/>
              </a:tabLst>
            </a:pPr>
            <a:r>
              <a:rPr sz="1400" b="1" spc="-300" dirty="0">
                <a:latin typeface="Arial"/>
                <a:cs typeface="Arial"/>
              </a:rPr>
              <a:t>PROJE</a:t>
            </a:r>
            <a:r>
              <a:rPr sz="1400" b="1" spc="-295" dirty="0">
                <a:latin typeface="Arial"/>
                <a:cs typeface="Arial"/>
              </a:rPr>
              <a:t> </a:t>
            </a:r>
            <a:r>
              <a:rPr sz="1400" b="1" spc="-145" dirty="0">
                <a:latin typeface="Arial"/>
                <a:cs typeface="Arial"/>
              </a:rPr>
              <a:t>YÖNETİMİ</a:t>
            </a:r>
            <a:endParaRPr sz="1400" dirty="0">
              <a:latin typeface="Arial"/>
              <a:cs typeface="Arial"/>
            </a:endParaRPr>
          </a:p>
          <a:p>
            <a:pPr marL="243204" indent="-231140">
              <a:lnSpc>
                <a:spcPct val="100000"/>
              </a:lnSpc>
              <a:spcBef>
                <a:spcPts val="600"/>
              </a:spcBef>
              <a:buFont typeface="Wingdings"/>
              <a:buChar char=""/>
              <a:tabLst>
                <a:tab pos="243840" algn="l"/>
              </a:tabLst>
            </a:pPr>
            <a:r>
              <a:rPr sz="1400" b="1" spc="-300" dirty="0">
                <a:latin typeface="Arial"/>
                <a:cs typeface="Arial"/>
              </a:rPr>
              <a:t>PROJE </a:t>
            </a:r>
            <a:r>
              <a:rPr sz="1400" b="1" spc="-130" dirty="0">
                <a:latin typeface="Arial"/>
                <a:cs typeface="Arial"/>
              </a:rPr>
              <a:t>YÖNETİMİNİN</a:t>
            </a:r>
            <a:r>
              <a:rPr sz="1400" b="1" spc="-105" dirty="0">
                <a:latin typeface="Arial"/>
                <a:cs typeface="Arial"/>
              </a:rPr>
              <a:t> </a:t>
            </a:r>
            <a:r>
              <a:rPr sz="1400" b="1" spc="-235" dirty="0">
                <a:latin typeface="Arial"/>
                <a:cs typeface="Arial"/>
              </a:rPr>
              <a:t>TARİHÇESİ</a:t>
            </a:r>
            <a:endParaRPr sz="1400" dirty="0">
              <a:latin typeface="Arial"/>
              <a:cs typeface="Arial"/>
            </a:endParaRPr>
          </a:p>
          <a:p>
            <a:pPr marL="243204" indent="-231140">
              <a:lnSpc>
                <a:spcPct val="100000"/>
              </a:lnSpc>
              <a:spcBef>
                <a:spcPts val="600"/>
              </a:spcBef>
              <a:buFont typeface="Wingdings"/>
              <a:buChar char=""/>
              <a:tabLst>
                <a:tab pos="243840" algn="l"/>
              </a:tabLst>
            </a:pPr>
            <a:r>
              <a:rPr sz="1400" b="1" spc="-300" dirty="0">
                <a:latin typeface="Arial"/>
                <a:cs typeface="Arial"/>
              </a:rPr>
              <a:t>PROJE </a:t>
            </a:r>
            <a:r>
              <a:rPr sz="1400" b="1" spc="-130" dirty="0">
                <a:latin typeface="Arial"/>
                <a:cs typeface="Arial"/>
              </a:rPr>
              <a:t>TEMİN/TESLİM</a:t>
            </a:r>
            <a:r>
              <a:rPr sz="1400" b="1" spc="-110" dirty="0">
                <a:latin typeface="Arial"/>
                <a:cs typeface="Arial"/>
              </a:rPr>
              <a:t> </a:t>
            </a:r>
            <a:r>
              <a:rPr sz="1400" b="1" spc="-210" dirty="0">
                <a:latin typeface="Arial"/>
                <a:cs typeface="Arial"/>
              </a:rPr>
              <a:t>YÖNTEMLERİ</a:t>
            </a:r>
            <a:endParaRPr sz="1400" dirty="0">
              <a:latin typeface="Arial"/>
              <a:cs typeface="Arial"/>
            </a:endParaRPr>
          </a:p>
          <a:p>
            <a:pPr marL="626745" lvl="1" indent="-157480">
              <a:lnSpc>
                <a:spcPct val="100000"/>
              </a:lnSpc>
              <a:spcBef>
                <a:spcPts val="600"/>
              </a:spcBef>
              <a:buFont typeface="Wingdings"/>
              <a:buChar char=""/>
              <a:tabLst>
                <a:tab pos="627380" algn="l"/>
              </a:tabLst>
            </a:pPr>
            <a:r>
              <a:rPr sz="1400" spc="-175" dirty="0">
                <a:latin typeface="Arial"/>
                <a:cs typeface="Arial"/>
              </a:rPr>
              <a:t>Yaygın </a:t>
            </a:r>
            <a:r>
              <a:rPr sz="1400" spc="-80" dirty="0">
                <a:latin typeface="Arial"/>
                <a:cs typeface="Arial"/>
              </a:rPr>
              <a:t>Kullanılan </a:t>
            </a:r>
            <a:r>
              <a:rPr sz="1400" spc="-85" dirty="0">
                <a:latin typeface="Arial"/>
                <a:cs typeface="Arial"/>
              </a:rPr>
              <a:t>Proje </a:t>
            </a:r>
            <a:r>
              <a:rPr sz="1400" spc="-110" dirty="0">
                <a:latin typeface="Arial"/>
                <a:cs typeface="Arial"/>
              </a:rPr>
              <a:t>Telim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75" dirty="0">
                <a:latin typeface="Arial"/>
                <a:cs typeface="Arial"/>
              </a:rPr>
              <a:t>Sistemleri</a:t>
            </a:r>
            <a:endParaRPr sz="1400" dirty="0">
              <a:latin typeface="Arial"/>
              <a:cs typeface="Arial"/>
            </a:endParaRPr>
          </a:p>
          <a:p>
            <a:pPr marL="243204" indent="-231140">
              <a:lnSpc>
                <a:spcPct val="100000"/>
              </a:lnSpc>
              <a:spcBef>
                <a:spcPts val="600"/>
              </a:spcBef>
              <a:buFont typeface="Wingdings"/>
              <a:buChar char=""/>
              <a:tabLst>
                <a:tab pos="243840" algn="l"/>
              </a:tabLst>
            </a:pPr>
            <a:r>
              <a:rPr sz="1400" b="1" spc="-300" dirty="0">
                <a:latin typeface="Arial"/>
                <a:cs typeface="Arial"/>
              </a:rPr>
              <a:t>PROJE </a:t>
            </a:r>
            <a:r>
              <a:rPr sz="1400" b="1" spc="-229" dirty="0">
                <a:latin typeface="Arial"/>
                <a:cs typeface="Arial"/>
              </a:rPr>
              <a:t>YAŞAM</a:t>
            </a:r>
            <a:r>
              <a:rPr sz="1400" b="1" spc="-90" dirty="0">
                <a:latin typeface="Arial"/>
                <a:cs typeface="Arial"/>
              </a:rPr>
              <a:t> </a:t>
            </a:r>
            <a:r>
              <a:rPr sz="1400" b="1" spc="-190" dirty="0">
                <a:latin typeface="Arial"/>
                <a:cs typeface="Arial"/>
              </a:rPr>
              <a:t>DÖNGÜSÜ</a:t>
            </a:r>
            <a:endParaRPr sz="1400" dirty="0">
              <a:latin typeface="Arial"/>
              <a:cs typeface="Arial"/>
            </a:endParaRPr>
          </a:p>
          <a:p>
            <a:pPr marL="626745" lvl="1" indent="-157480">
              <a:lnSpc>
                <a:spcPct val="100000"/>
              </a:lnSpc>
              <a:spcBef>
                <a:spcPts val="600"/>
              </a:spcBef>
              <a:buFont typeface="Wingdings"/>
              <a:buChar char=""/>
              <a:tabLst>
                <a:tab pos="627380" algn="l"/>
              </a:tabLst>
            </a:pPr>
            <a:r>
              <a:rPr sz="1400" spc="-85" dirty="0">
                <a:latin typeface="Arial"/>
                <a:cs typeface="Arial"/>
              </a:rPr>
              <a:t>Proje </a:t>
            </a:r>
            <a:r>
              <a:rPr sz="1400" spc="-95" dirty="0">
                <a:latin typeface="Arial"/>
                <a:cs typeface="Arial"/>
              </a:rPr>
              <a:t>Yönetim </a:t>
            </a:r>
            <a:r>
              <a:rPr sz="1400" spc="-135" dirty="0">
                <a:latin typeface="Arial"/>
                <a:cs typeface="Arial"/>
              </a:rPr>
              <a:t>Süreç</a:t>
            </a:r>
            <a:r>
              <a:rPr sz="1400" spc="-105" dirty="0">
                <a:latin typeface="Arial"/>
                <a:cs typeface="Arial"/>
              </a:rPr>
              <a:t> </a:t>
            </a:r>
            <a:r>
              <a:rPr sz="1400" spc="-70" dirty="0">
                <a:latin typeface="Arial"/>
                <a:cs typeface="Arial"/>
              </a:rPr>
              <a:t>Grupları</a:t>
            </a:r>
            <a:endParaRPr sz="1400" dirty="0">
              <a:latin typeface="Arial"/>
              <a:cs typeface="Arial"/>
            </a:endParaRPr>
          </a:p>
          <a:p>
            <a:pPr marL="1160145" lvl="2" indent="-234315">
              <a:lnSpc>
                <a:spcPct val="100000"/>
              </a:lnSpc>
              <a:spcBef>
                <a:spcPts val="600"/>
              </a:spcBef>
              <a:buFont typeface="Wingdings"/>
              <a:buChar char=""/>
              <a:tabLst>
                <a:tab pos="1160780" algn="l"/>
              </a:tabLst>
            </a:pPr>
            <a:r>
              <a:rPr sz="1400" spc="-105" dirty="0">
                <a:latin typeface="Arial"/>
                <a:cs typeface="Arial"/>
              </a:rPr>
              <a:t>Başlatma</a:t>
            </a:r>
            <a:endParaRPr sz="1400" dirty="0">
              <a:latin typeface="Arial"/>
              <a:cs typeface="Arial"/>
            </a:endParaRPr>
          </a:p>
          <a:p>
            <a:pPr marL="1160145" lvl="2" indent="-234315">
              <a:lnSpc>
                <a:spcPct val="100000"/>
              </a:lnSpc>
              <a:spcBef>
                <a:spcPts val="600"/>
              </a:spcBef>
              <a:buFont typeface="Wingdings"/>
              <a:buChar char=""/>
              <a:tabLst>
                <a:tab pos="1160780" algn="l"/>
              </a:tabLst>
            </a:pPr>
            <a:r>
              <a:rPr sz="1400" spc="-100" dirty="0">
                <a:latin typeface="Arial"/>
                <a:cs typeface="Arial"/>
              </a:rPr>
              <a:t>Planlama</a:t>
            </a:r>
            <a:endParaRPr sz="1400" dirty="0">
              <a:latin typeface="Arial"/>
              <a:cs typeface="Arial"/>
            </a:endParaRPr>
          </a:p>
          <a:p>
            <a:pPr marL="1160145" lvl="2" indent="-234315">
              <a:lnSpc>
                <a:spcPct val="100000"/>
              </a:lnSpc>
              <a:spcBef>
                <a:spcPts val="600"/>
              </a:spcBef>
              <a:buFont typeface="Wingdings"/>
              <a:buChar char=""/>
              <a:tabLst>
                <a:tab pos="1160780" algn="l"/>
              </a:tabLst>
            </a:pPr>
            <a:r>
              <a:rPr sz="1400" spc="-90" dirty="0">
                <a:latin typeface="Arial"/>
                <a:cs typeface="Arial"/>
              </a:rPr>
              <a:t>Yürütme</a:t>
            </a:r>
            <a:endParaRPr sz="1400" dirty="0">
              <a:latin typeface="Arial"/>
              <a:cs typeface="Arial"/>
            </a:endParaRPr>
          </a:p>
          <a:p>
            <a:pPr marL="1160145" lvl="2" indent="-234315">
              <a:lnSpc>
                <a:spcPct val="100000"/>
              </a:lnSpc>
              <a:spcBef>
                <a:spcPts val="600"/>
              </a:spcBef>
              <a:buFont typeface="Wingdings"/>
              <a:buChar char=""/>
              <a:tabLst>
                <a:tab pos="1160780" algn="l"/>
              </a:tabLst>
            </a:pPr>
            <a:r>
              <a:rPr sz="1400" spc="-85" dirty="0">
                <a:latin typeface="Arial"/>
                <a:cs typeface="Arial"/>
              </a:rPr>
              <a:t>İzleme </a:t>
            </a:r>
            <a:r>
              <a:rPr sz="1400" spc="-105" dirty="0">
                <a:latin typeface="Arial"/>
                <a:cs typeface="Arial"/>
              </a:rPr>
              <a:t>ve </a:t>
            </a:r>
            <a:r>
              <a:rPr sz="1400" spc="-55" dirty="0">
                <a:latin typeface="Arial"/>
                <a:cs typeface="Arial"/>
              </a:rPr>
              <a:t>Kontrol</a:t>
            </a:r>
            <a:endParaRPr sz="1400" dirty="0">
              <a:latin typeface="Arial"/>
              <a:cs typeface="Arial"/>
            </a:endParaRPr>
          </a:p>
          <a:p>
            <a:pPr marL="1160145" lvl="2" indent="-234315">
              <a:lnSpc>
                <a:spcPct val="100000"/>
              </a:lnSpc>
              <a:spcBef>
                <a:spcPts val="600"/>
              </a:spcBef>
              <a:buFont typeface="Wingdings"/>
              <a:buChar char=""/>
              <a:tabLst>
                <a:tab pos="1160780" algn="l"/>
              </a:tabLst>
            </a:pPr>
            <a:r>
              <a:rPr sz="1400" spc="-140" dirty="0">
                <a:latin typeface="Arial"/>
                <a:cs typeface="Arial"/>
              </a:rPr>
              <a:t>Kapanış</a:t>
            </a:r>
            <a:endParaRPr sz="1400" dirty="0">
              <a:latin typeface="Arial"/>
              <a:cs typeface="Arial"/>
            </a:endParaRPr>
          </a:p>
          <a:p>
            <a:pPr marL="574675" lvl="1" indent="-106045">
              <a:lnSpc>
                <a:spcPct val="100000"/>
              </a:lnSpc>
              <a:spcBef>
                <a:spcPts val="600"/>
              </a:spcBef>
              <a:buFont typeface="Wingdings"/>
              <a:buChar char=""/>
              <a:tabLst>
                <a:tab pos="575310" algn="l"/>
              </a:tabLst>
            </a:pPr>
            <a:r>
              <a:rPr sz="1400" spc="-85" dirty="0">
                <a:latin typeface="Arial"/>
                <a:cs typeface="Arial"/>
              </a:rPr>
              <a:t>Proje </a:t>
            </a:r>
            <a:r>
              <a:rPr sz="1400" spc="-70" dirty="0">
                <a:latin typeface="Arial"/>
                <a:cs typeface="Arial"/>
              </a:rPr>
              <a:t>Bilgi</a:t>
            </a:r>
            <a:r>
              <a:rPr sz="1400" spc="-120" dirty="0">
                <a:latin typeface="Arial"/>
                <a:cs typeface="Arial"/>
              </a:rPr>
              <a:t> </a:t>
            </a:r>
            <a:r>
              <a:rPr sz="1400" spc="-70" dirty="0">
                <a:latin typeface="Arial"/>
                <a:cs typeface="Arial"/>
              </a:rPr>
              <a:t>Alanları</a:t>
            </a:r>
            <a:endParaRPr sz="1400" dirty="0">
              <a:latin typeface="Arial"/>
              <a:cs typeface="Arial"/>
            </a:endParaRPr>
          </a:p>
          <a:p>
            <a:pPr marL="1160145" lvl="2" indent="-234315">
              <a:lnSpc>
                <a:spcPct val="100000"/>
              </a:lnSpc>
              <a:spcBef>
                <a:spcPts val="600"/>
              </a:spcBef>
              <a:buFont typeface="Wingdings"/>
              <a:buChar char=""/>
              <a:tabLst>
                <a:tab pos="1160780" algn="l"/>
              </a:tabLst>
            </a:pPr>
            <a:r>
              <a:rPr sz="1400" spc="-90" dirty="0">
                <a:latin typeface="Arial"/>
                <a:cs typeface="Arial"/>
              </a:rPr>
              <a:t>Proje </a:t>
            </a:r>
            <a:r>
              <a:rPr sz="1400" spc="-120" dirty="0">
                <a:latin typeface="Arial"/>
                <a:cs typeface="Arial"/>
              </a:rPr>
              <a:t>Entegrasyon</a:t>
            </a:r>
            <a:r>
              <a:rPr sz="1400" spc="-105" dirty="0">
                <a:latin typeface="Arial"/>
                <a:cs typeface="Arial"/>
              </a:rPr>
              <a:t> </a:t>
            </a:r>
            <a:r>
              <a:rPr sz="1400" spc="-90" dirty="0">
                <a:latin typeface="Arial"/>
                <a:cs typeface="Arial"/>
              </a:rPr>
              <a:t>Yönetimi</a:t>
            </a:r>
            <a:endParaRPr sz="1400" dirty="0">
              <a:latin typeface="Arial"/>
              <a:cs typeface="Arial"/>
            </a:endParaRPr>
          </a:p>
          <a:p>
            <a:pPr marL="1108710" lvl="2" indent="-182880">
              <a:lnSpc>
                <a:spcPct val="100000"/>
              </a:lnSpc>
              <a:spcBef>
                <a:spcPts val="600"/>
              </a:spcBef>
              <a:buFont typeface="Wingdings"/>
              <a:buChar char=""/>
              <a:tabLst>
                <a:tab pos="1109345" algn="l"/>
              </a:tabLst>
            </a:pPr>
            <a:r>
              <a:rPr sz="1400" spc="-90" dirty="0">
                <a:latin typeface="Arial"/>
                <a:cs typeface="Arial"/>
              </a:rPr>
              <a:t>Proje </a:t>
            </a:r>
            <a:r>
              <a:rPr sz="1400" spc="-155" dirty="0">
                <a:latin typeface="Arial"/>
                <a:cs typeface="Arial"/>
              </a:rPr>
              <a:t>Kapsam</a:t>
            </a:r>
            <a:r>
              <a:rPr sz="1400" spc="-95" dirty="0">
                <a:latin typeface="Arial"/>
                <a:cs typeface="Arial"/>
              </a:rPr>
              <a:t> </a:t>
            </a:r>
            <a:r>
              <a:rPr sz="1400" spc="-90" dirty="0">
                <a:latin typeface="Arial"/>
                <a:cs typeface="Arial"/>
              </a:rPr>
              <a:t>Yönetimi</a:t>
            </a:r>
            <a:endParaRPr sz="1400" dirty="0">
              <a:latin typeface="Arial"/>
              <a:cs typeface="Arial"/>
            </a:endParaRPr>
          </a:p>
          <a:p>
            <a:pPr marL="1515110" lvl="3" indent="-132080">
              <a:lnSpc>
                <a:spcPct val="100000"/>
              </a:lnSpc>
              <a:spcBef>
                <a:spcPts val="600"/>
              </a:spcBef>
              <a:buChar char="•"/>
              <a:tabLst>
                <a:tab pos="1515745" algn="l"/>
              </a:tabLst>
            </a:pPr>
            <a:r>
              <a:rPr sz="1400" spc="-125" dirty="0">
                <a:latin typeface="Arial"/>
                <a:cs typeface="Arial"/>
              </a:rPr>
              <a:t>İş </a:t>
            </a:r>
            <a:r>
              <a:rPr sz="1400" spc="-85" dirty="0">
                <a:latin typeface="Arial"/>
                <a:cs typeface="Arial"/>
              </a:rPr>
              <a:t>Kırılım </a:t>
            </a:r>
            <a:r>
              <a:rPr sz="1400" spc="-170" dirty="0">
                <a:latin typeface="Arial"/>
                <a:cs typeface="Arial"/>
              </a:rPr>
              <a:t>Yapısı</a:t>
            </a:r>
            <a:r>
              <a:rPr sz="1400" spc="-95" dirty="0">
                <a:latin typeface="Arial"/>
                <a:cs typeface="Arial"/>
              </a:rPr>
              <a:t> </a:t>
            </a:r>
            <a:r>
              <a:rPr sz="1400" spc="-165" dirty="0">
                <a:latin typeface="Arial"/>
                <a:cs typeface="Arial"/>
              </a:rPr>
              <a:t>(WBS)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149854" y="51739"/>
            <a:ext cx="248348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300" dirty="0"/>
              <a:t>TAKDİM</a:t>
            </a:r>
            <a:r>
              <a:rPr spc="-220" dirty="0"/>
              <a:t> </a:t>
            </a:r>
            <a:r>
              <a:rPr spc="-335" dirty="0"/>
              <a:t>PLANI</a:t>
            </a:r>
          </a:p>
        </p:txBody>
      </p:sp>
    </p:spTree>
    <p:extLst>
      <p:ext uri="{BB962C8B-B14F-4D97-AF65-F5344CB8AC3E}">
        <p14:creationId xmlns:p14="http://schemas.microsoft.com/office/powerpoint/2010/main" val="41852417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240900" y="1204547"/>
            <a:ext cx="5365750" cy="4691028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245745" indent="-233679">
              <a:lnSpc>
                <a:spcPct val="100000"/>
              </a:lnSpc>
              <a:spcBef>
                <a:spcPts val="700"/>
              </a:spcBef>
              <a:buFont typeface="Wingdings"/>
              <a:buChar char=""/>
              <a:tabLst>
                <a:tab pos="246379" algn="l"/>
              </a:tabLst>
            </a:pPr>
            <a:r>
              <a:rPr sz="1400" spc="-90" dirty="0">
                <a:latin typeface="Arial"/>
                <a:cs typeface="Arial"/>
              </a:rPr>
              <a:t>Proje </a:t>
            </a:r>
            <a:r>
              <a:rPr sz="1400" spc="-135" dirty="0">
                <a:latin typeface="Arial"/>
                <a:cs typeface="Arial"/>
              </a:rPr>
              <a:t>Zaman</a:t>
            </a:r>
            <a:r>
              <a:rPr sz="1400" spc="-95" dirty="0">
                <a:latin typeface="Arial"/>
                <a:cs typeface="Arial"/>
              </a:rPr>
              <a:t> </a:t>
            </a:r>
            <a:r>
              <a:rPr sz="1400" spc="-90" dirty="0">
                <a:latin typeface="Arial"/>
                <a:cs typeface="Arial"/>
              </a:rPr>
              <a:t>Yönetimi</a:t>
            </a:r>
            <a:endParaRPr sz="1400" dirty="0">
              <a:latin typeface="Arial"/>
              <a:cs typeface="Arial"/>
            </a:endParaRPr>
          </a:p>
          <a:p>
            <a:pPr marL="600710" lvl="1" indent="-132080">
              <a:lnSpc>
                <a:spcPct val="100000"/>
              </a:lnSpc>
              <a:spcBef>
                <a:spcPts val="600"/>
              </a:spcBef>
              <a:buChar char="•"/>
              <a:tabLst>
                <a:tab pos="601345" algn="l"/>
              </a:tabLst>
            </a:pPr>
            <a:r>
              <a:rPr sz="1400" spc="-110" dirty="0">
                <a:latin typeface="Arial"/>
                <a:cs typeface="Arial"/>
              </a:rPr>
              <a:t>Görev</a:t>
            </a:r>
            <a:r>
              <a:rPr sz="1400" spc="-85" dirty="0">
                <a:latin typeface="Arial"/>
                <a:cs typeface="Arial"/>
              </a:rPr>
              <a:t> </a:t>
            </a:r>
            <a:r>
              <a:rPr sz="1400" spc="-110" dirty="0">
                <a:latin typeface="Arial"/>
                <a:cs typeface="Arial"/>
              </a:rPr>
              <a:t>Listesi</a:t>
            </a:r>
            <a:endParaRPr sz="1400" dirty="0">
              <a:latin typeface="Arial"/>
              <a:cs typeface="Arial"/>
            </a:endParaRPr>
          </a:p>
          <a:p>
            <a:pPr marL="600710" lvl="1" indent="-132080">
              <a:lnSpc>
                <a:spcPct val="100000"/>
              </a:lnSpc>
              <a:spcBef>
                <a:spcPts val="600"/>
              </a:spcBef>
              <a:buChar char="•"/>
              <a:tabLst>
                <a:tab pos="601345" algn="l"/>
              </a:tabLst>
            </a:pPr>
            <a:r>
              <a:rPr sz="1400" spc="-120" dirty="0">
                <a:latin typeface="Arial"/>
                <a:cs typeface="Arial"/>
              </a:rPr>
              <a:t>Çubuk </a:t>
            </a:r>
            <a:r>
              <a:rPr sz="1400" spc="-160" dirty="0">
                <a:latin typeface="Arial"/>
                <a:cs typeface="Arial"/>
              </a:rPr>
              <a:t>(GANTT)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spc="-165" dirty="0">
                <a:latin typeface="Arial"/>
                <a:cs typeface="Arial"/>
              </a:rPr>
              <a:t>Şeması</a:t>
            </a:r>
            <a:endParaRPr sz="1400" dirty="0">
              <a:latin typeface="Arial"/>
              <a:cs typeface="Arial"/>
            </a:endParaRPr>
          </a:p>
          <a:p>
            <a:pPr marL="600710" lvl="1" indent="-132080">
              <a:lnSpc>
                <a:spcPct val="100000"/>
              </a:lnSpc>
              <a:spcBef>
                <a:spcPts val="600"/>
              </a:spcBef>
              <a:buChar char="•"/>
              <a:tabLst>
                <a:tab pos="601345" algn="l"/>
              </a:tabLst>
            </a:pPr>
            <a:r>
              <a:rPr sz="1400" spc="-55" dirty="0">
                <a:latin typeface="Arial"/>
                <a:cs typeface="Arial"/>
              </a:rPr>
              <a:t>Kritik </a:t>
            </a:r>
            <a:r>
              <a:rPr sz="1400" spc="-175" dirty="0">
                <a:latin typeface="Arial"/>
                <a:cs typeface="Arial"/>
              </a:rPr>
              <a:t>Yol </a:t>
            </a:r>
            <a:r>
              <a:rPr sz="1400" spc="-45" dirty="0">
                <a:latin typeface="Arial"/>
                <a:cs typeface="Arial"/>
              </a:rPr>
              <a:t>Metodu</a:t>
            </a:r>
            <a:r>
              <a:rPr sz="1400" spc="-335" dirty="0">
                <a:latin typeface="Arial"/>
                <a:cs typeface="Arial"/>
              </a:rPr>
              <a:t> </a:t>
            </a:r>
            <a:r>
              <a:rPr sz="1400" spc="-145" dirty="0">
                <a:latin typeface="Arial"/>
                <a:cs typeface="Arial"/>
              </a:rPr>
              <a:t>(CPM)</a:t>
            </a:r>
            <a:endParaRPr sz="1400" dirty="0">
              <a:latin typeface="Arial"/>
              <a:cs typeface="Arial"/>
            </a:endParaRPr>
          </a:p>
          <a:p>
            <a:pPr marL="600710" lvl="1" indent="-132080">
              <a:lnSpc>
                <a:spcPct val="100000"/>
              </a:lnSpc>
              <a:spcBef>
                <a:spcPts val="600"/>
              </a:spcBef>
              <a:buChar char="•"/>
              <a:tabLst>
                <a:tab pos="601345" algn="l"/>
              </a:tabLst>
            </a:pPr>
            <a:r>
              <a:rPr sz="1400" spc="-100" dirty="0">
                <a:latin typeface="Arial"/>
                <a:cs typeface="Arial"/>
              </a:rPr>
              <a:t>Program </a:t>
            </a:r>
            <a:r>
              <a:rPr sz="1400" spc="-70" dirty="0">
                <a:latin typeface="Arial"/>
                <a:cs typeface="Arial"/>
              </a:rPr>
              <a:t>Değerlendirme </a:t>
            </a:r>
            <a:r>
              <a:rPr sz="1400" spc="-105" dirty="0">
                <a:latin typeface="Arial"/>
                <a:cs typeface="Arial"/>
              </a:rPr>
              <a:t>ve </a:t>
            </a:r>
            <a:r>
              <a:rPr sz="1400" spc="-80" dirty="0">
                <a:latin typeface="Arial"/>
                <a:cs typeface="Arial"/>
              </a:rPr>
              <a:t>İnceleme </a:t>
            </a:r>
            <a:r>
              <a:rPr sz="1400" spc="-114" dirty="0">
                <a:latin typeface="Arial"/>
                <a:cs typeface="Arial"/>
              </a:rPr>
              <a:t>Tekniği</a:t>
            </a:r>
            <a:r>
              <a:rPr sz="1400" spc="-85" dirty="0">
                <a:latin typeface="Arial"/>
                <a:cs typeface="Arial"/>
              </a:rPr>
              <a:t> </a:t>
            </a:r>
            <a:r>
              <a:rPr sz="1400" spc="-215" dirty="0">
                <a:latin typeface="Arial"/>
                <a:cs typeface="Arial"/>
              </a:rPr>
              <a:t>(PERT)</a:t>
            </a:r>
            <a:endParaRPr sz="1400" dirty="0">
              <a:latin typeface="Arial"/>
              <a:cs typeface="Arial"/>
            </a:endParaRPr>
          </a:p>
          <a:p>
            <a:pPr marL="600710" lvl="1" indent="-132080">
              <a:lnSpc>
                <a:spcPct val="100000"/>
              </a:lnSpc>
              <a:spcBef>
                <a:spcPts val="600"/>
              </a:spcBef>
              <a:buChar char="•"/>
              <a:tabLst>
                <a:tab pos="601345" algn="l"/>
              </a:tabLst>
            </a:pPr>
            <a:r>
              <a:rPr sz="1400" spc="-55" dirty="0">
                <a:latin typeface="Arial"/>
                <a:cs typeface="Arial"/>
              </a:rPr>
              <a:t>Kritik </a:t>
            </a:r>
            <a:r>
              <a:rPr sz="1400" spc="-75" dirty="0">
                <a:latin typeface="Arial"/>
                <a:cs typeface="Arial"/>
              </a:rPr>
              <a:t>Zincir </a:t>
            </a:r>
            <a:r>
              <a:rPr sz="1400" spc="-90" dirty="0">
                <a:latin typeface="Arial"/>
                <a:cs typeface="Arial"/>
              </a:rPr>
              <a:t>Proje</a:t>
            </a:r>
            <a:r>
              <a:rPr sz="1400" spc="-145" dirty="0">
                <a:latin typeface="Arial"/>
                <a:cs typeface="Arial"/>
              </a:rPr>
              <a:t> </a:t>
            </a:r>
            <a:r>
              <a:rPr sz="1400" spc="-90" dirty="0">
                <a:latin typeface="Arial"/>
                <a:cs typeface="Arial"/>
              </a:rPr>
              <a:t>Yönetimi</a:t>
            </a:r>
            <a:endParaRPr sz="1400" dirty="0">
              <a:latin typeface="Arial"/>
              <a:cs typeface="Arial"/>
            </a:endParaRPr>
          </a:p>
          <a:p>
            <a:pPr marL="600710" lvl="1" indent="-132080">
              <a:lnSpc>
                <a:spcPct val="100000"/>
              </a:lnSpc>
              <a:spcBef>
                <a:spcPts val="600"/>
              </a:spcBef>
              <a:buChar char="•"/>
              <a:tabLst>
                <a:tab pos="601345" algn="l"/>
              </a:tabLst>
            </a:pPr>
            <a:r>
              <a:rPr sz="1400" spc="-140" dirty="0">
                <a:latin typeface="Arial"/>
                <a:cs typeface="Arial"/>
              </a:rPr>
              <a:t>Kaynak </a:t>
            </a:r>
            <a:r>
              <a:rPr sz="1400" spc="-120" dirty="0">
                <a:latin typeface="Arial"/>
                <a:cs typeface="Arial"/>
              </a:rPr>
              <a:t>Yükleme </a:t>
            </a:r>
            <a:r>
              <a:rPr sz="1400" spc="-110" dirty="0">
                <a:latin typeface="Arial"/>
                <a:cs typeface="Arial"/>
              </a:rPr>
              <a:t>ve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105" dirty="0">
                <a:latin typeface="Arial"/>
                <a:cs typeface="Arial"/>
              </a:rPr>
              <a:t>Dengeleme</a:t>
            </a:r>
            <a:endParaRPr sz="1400" dirty="0">
              <a:latin typeface="Arial"/>
              <a:cs typeface="Arial"/>
            </a:endParaRPr>
          </a:p>
          <a:p>
            <a:pPr marL="245745" indent="-233679">
              <a:lnSpc>
                <a:spcPct val="100000"/>
              </a:lnSpc>
              <a:spcBef>
                <a:spcPts val="600"/>
              </a:spcBef>
              <a:buFont typeface="Wingdings"/>
              <a:buChar char=""/>
              <a:tabLst>
                <a:tab pos="246379" algn="l"/>
              </a:tabLst>
            </a:pPr>
            <a:r>
              <a:rPr sz="1400" spc="-90" dirty="0">
                <a:latin typeface="Arial"/>
                <a:cs typeface="Arial"/>
              </a:rPr>
              <a:t>Proje </a:t>
            </a:r>
            <a:r>
              <a:rPr sz="1400" spc="-50" dirty="0">
                <a:latin typeface="Arial"/>
                <a:cs typeface="Arial"/>
              </a:rPr>
              <a:t>Maliyet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spc="-90" dirty="0">
                <a:latin typeface="Arial"/>
                <a:cs typeface="Arial"/>
              </a:rPr>
              <a:t>Yönetimi</a:t>
            </a:r>
            <a:endParaRPr sz="1400" dirty="0">
              <a:latin typeface="Arial"/>
              <a:cs typeface="Arial"/>
            </a:endParaRPr>
          </a:p>
          <a:p>
            <a:pPr marL="600710" lvl="1" indent="-131445">
              <a:lnSpc>
                <a:spcPct val="100000"/>
              </a:lnSpc>
              <a:spcBef>
                <a:spcPts val="600"/>
              </a:spcBef>
              <a:buChar char="•"/>
              <a:tabLst>
                <a:tab pos="601345" algn="l"/>
              </a:tabLst>
            </a:pPr>
            <a:r>
              <a:rPr sz="1400" spc="-130" dirty="0">
                <a:latin typeface="Arial"/>
                <a:cs typeface="Arial"/>
              </a:rPr>
              <a:t>Kazanılmış </a:t>
            </a:r>
            <a:r>
              <a:rPr sz="1400" spc="-114" dirty="0">
                <a:latin typeface="Arial"/>
                <a:cs typeface="Arial"/>
              </a:rPr>
              <a:t>Değer Tekniği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175" dirty="0">
                <a:latin typeface="Arial"/>
                <a:cs typeface="Arial"/>
              </a:rPr>
              <a:t>(EVA)</a:t>
            </a:r>
            <a:endParaRPr sz="1400" dirty="0">
              <a:latin typeface="Arial"/>
              <a:cs typeface="Arial"/>
            </a:endParaRPr>
          </a:p>
          <a:p>
            <a:pPr marL="245745" indent="-233679">
              <a:lnSpc>
                <a:spcPct val="100000"/>
              </a:lnSpc>
              <a:spcBef>
                <a:spcPts val="600"/>
              </a:spcBef>
              <a:buFont typeface="Wingdings"/>
              <a:buChar char=""/>
              <a:tabLst>
                <a:tab pos="246379" algn="l"/>
              </a:tabLst>
            </a:pPr>
            <a:r>
              <a:rPr sz="1400" spc="-90" dirty="0">
                <a:latin typeface="Arial"/>
                <a:cs typeface="Arial"/>
              </a:rPr>
              <a:t>Proje Kalite</a:t>
            </a:r>
            <a:r>
              <a:rPr sz="1400" spc="-95" dirty="0">
                <a:latin typeface="Arial"/>
                <a:cs typeface="Arial"/>
              </a:rPr>
              <a:t> </a:t>
            </a:r>
            <a:r>
              <a:rPr sz="1400" spc="-90" dirty="0">
                <a:latin typeface="Arial"/>
                <a:cs typeface="Arial"/>
              </a:rPr>
              <a:t>Yönetimi</a:t>
            </a:r>
            <a:endParaRPr sz="1400" dirty="0">
              <a:latin typeface="Arial"/>
              <a:cs typeface="Arial"/>
            </a:endParaRPr>
          </a:p>
          <a:p>
            <a:pPr marL="245745" indent="-233679">
              <a:lnSpc>
                <a:spcPct val="100000"/>
              </a:lnSpc>
              <a:spcBef>
                <a:spcPts val="600"/>
              </a:spcBef>
              <a:buFont typeface="Wingdings"/>
              <a:buChar char=""/>
              <a:tabLst>
                <a:tab pos="246379" algn="l"/>
              </a:tabLst>
            </a:pPr>
            <a:r>
              <a:rPr sz="1400" spc="-85" dirty="0">
                <a:latin typeface="Arial"/>
                <a:cs typeface="Arial"/>
              </a:rPr>
              <a:t>Proje </a:t>
            </a:r>
            <a:r>
              <a:rPr sz="1400" spc="-100" dirty="0">
                <a:latin typeface="Arial"/>
                <a:cs typeface="Arial"/>
              </a:rPr>
              <a:t>İnsan </a:t>
            </a:r>
            <a:r>
              <a:rPr sz="1400" spc="-105" dirty="0">
                <a:latin typeface="Arial"/>
                <a:cs typeface="Arial"/>
              </a:rPr>
              <a:t>Kaynakları</a:t>
            </a:r>
            <a:r>
              <a:rPr sz="1400" spc="-114" dirty="0">
                <a:latin typeface="Arial"/>
                <a:cs typeface="Arial"/>
              </a:rPr>
              <a:t> </a:t>
            </a:r>
            <a:r>
              <a:rPr sz="1400" spc="-80" dirty="0">
                <a:latin typeface="Arial"/>
                <a:cs typeface="Arial"/>
              </a:rPr>
              <a:t>Yönetimi</a:t>
            </a:r>
            <a:endParaRPr sz="1400" dirty="0">
              <a:latin typeface="Arial"/>
              <a:cs typeface="Arial"/>
            </a:endParaRPr>
          </a:p>
          <a:p>
            <a:pPr marL="600710" lvl="1" indent="-131445">
              <a:lnSpc>
                <a:spcPct val="100000"/>
              </a:lnSpc>
              <a:spcBef>
                <a:spcPts val="600"/>
              </a:spcBef>
              <a:buChar char="•"/>
              <a:tabLst>
                <a:tab pos="601345" algn="l"/>
              </a:tabLst>
            </a:pPr>
            <a:r>
              <a:rPr sz="1400" spc="-65" dirty="0">
                <a:latin typeface="Arial"/>
                <a:cs typeface="Arial"/>
              </a:rPr>
              <a:t>Örgüt </a:t>
            </a:r>
            <a:r>
              <a:rPr sz="1400" spc="-85" dirty="0">
                <a:latin typeface="Arial"/>
                <a:cs typeface="Arial"/>
              </a:rPr>
              <a:t>Kırılım </a:t>
            </a:r>
            <a:r>
              <a:rPr sz="1400" spc="-170" dirty="0">
                <a:latin typeface="Arial"/>
                <a:cs typeface="Arial"/>
              </a:rPr>
              <a:t>Yapısı</a:t>
            </a:r>
            <a:r>
              <a:rPr sz="1400" spc="-145" dirty="0">
                <a:latin typeface="Arial"/>
                <a:cs typeface="Arial"/>
              </a:rPr>
              <a:t> </a:t>
            </a:r>
            <a:r>
              <a:rPr sz="1400" spc="-185" dirty="0">
                <a:latin typeface="Arial"/>
                <a:cs typeface="Arial"/>
              </a:rPr>
              <a:t>(OBS)</a:t>
            </a:r>
            <a:endParaRPr sz="1400" dirty="0">
              <a:latin typeface="Arial"/>
              <a:cs typeface="Arial"/>
            </a:endParaRPr>
          </a:p>
          <a:p>
            <a:pPr marL="245745" indent="-233679">
              <a:lnSpc>
                <a:spcPct val="100000"/>
              </a:lnSpc>
              <a:spcBef>
                <a:spcPts val="600"/>
              </a:spcBef>
              <a:buFont typeface="Wingdings"/>
              <a:buChar char=""/>
              <a:tabLst>
                <a:tab pos="246379" algn="l"/>
              </a:tabLst>
            </a:pPr>
            <a:r>
              <a:rPr sz="1400" spc="-85" dirty="0">
                <a:latin typeface="Arial"/>
                <a:cs typeface="Arial"/>
              </a:rPr>
              <a:t>Proje </a:t>
            </a:r>
            <a:r>
              <a:rPr sz="1400" spc="-40" dirty="0">
                <a:latin typeface="Arial"/>
                <a:cs typeface="Arial"/>
              </a:rPr>
              <a:t>İletişim</a:t>
            </a:r>
            <a:r>
              <a:rPr sz="1400" spc="-120" dirty="0">
                <a:latin typeface="Arial"/>
                <a:cs typeface="Arial"/>
              </a:rPr>
              <a:t> </a:t>
            </a:r>
            <a:r>
              <a:rPr sz="1400" spc="-80" dirty="0">
                <a:latin typeface="Arial"/>
                <a:cs typeface="Arial"/>
              </a:rPr>
              <a:t>Yönetimi</a:t>
            </a:r>
            <a:endParaRPr sz="1400" dirty="0">
              <a:latin typeface="Arial"/>
              <a:cs typeface="Arial"/>
            </a:endParaRPr>
          </a:p>
          <a:p>
            <a:pPr marL="245745" indent="-233679">
              <a:lnSpc>
                <a:spcPct val="100000"/>
              </a:lnSpc>
              <a:spcBef>
                <a:spcPts val="600"/>
              </a:spcBef>
              <a:buFont typeface="Wingdings"/>
              <a:buChar char=""/>
              <a:tabLst>
                <a:tab pos="246379" algn="l"/>
              </a:tabLst>
            </a:pPr>
            <a:r>
              <a:rPr sz="1400" spc="-90" dirty="0">
                <a:latin typeface="Arial"/>
                <a:cs typeface="Arial"/>
              </a:rPr>
              <a:t>Proje </a:t>
            </a:r>
            <a:r>
              <a:rPr sz="1400" spc="-150" dirty="0">
                <a:latin typeface="Arial"/>
                <a:cs typeface="Arial"/>
              </a:rPr>
              <a:t>Risk</a:t>
            </a:r>
            <a:r>
              <a:rPr sz="1400" spc="-125" dirty="0">
                <a:latin typeface="Arial"/>
                <a:cs typeface="Arial"/>
              </a:rPr>
              <a:t> </a:t>
            </a:r>
            <a:r>
              <a:rPr sz="1400" spc="-90" dirty="0">
                <a:latin typeface="Arial"/>
                <a:cs typeface="Arial"/>
              </a:rPr>
              <a:t>Yönetimi</a:t>
            </a:r>
            <a:endParaRPr sz="1400" dirty="0">
              <a:latin typeface="Arial"/>
              <a:cs typeface="Arial"/>
            </a:endParaRPr>
          </a:p>
          <a:p>
            <a:pPr marL="600710" lvl="1" indent="-131445">
              <a:lnSpc>
                <a:spcPct val="100000"/>
              </a:lnSpc>
              <a:spcBef>
                <a:spcPts val="600"/>
              </a:spcBef>
              <a:buChar char="•"/>
              <a:tabLst>
                <a:tab pos="601345" algn="l"/>
              </a:tabLst>
            </a:pPr>
            <a:r>
              <a:rPr sz="1400" spc="-150" dirty="0">
                <a:latin typeface="Arial"/>
                <a:cs typeface="Arial"/>
              </a:rPr>
              <a:t>Risk</a:t>
            </a:r>
            <a:r>
              <a:rPr sz="1400" spc="-175" dirty="0">
                <a:latin typeface="Arial"/>
                <a:cs typeface="Arial"/>
              </a:rPr>
              <a:t> </a:t>
            </a:r>
            <a:r>
              <a:rPr sz="1400" spc="-100" dirty="0">
                <a:latin typeface="Arial"/>
                <a:cs typeface="Arial"/>
              </a:rPr>
              <a:t>Planlama</a:t>
            </a:r>
            <a:endParaRPr sz="1400" dirty="0">
              <a:latin typeface="Arial"/>
              <a:cs typeface="Arial"/>
            </a:endParaRPr>
          </a:p>
          <a:p>
            <a:pPr marL="600710" lvl="1" indent="-131445">
              <a:lnSpc>
                <a:spcPct val="100000"/>
              </a:lnSpc>
              <a:spcBef>
                <a:spcPts val="600"/>
              </a:spcBef>
              <a:buChar char="•"/>
              <a:tabLst>
                <a:tab pos="601345" algn="l"/>
              </a:tabLst>
            </a:pPr>
            <a:r>
              <a:rPr sz="1400" spc="-150" dirty="0">
                <a:latin typeface="Arial"/>
                <a:cs typeface="Arial"/>
              </a:rPr>
              <a:t>Risk</a:t>
            </a:r>
            <a:r>
              <a:rPr sz="1400" spc="-160" dirty="0">
                <a:latin typeface="Arial"/>
                <a:cs typeface="Arial"/>
              </a:rPr>
              <a:t> </a:t>
            </a:r>
            <a:r>
              <a:rPr sz="1400" spc="-70" dirty="0">
                <a:latin typeface="Arial"/>
                <a:cs typeface="Arial"/>
              </a:rPr>
              <a:t>Belirleme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149854" y="51739"/>
            <a:ext cx="248348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300" dirty="0"/>
              <a:t>TAKDİM</a:t>
            </a:r>
            <a:r>
              <a:rPr spc="-220" dirty="0"/>
              <a:t> </a:t>
            </a:r>
            <a:r>
              <a:rPr spc="-335" dirty="0"/>
              <a:t>PLANI</a:t>
            </a:r>
          </a:p>
        </p:txBody>
      </p:sp>
    </p:spTree>
    <p:extLst>
      <p:ext uri="{BB962C8B-B14F-4D97-AF65-F5344CB8AC3E}">
        <p14:creationId xmlns:p14="http://schemas.microsoft.com/office/powerpoint/2010/main" val="22880031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707005" y="1084080"/>
            <a:ext cx="3729990" cy="4860305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143510" indent="-131445">
              <a:lnSpc>
                <a:spcPct val="100000"/>
              </a:lnSpc>
              <a:spcBef>
                <a:spcPts val="700"/>
              </a:spcBef>
              <a:buFont typeface="Arial"/>
              <a:buChar char="•"/>
              <a:tabLst>
                <a:tab pos="144145" algn="l"/>
              </a:tabLst>
            </a:pPr>
            <a:r>
              <a:rPr sz="1600" spc="-45" dirty="0">
                <a:latin typeface="Arial"/>
                <a:cs typeface="Arial"/>
              </a:rPr>
              <a:t>Nitel </a:t>
            </a:r>
            <a:r>
              <a:rPr sz="1600" spc="-150" dirty="0">
                <a:latin typeface="Arial"/>
                <a:cs typeface="Arial"/>
              </a:rPr>
              <a:t>Risk</a:t>
            </a:r>
            <a:r>
              <a:rPr sz="1600" spc="-140" dirty="0">
                <a:latin typeface="Arial"/>
                <a:cs typeface="Arial"/>
              </a:rPr>
              <a:t> </a:t>
            </a:r>
            <a:r>
              <a:rPr sz="1600" spc="-80" dirty="0">
                <a:latin typeface="Arial"/>
                <a:cs typeface="Arial"/>
              </a:rPr>
              <a:t>Analizi</a:t>
            </a:r>
            <a:endParaRPr sz="1600" dirty="0">
              <a:latin typeface="Arial"/>
              <a:cs typeface="Arial"/>
            </a:endParaRPr>
          </a:p>
          <a:p>
            <a:pPr marL="657860" lvl="1" indent="-188595">
              <a:lnSpc>
                <a:spcPct val="100000"/>
              </a:lnSpc>
              <a:spcBef>
                <a:spcPts val="600"/>
              </a:spcBef>
              <a:buFont typeface="Courier New"/>
              <a:buChar char="o"/>
              <a:tabLst>
                <a:tab pos="658495" algn="l"/>
              </a:tabLst>
            </a:pPr>
            <a:r>
              <a:rPr sz="1600" spc="-150" dirty="0">
                <a:latin typeface="Arial"/>
                <a:cs typeface="Arial"/>
              </a:rPr>
              <a:t>Risk </a:t>
            </a:r>
            <a:r>
              <a:rPr sz="1600" spc="-70" dirty="0">
                <a:latin typeface="Arial"/>
                <a:cs typeface="Arial"/>
              </a:rPr>
              <a:t>Değerlendirme </a:t>
            </a:r>
            <a:r>
              <a:rPr sz="1600" spc="-114" dirty="0">
                <a:latin typeface="Arial"/>
                <a:cs typeface="Arial"/>
              </a:rPr>
              <a:t>Karar</a:t>
            </a:r>
            <a:r>
              <a:rPr sz="1600" spc="-100" dirty="0">
                <a:latin typeface="Arial"/>
                <a:cs typeface="Arial"/>
              </a:rPr>
              <a:t> </a:t>
            </a:r>
            <a:r>
              <a:rPr sz="1600" spc="-25" dirty="0">
                <a:latin typeface="Arial"/>
                <a:cs typeface="Arial"/>
              </a:rPr>
              <a:t>Matrisi</a:t>
            </a:r>
            <a:endParaRPr sz="1600" dirty="0">
              <a:latin typeface="Arial"/>
              <a:cs typeface="Arial"/>
            </a:endParaRPr>
          </a:p>
          <a:p>
            <a:pPr marL="657860" lvl="1" indent="-188595">
              <a:lnSpc>
                <a:spcPct val="100000"/>
              </a:lnSpc>
              <a:spcBef>
                <a:spcPts val="600"/>
              </a:spcBef>
              <a:buFont typeface="Courier New"/>
              <a:buChar char="o"/>
              <a:tabLst>
                <a:tab pos="658495" algn="l"/>
              </a:tabLst>
            </a:pPr>
            <a:r>
              <a:rPr sz="1600" spc="-135" dirty="0">
                <a:latin typeface="Arial"/>
                <a:cs typeface="Arial"/>
              </a:rPr>
              <a:t>Ön </a:t>
            </a:r>
            <a:r>
              <a:rPr sz="1600" spc="-114" dirty="0">
                <a:latin typeface="Arial"/>
                <a:cs typeface="Arial"/>
              </a:rPr>
              <a:t>Tehlike</a:t>
            </a:r>
            <a:r>
              <a:rPr sz="1600" spc="-45" dirty="0">
                <a:latin typeface="Arial"/>
                <a:cs typeface="Arial"/>
              </a:rPr>
              <a:t> </a:t>
            </a:r>
            <a:r>
              <a:rPr sz="1600" spc="-80" dirty="0">
                <a:latin typeface="Arial"/>
                <a:cs typeface="Arial"/>
              </a:rPr>
              <a:t>Analizi</a:t>
            </a:r>
            <a:endParaRPr sz="1600" dirty="0">
              <a:latin typeface="Arial"/>
              <a:cs typeface="Arial"/>
            </a:endParaRPr>
          </a:p>
          <a:p>
            <a:pPr marL="657860" lvl="1" indent="-188595">
              <a:lnSpc>
                <a:spcPct val="100000"/>
              </a:lnSpc>
              <a:spcBef>
                <a:spcPts val="600"/>
              </a:spcBef>
              <a:buFont typeface="Courier New"/>
              <a:buChar char="o"/>
              <a:tabLst>
                <a:tab pos="658495" algn="l"/>
              </a:tabLst>
            </a:pPr>
            <a:r>
              <a:rPr sz="1600" spc="-95" dirty="0">
                <a:latin typeface="Arial"/>
                <a:cs typeface="Arial"/>
              </a:rPr>
              <a:t>Pareto</a:t>
            </a:r>
            <a:r>
              <a:rPr sz="1600" spc="-100" dirty="0">
                <a:latin typeface="Arial"/>
                <a:cs typeface="Arial"/>
              </a:rPr>
              <a:t> </a:t>
            </a:r>
            <a:r>
              <a:rPr sz="1600" spc="-80" dirty="0">
                <a:latin typeface="Arial"/>
                <a:cs typeface="Arial"/>
              </a:rPr>
              <a:t>Analizi</a:t>
            </a:r>
            <a:endParaRPr sz="1600" dirty="0">
              <a:latin typeface="Arial"/>
              <a:cs typeface="Arial"/>
            </a:endParaRPr>
          </a:p>
          <a:p>
            <a:pPr marL="143510" indent="-131445">
              <a:lnSpc>
                <a:spcPct val="100000"/>
              </a:lnSpc>
              <a:spcBef>
                <a:spcPts val="600"/>
              </a:spcBef>
              <a:buChar char="•"/>
              <a:tabLst>
                <a:tab pos="144145" algn="l"/>
              </a:tabLst>
            </a:pPr>
            <a:r>
              <a:rPr sz="1600" spc="-80" dirty="0">
                <a:latin typeface="Arial"/>
                <a:cs typeface="Arial"/>
              </a:rPr>
              <a:t>Nicel </a:t>
            </a:r>
            <a:r>
              <a:rPr sz="1600" spc="-150" dirty="0">
                <a:latin typeface="Arial"/>
                <a:cs typeface="Arial"/>
              </a:rPr>
              <a:t>Risk</a:t>
            </a:r>
            <a:r>
              <a:rPr sz="1600" spc="-105" dirty="0">
                <a:latin typeface="Arial"/>
                <a:cs typeface="Arial"/>
              </a:rPr>
              <a:t> </a:t>
            </a:r>
            <a:r>
              <a:rPr sz="1600" spc="-80" dirty="0">
                <a:latin typeface="Arial"/>
                <a:cs typeface="Arial"/>
              </a:rPr>
              <a:t>Analizi</a:t>
            </a:r>
            <a:endParaRPr sz="1600" dirty="0">
              <a:latin typeface="Arial"/>
              <a:cs typeface="Arial"/>
            </a:endParaRPr>
          </a:p>
          <a:p>
            <a:pPr marL="657860" lvl="1" indent="-188595">
              <a:lnSpc>
                <a:spcPct val="100000"/>
              </a:lnSpc>
              <a:spcBef>
                <a:spcPts val="600"/>
              </a:spcBef>
              <a:buFont typeface="Courier New"/>
              <a:buChar char="o"/>
              <a:tabLst>
                <a:tab pos="658495" algn="l"/>
              </a:tabLst>
            </a:pPr>
            <a:r>
              <a:rPr sz="1600" spc="-75" dirty="0">
                <a:latin typeface="Arial"/>
                <a:cs typeface="Arial"/>
              </a:rPr>
              <a:t>Duyarlılık</a:t>
            </a:r>
            <a:r>
              <a:rPr sz="1600" spc="-110" dirty="0">
                <a:latin typeface="Arial"/>
                <a:cs typeface="Arial"/>
              </a:rPr>
              <a:t> </a:t>
            </a:r>
            <a:r>
              <a:rPr sz="1600" spc="-75" dirty="0">
                <a:latin typeface="Arial"/>
                <a:cs typeface="Arial"/>
              </a:rPr>
              <a:t>Analizi</a:t>
            </a:r>
            <a:endParaRPr sz="1600" dirty="0">
              <a:latin typeface="Arial"/>
              <a:cs typeface="Arial"/>
            </a:endParaRPr>
          </a:p>
          <a:p>
            <a:pPr marL="657860" lvl="1" indent="-188595">
              <a:lnSpc>
                <a:spcPct val="100000"/>
              </a:lnSpc>
              <a:spcBef>
                <a:spcPts val="600"/>
              </a:spcBef>
              <a:buFont typeface="Courier New"/>
              <a:buChar char="o"/>
              <a:tabLst>
                <a:tab pos="658495" algn="l"/>
              </a:tabLst>
            </a:pPr>
            <a:r>
              <a:rPr sz="1600" spc="-85" dirty="0">
                <a:latin typeface="Arial"/>
                <a:cs typeface="Arial"/>
              </a:rPr>
              <a:t>Etki</a:t>
            </a:r>
            <a:r>
              <a:rPr sz="1600" spc="-100" dirty="0">
                <a:latin typeface="Arial"/>
                <a:cs typeface="Arial"/>
              </a:rPr>
              <a:t> </a:t>
            </a:r>
            <a:r>
              <a:rPr sz="1600" spc="-85" dirty="0">
                <a:latin typeface="Arial"/>
                <a:cs typeface="Arial"/>
              </a:rPr>
              <a:t>Diyagramları</a:t>
            </a:r>
            <a:endParaRPr sz="1600" dirty="0">
              <a:latin typeface="Arial"/>
              <a:cs typeface="Arial"/>
            </a:endParaRPr>
          </a:p>
          <a:p>
            <a:pPr marL="657860" lvl="1" indent="-188595">
              <a:lnSpc>
                <a:spcPct val="100000"/>
              </a:lnSpc>
              <a:spcBef>
                <a:spcPts val="600"/>
              </a:spcBef>
              <a:buFont typeface="Courier New"/>
              <a:buChar char="o"/>
              <a:tabLst>
                <a:tab pos="658495" algn="l"/>
              </a:tabLst>
            </a:pPr>
            <a:r>
              <a:rPr sz="1600" spc="-114" dirty="0">
                <a:latin typeface="Arial"/>
                <a:cs typeface="Arial"/>
              </a:rPr>
              <a:t>Karar</a:t>
            </a:r>
            <a:r>
              <a:rPr sz="1600" spc="-110" dirty="0">
                <a:latin typeface="Arial"/>
                <a:cs typeface="Arial"/>
              </a:rPr>
              <a:t> </a:t>
            </a:r>
            <a:r>
              <a:rPr sz="1600" spc="-105" dirty="0">
                <a:latin typeface="Arial"/>
                <a:cs typeface="Arial"/>
              </a:rPr>
              <a:t>Ağaçları</a:t>
            </a:r>
            <a:endParaRPr sz="1600" dirty="0">
              <a:latin typeface="Arial"/>
              <a:cs typeface="Arial"/>
            </a:endParaRPr>
          </a:p>
          <a:p>
            <a:pPr marL="660400" lvl="1" indent="-191135">
              <a:lnSpc>
                <a:spcPct val="100000"/>
              </a:lnSpc>
              <a:spcBef>
                <a:spcPts val="600"/>
              </a:spcBef>
              <a:buFont typeface="Courier New"/>
              <a:buChar char="o"/>
              <a:tabLst>
                <a:tab pos="661035" algn="l"/>
              </a:tabLst>
            </a:pPr>
            <a:r>
              <a:rPr sz="1600" spc="-45" dirty="0">
                <a:latin typeface="Arial"/>
                <a:cs typeface="Arial"/>
              </a:rPr>
              <a:t>Monte </a:t>
            </a:r>
            <a:r>
              <a:rPr sz="1600" spc="-110" dirty="0">
                <a:latin typeface="Arial"/>
                <a:cs typeface="Arial"/>
              </a:rPr>
              <a:t>Carlo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spc="-105" dirty="0">
                <a:latin typeface="Arial"/>
                <a:cs typeface="Arial"/>
              </a:rPr>
              <a:t>Simulasyonu</a:t>
            </a:r>
            <a:endParaRPr sz="1600" dirty="0">
              <a:latin typeface="Arial"/>
              <a:cs typeface="Arial"/>
            </a:endParaRPr>
          </a:p>
          <a:p>
            <a:pPr marL="657860" lvl="1" indent="-188595">
              <a:lnSpc>
                <a:spcPct val="100000"/>
              </a:lnSpc>
              <a:spcBef>
                <a:spcPts val="600"/>
              </a:spcBef>
              <a:buFont typeface="Courier New"/>
              <a:buChar char="o"/>
              <a:tabLst>
                <a:tab pos="658495" algn="l"/>
              </a:tabLst>
            </a:pPr>
            <a:r>
              <a:rPr sz="1600" spc="-85" dirty="0">
                <a:latin typeface="Arial"/>
                <a:cs typeface="Arial"/>
              </a:rPr>
              <a:t>Genetik</a:t>
            </a:r>
            <a:r>
              <a:rPr sz="1600" spc="-80" dirty="0">
                <a:latin typeface="Arial"/>
                <a:cs typeface="Arial"/>
              </a:rPr>
              <a:t> </a:t>
            </a:r>
            <a:r>
              <a:rPr sz="1600" spc="-55" dirty="0">
                <a:latin typeface="Arial"/>
                <a:cs typeface="Arial"/>
              </a:rPr>
              <a:t>Algoritmalar</a:t>
            </a:r>
            <a:endParaRPr sz="1600" dirty="0">
              <a:latin typeface="Arial"/>
              <a:cs typeface="Arial"/>
            </a:endParaRPr>
          </a:p>
          <a:p>
            <a:pPr marL="657860" lvl="1" indent="-188595">
              <a:lnSpc>
                <a:spcPct val="100000"/>
              </a:lnSpc>
              <a:spcBef>
                <a:spcPts val="600"/>
              </a:spcBef>
              <a:buFont typeface="Courier New"/>
              <a:buChar char="o"/>
              <a:tabLst>
                <a:tab pos="658495" algn="l"/>
              </a:tabLst>
            </a:pPr>
            <a:r>
              <a:rPr sz="1600" spc="-185" dirty="0">
                <a:latin typeface="Arial"/>
                <a:cs typeface="Arial"/>
              </a:rPr>
              <a:t>Yapay </a:t>
            </a:r>
            <a:r>
              <a:rPr sz="1600" spc="-75" dirty="0">
                <a:latin typeface="Arial"/>
                <a:cs typeface="Arial"/>
              </a:rPr>
              <a:t>Sinir</a:t>
            </a:r>
            <a:r>
              <a:rPr sz="1600" spc="-10" dirty="0">
                <a:latin typeface="Arial"/>
                <a:cs typeface="Arial"/>
              </a:rPr>
              <a:t> </a:t>
            </a:r>
            <a:r>
              <a:rPr sz="1600" spc="-85" dirty="0">
                <a:latin typeface="Arial"/>
                <a:cs typeface="Arial"/>
              </a:rPr>
              <a:t>Ağları</a:t>
            </a:r>
            <a:endParaRPr sz="1600" dirty="0">
              <a:latin typeface="Arial"/>
              <a:cs typeface="Arial"/>
            </a:endParaRPr>
          </a:p>
          <a:p>
            <a:pPr marL="657860" lvl="1" indent="-188595">
              <a:lnSpc>
                <a:spcPct val="100000"/>
              </a:lnSpc>
              <a:spcBef>
                <a:spcPts val="600"/>
              </a:spcBef>
              <a:buFont typeface="Courier New"/>
              <a:buChar char="o"/>
              <a:tabLst>
                <a:tab pos="658495" algn="l"/>
              </a:tabLst>
            </a:pPr>
            <a:r>
              <a:rPr sz="1600" spc="-95" dirty="0">
                <a:latin typeface="Arial"/>
                <a:cs typeface="Arial"/>
              </a:rPr>
              <a:t>Bulanık</a:t>
            </a:r>
            <a:r>
              <a:rPr sz="1600" spc="-110" dirty="0">
                <a:latin typeface="Arial"/>
                <a:cs typeface="Arial"/>
              </a:rPr>
              <a:t> </a:t>
            </a:r>
            <a:r>
              <a:rPr sz="1600" spc="-45" dirty="0">
                <a:latin typeface="Arial"/>
                <a:cs typeface="Arial"/>
              </a:rPr>
              <a:t>Mantık</a:t>
            </a:r>
            <a:endParaRPr sz="1600" dirty="0">
              <a:latin typeface="Arial"/>
              <a:cs typeface="Arial"/>
            </a:endParaRPr>
          </a:p>
          <a:p>
            <a:pPr marL="657860" lvl="1" indent="-188595">
              <a:lnSpc>
                <a:spcPct val="100000"/>
              </a:lnSpc>
              <a:spcBef>
                <a:spcPts val="600"/>
              </a:spcBef>
              <a:buFont typeface="Courier New"/>
              <a:buChar char="o"/>
              <a:tabLst>
                <a:tab pos="658495" algn="l"/>
              </a:tabLst>
            </a:pPr>
            <a:r>
              <a:rPr sz="1600" spc="-40" dirty="0">
                <a:latin typeface="Arial"/>
                <a:cs typeface="Arial"/>
              </a:rPr>
              <a:t>Analitik </a:t>
            </a:r>
            <a:r>
              <a:rPr sz="1600" spc="-85" dirty="0">
                <a:latin typeface="Arial"/>
                <a:cs typeface="Arial"/>
              </a:rPr>
              <a:t>Hiyerarşi</a:t>
            </a:r>
            <a:r>
              <a:rPr sz="1600" spc="-175" dirty="0">
                <a:latin typeface="Arial"/>
                <a:cs typeface="Arial"/>
              </a:rPr>
              <a:t> </a:t>
            </a:r>
            <a:r>
              <a:rPr sz="1600" spc="-114" dirty="0">
                <a:latin typeface="Arial"/>
                <a:cs typeface="Arial"/>
              </a:rPr>
              <a:t>Süreci</a:t>
            </a:r>
            <a:endParaRPr sz="1600" dirty="0">
              <a:latin typeface="Arial"/>
              <a:cs typeface="Arial"/>
            </a:endParaRPr>
          </a:p>
          <a:p>
            <a:pPr marL="93345" indent="-80645">
              <a:lnSpc>
                <a:spcPct val="100000"/>
              </a:lnSpc>
              <a:spcBef>
                <a:spcPts val="600"/>
              </a:spcBef>
              <a:buChar char="•"/>
              <a:tabLst>
                <a:tab pos="93345" algn="l"/>
              </a:tabLst>
            </a:pPr>
            <a:r>
              <a:rPr sz="1600" spc="-150" dirty="0">
                <a:latin typeface="Arial"/>
                <a:cs typeface="Arial"/>
              </a:rPr>
              <a:t>Risk </a:t>
            </a:r>
            <a:r>
              <a:rPr sz="1600" spc="-65" dirty="0">
                <a:latin typeface="Arial"/>
                <a:cs typeface="Arial"/>
              </a:rPr>
              <a:t>Tepkilerinin</a:t>
            </a:r>
            <a:r>
              <a:rPr sz="1600" spc="-50" dirty="0">
                <a:latin typeface="Arial"/>
                <a:cs typeface="Arial"/>
              </a:rPr>
              <a:t> </a:t>
            </a:r>
            <a:r>
              <a:rPr sz="1600" spc="-105" dirty="0">
                <a:latin typeface="Arial"/>
                <a:cs typeface="Arial"/>
              </a:rPr>
              <a:t>Planlanması</a:t>
            </a:r>
            <a:endParaRPr sz="1600" dirty="0">
              <a:latin typeface="Arial"/>
              <a:cs typeface="Arial"/>
            </a:endParaRPr>
          </a:p>
          <a:p>
            <a:pPr marL="143510" indent="-131445">
              <a:lnSpc>
                <a:spcPct val="100000"/>
              </a:lnSpc>
              <a:spcBef>
                <a:spcPts val="600"/>
              </a:spcBef>
              <a:buChar char="•"/>
              <a:tabLst>
                <a:tab pos="144145" algn="l"/>
              </a:tabLst>
            </a:pPr>
            <a:r>
              <a:rPr sz="1600" spc="-85" dirty="0">
                <a:latin typeface="Arial"/>
                <a:cs typeface="Arial"/>
              </a:rPr>
              <a:t>Risklerin </a:t>
            </a:r>
            <a:r>
              <a:rPr sz="1600" spc="-70" dirty="0">
                <a:latin typeface="Arial"/>
                <a:cs typeface="Arial"/>
              </a:rPr>
              <a:t>Kontrol</a:t>
            </a:r>
            <a:r>
              <a:rPr sz="1600" spc="-80" dirty="0">
                <a:latin typeface="Arial"/>
                <a:cs typeface="Arial"/>
              </a:rPr>
              <a:t> </a:t>
            </a:r>
            <a:r>
              <a:rPr sz="1600" spc="-95" dirty="0">
                <a:latin typeface="Arial"/>
                <a:cs typeface="Arial"/>
              </a:rPr>
              <a:t>Edilmesi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149854" y="51739"/>
            <a:ext cx="248348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300" dirty="0"/>
              <a:t>TAKDİM</a:t>
            </a:r>
            <a:r>
              <a:rPr spc="-220" dirty="0"/>
              <a:t> </a:t>
            </a:r>
            <a:r>
              <a:rPr spc="-335" dirty="0"/>
              <a:t>PLANI</a:t>
            </a:r>
          </a:p>
        </p:txBody>
      </p:sp>
    </p:spTree>
    <p:extLst>
      <p:ext uri="{BB962C8B-B14F-4D97-AF65-F5344CB8AC3E}">
        <p14:creationId xmlns:p14="http://schemas.microsoft.com/office/powerpoint/2010/main" val="8326928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26500" y="1642120"/>
            <a:ext cx="4170679" cy="2829560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1160145" indent="-233679">
              <a:lnSpc>
                <a:spcPct val="100000"/>
              </a:lnSpc>
              <a:spcBef>
                <a:spcPts val="700"/>
              </a:spcBef>
              <a:buFont typeface="Wingdings"/>
              <a:buChar char=""/>
              <a:tabLst>
                <a:tab pos="1160780" algn="l"/>
              </a:tabLst>
            </a:pPr>
            <a:r>
              <a:rPr sz="1800" spc="-90" dirty="0">
                <a:latin typeface="Arial"/>
                <a:cs typeface="Arial"/>
              </a:rPr>
              <a:t>Proje </a:t>
            </a:r>
            <a:r>
              <a:rPr sz="1800" spc="-114" dirty="0">
                <a:latin typeface="Arial"/>
                <a:cs typeface="Arial"/>
              </a:rPr>
              <a:t>Tedarik</a:t>
            </a:r>
            <a:r>
              <a:rPr sz="1800" spc="-120" dirty="0">
                <a:latin typeface="Arial"/>
                <a:cs typeface="Arial"/>
              </a:rPr>
              <a:t> </a:t>
            </a:r>
            <a:r>
              <a:rPr sz="1800" spc="-90" dirty="0">
                <a:latin typeface="Arial"/>
                <a:cs typeface="Arial"/>
              </a:rPr>
              <a:t>Yönetimi</a:t>
            </a:r>
            <a:endParaRPr sz="1800" dirty="0">
              <a:latin typeface="Arial"/>
              <a:cs typeface="Arial"/>
            </a:endParaRPr>
          </a:p>
          <a:p>
            <a:pPr marL="1160145" indent="-233679">
              <a:lnSpc>
                <a:spcPct val="100000"/>
              </a:lnSpc>
              <a:spcBef>
                <a:spcPts val="600"/>
              </a:spcBef>
              <a:buFont typeface="Wingdings"/>
              <a:buChar char=""/>
              <a:tabLst>
                <a:tab pos="1160780" algn="l"/>
              </a:tabLst>
            </a:pPr>
            <a:r>
              <a:rPr sz="1800" spc="-85" dirty="0">
                <a:latin typeface="Arial"/>
                <a:cs typeface="Arial"/>
              </a:rPr>
              <a:t>Proje </a:t>
            </a:r>
            <a:r>
              <a:rPr sz="1800" spc="-165" dirty="0">
                <a:latin typeface="Arial"/>
                <a:cs typeface="Arial"/>
              </a:rPr>
              <a:t>Paydaş</a:t>
            </a:r>
            <a:r>
              <a:rPr sz="1800" spc="-180" dirty="0">
                <a:latin typeface="Arial"/>
                <a:cs typeface="Arial"/>
              </a:rPr>
              <a:t> </a:t>
            </a:r>
            <a:r>
              <a:rPr sz="1800" spc="-80" dirty="0">
                <a:latin typeface="Arial"/>
                <a:cs typeface="Arial"/>
              </a:rPr>
              <a:t>Yönetimi</a:t>
            </a:r>
            <a:endParaRPr sz="1800" dirty="0">
              <a:latin typeface="Arial"/>
              <a:cs typeface="Arial"/>
            </a:endParaRPr>
          </a:p>
          <a:p>
            <a:pPr marL="626745" indent="-157480">
              <a:lnSpc>
                <a:spcPct val="100000"/>
              </a:lnSpc>
              <a:spcBef>
                <a:spcPts val="600"/>
              </a:spcBef>
              <a:buFont typeface="Wingdings"/>
              <a:buChar char=""/>
              <a:tabLst>
                <a:tab pos="627380" algn="l"/>
              </a:tabLst>
            </a:pPr>
            <a:r>
              <a:rPr sz="1800" spc="-85" dirty="0">
                <a:latin typeface="Arial"/>
                <a:cs typeface="Arial"/>
              </a:rPr>
              <a:t>Proje </a:t>
            </a:r>
            <a:r>
              <a:rPr sz="1800" spc="-70" dirty="0">
                <a:latin typeface="Arial"/>
                <a:cs typeface="Arial"/>
              </a:rPr>
              <a:t>Bilgi Alanları </a:t>
            </a:r>
            <a:r>
              <a:rPr sz="1800" spc="-105" dirty="0">
                <a:latin typeface="Arial"/>
                <a:cs typeface="Arial"/>
              </a:rPr>
              <a:t>ve </a:t>
            </a:r>
            <a:r>
              <a:rPr sz="1800" spc="-135" dirty="0">
                <a:latin typeface="Arial"/>
                <a:cs typeface="Arial"/>
              </a:rPr>
              <a:t>Süreç</a:t>
            </a:r>
            <a:r>
              <a:rPr sz="1800" spc="-170" dirty="0">
                <a:latin typeface="Arial"/>
                <a:cs typeface="Arial"/>
              </a:rPr>
              <a:t> </a:t>
            </a:r>
            <a:r>
              <a:rPr sz="1800" spc="-70" dirty="0">
                <a:latin typeface="Arial"/>
                <a:cs typeface="Arial"/>
              </a:rPr>
              <a:t>Grupları</a:t>
            </a:r>
            <a:endParaRPr sz="1800" dirty="0">
              <a:latin typeface="Arial"/>
              <a:cs typeface="Arial"/>
            </a:endParaRPr>
          </a:p>
          <a:p>
            <a:pPr marL="243204" indent="-231140">
              <a:lnSpc>
                <a:spcPct val="100000"/>
              </a:lnSpc>
              <a:spcBef>
                <a:spcPts val="600"/>
              </a:spcBef>
              <a:buFont typeface="Wingdings"/>
              <a:buChar char=""/>
              <a:tabLst>
                <a:tab pos="243840" algn="l"/>
              </a:tabLst>
            </a:pPr>
            <a:r>
              <a:rPr sz="1800" b="1" spc="-105" dirty="0">
                <a:latin typeface="Arial"/>
                <a:cs typeface="Arial"/>
              </a:rPr>
              <a:t>İYİ </a:t>
            </a:r>
            <a:r>
              <a:rPr sz="1800" b="1" spc="-204" dirty="0">
                <a:latin typeface="Arial"/>
                <a:cs typeface="Arial"/>
              </a:rPr>
              <a:t>BİR  </a:t>
            </a:r>
            <a:r>
              <a:rPr sz="1800" b="1" spc="-300" dirty="0">
                <a:latin typeface="Arial"/>
                <a:cs typeface="Arial"/>
              </a:rPr>
              <a:t>PROJE  </a:t>
            </a:r>
            <a:r>
              <a:rPr sz="1800" b="1" spc="-170" dirty="0">
                <a:latin typeface="Arial"/>
                <a:cs typeface="Arial"/>
              </a:rPr>
              <a:t>YÖNETİCİSİNİN</a:t>
            </a:r>
            <a:r>
              <a:rPr sz="1800" b="1" spc="-295" dirty="0">
                <a:latin typeface="Arial"/>
                <a:cs typeface="Arial"/>
              </a:rPr>
              <a:t> </a:t>
            </a:r>
            <a:r>
              <a:rPr sz="1800" b="1" spc="-254" dirty="0">
                <a:latin typeface="Arial"/>
                <a:cs typeface="Arial"/>
              </a:rPr>
              <a:t>ÖZELLİKLERİ</a:t>
            </a:r>
            <a:endParaRPr sz="1800" dirty="0">
              <a:latin typeface="Arial"/>
              <a:cs typeface="Arial"/>
            </a:endParaRPr>
          </a:p>
          <a:p>
            <a:pPr marL="243204" indent="-231140">
              <a:lnSpc>
                <a:spcPct val="100000"/>
              </a:lnSpc>
              <a:spcBef>
                <a:spcPts val="600"/>
              </a:spcBef>
              <a:buFont typeface="Wingdings"/>
              <a:buChar char=""/>
              <a:tabLst>
                <a:tab pos="243840" algn="l"/>
              </a:tabLst>
            </a:pPr>
            <a:r>
              <a:rPr sz="1800" b="1" spc="-300" dirty="0">
                <a:latin typeface="Arial"/>
                <a:cs typeface="Arial"/>
              </a:rPr>
              <a:t>PROJE </a:t>
            </a:r>
            <a:r>
              <a:rPr sz="1800" b="1" spc="-160" dirty="0">
                <a:latin typeface="Arial"/>
                <a:cs typeface="Arial"/>
              </a:rPr>
              <a:t>YÖNETİM</a:t>
            </a:r>
            <a:r>
              <a:rPr sz="1800" b="1" spc="-105" dirty="0">
                <a:latin typeface="Arial"/>
                <a:cs typeface="Arial"/>
              </a:rPr>
              <a:t> </a:t>
            </a:r>
            <a:r>
              <a:rPr sz="1800" b="1" spc="-190" dirty="0">
                <a:latin typeface="Arial"/>
                <a:cs typeface="Arial"/>
              </a:rPr>
              <a:t>YAZILIMLARI</a:t>
            </a:r>
            <a:endParaRPr sz="1800" dirty="0">
              <a:latin typeface="Arial"/>
              <a:cs typeface="Arial"/>
            </a:endParaRPr>
          </a:p>
          <a:p>
            <a:pPr marL="626745" lvl="1" indent="-157480">
              <a:lnSpc>
                <a:spcPct val="100000"/>
              </a:lnSpc>
              <a:spcBef>
                <a:spcPts val="600"/>
              </a:spcBef>
              <a:buFont typeface="Wingdings"/>
              <a:buChar char=""/>
              <a:tabLst>
                <a:tab pos="627380" algn="l"/>
              </a:tabLst>
            </a:pPr>
            <a:r>
              <a:rPr sz="1800" spc="-95" dirty="0">
                <a:latin typeface="Arial"/>
                <a:cs typeface="Arial"/>
              </a:rPr>
              <a:t>Primavera</a:t>
            </a:r>
            <a:r>
              <a:rPr sz="1800" spc="-114" dirty="0">
                <a:latin typeface="Arial"/>
                <a:cs typeface="Arial"/>
              </a:rPr>
              <a:t> </a:t>
            </a:r>
            <a:r>
              <a:rPr sz="1800" spc="-90" dirty="0">
                <a:latin typeface="Arial"/>
                <a:cs typeface="Arial"/>
              </a:rPr>
              <a:t>6</a:t>
            </a:r>
            <a:endParaRPr sz="1800" dirty="0">
              <a:latin typeface="Arial"/>
              <a:cs typeface="Arial"/>
            </a:endParaRPr>
          </a:p>
          <a:p>
            <a:pPr marL="243204" indent="-231140">
              <a:lnSpc>
                <a:spcPct val="100000"/>
              </a:lnSpc>
              <a:spcBef>
                <a:spcPts val="600"/>
              </a:spcBef>
              <a:buFont typeface="Wingdings"/>
              <a:buChar char=""/>
              <a:tabLst>
                <a:tab pos="243840" algn="l"/>
              </a:tabLst>
            </a:pPr>
            <a:r>
              <a:rPr sz="1800" b="1" spc="-220" dirty="0">
                <a:latin typeface="Arial"/>
                <a:cs typeface="Arial"/>
              </a:rPr>
              <a:t>SON</a:t>
            </a:r>
            <a:r>
              <a:rPr sz="1800" b="1" spc="-105" dirty="0">
                <a:latin typeface="Arial"/>
                <a:cs typeface="Arial"/>
              </a:rPr>
              <a:t> </a:t>
            </a:r>
            <a:r>
              <a:rPr sz="1800" b="1" spc="-270" dirty="0">
                <a:latin typeface="Arial"/>
                <a:cs typeface="Arial"/>
              </a:rPr>
              <a:t>SÖZ</a:t>
            </a:r>
            <a:endParaRPr sz="1800" dirty="0">
              <a:latin typeface="Arial"/>
              <a:cs typeface="Arial"/>
            </a:endParaRPr>
          </a:p>
          <a:p>
            <a:pPr marL="243204" indent="-231140">
              <a:lnSpc>
                <a:spcPct val="100000"/>
              </a:lnSpc>
              <a:spcBef>
                <a:spcPts val="600"/>
              </a:spcBef>
              <a:buFont typeface="Wingdings"/>
              <a:buChar char=""/>
              <a:tabLst>
                <a:tab pos="243840" algn="l"/>
              </a:tabLst>
            </a:pPr>
            <a:r>
              <a:rPr sz="1800" b="1" spc="-280" dirty="0">
                <a:latin typeface="Arial"/>
                <a:cs typeface="Arial"/>
              </a:rPr>
              <a:t>KAYNAKÇA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149854" y="51739"/>
            <a:ext cx="248348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300" dirty="0"/>
              <a:t>TAKDİM</a:t>
            </a:r>
            <a:r>
              <a:rPr spc="-220" dirty="0"/>
              <a:t> </a:t>
            </a:r>
            <a:r>
              <a:rPr spc="-335" dirty="0"/>
              <a:t>PLANI</a:t>
            </a:r>
          </a:p>
        </p:txBody>
      </p:sp>
    </p:spTree>
    <p:extLst>
      <p:ext uri="{BB962C8B-B14F-4D97-AF65-F5344CB8AC3E}">
        <p14:creationId xmlns:p14="http://schemas.microsoft.com/office/powerpoint/2010/main" val="12351253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27049" y="479251"/>
            <a:ext cx="4632325" cy="16383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95"/>
              </a:spcBef>
            </a:pPr>
            <a:r>
              <a:rPr sz="3200" b="1" spc="-434" dirty="0">
                <a:latin typeface="Arial"/>
                <a:cs typeface="Arial"/>
              </a:rPr>
              <a:t>P</a:t>
            </a:r>
            <a:r>
              <a:rPr sz="3200" b="1" spc="-605" dirty="0">
                <a:latin typeface="Arial"/>
                <a:cs typeface="Arial"/>
              </a:rPr>
              <a:t>RO</a:t>
            </a:r>
            <a:r>
              <a:rPr sz="3200" b="1" spc="-430" dirty="0">
                <a:latin typeface="Arial"/>
                <a:cs typeface="Arial"/>
              </a:rPr>
              <a:t>J</a:t>
            </a:r>
            <a:r>
              <a:rPr sz="3200" b="1" spc="-575" dirty="0">
                <a:latin typeface="Arial"/>
                <a:cs typeface="Arial"/>
              </a:rPr>
              <a:t>E</a:t>
            </a:r>
            <a:endParaRPr sz="32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435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3200" b="1" spc="-215" dirty="0">
                <a:solidFill>
                  <a:srgbClr val="C00000"/>
                </a:solidFill>
                <a:latin typeface="Arial"/>
                <a:cs typeface="Arial"/>
              </a:rPr>
              <a:t>Proje</a:t>
            </a:r>
            <a:r>
              <a:rPr sz="3200" b="1" spc="-17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3200" b="1" spc="-220" dirty="0">
                <a:solidFill>
                  <a:srgbClr val="C00000"/>
                </a:solidFill>
                <a:latin typeface="Arial"/>
                <a:cs typeface="Arial"/>
              </a:rPr>
              <a:t>Nedir?</a:t>
            </a:r>
            <a:endParaRPr sz="3200" dirty="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643212" y="1182939"/>
            <a:ext cx="6419849" cy="10953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11961" y="2320558"/>
            <a:ext cx="7774702" cy="165747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500162" y="3978037"/>
            <a:ext cx="6149975" cy="188837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764586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713264" y="467374"/>
            <a:ext cx="106934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434" dirty="0"/>
              <a:t>P</a:t>
            </a:r>
            <a:r>
              <a:rPr spc="-605" dirty="0"/>
              <a:t>RO</a:t>
            </a:r>
            <a:r>
              <a:rPr spc="-430" dirty="0"/>
              <a:t>J</a:t>
            </a:r>
            <a:r>
              <a:rPr spc="-575" dirty="0"/>
              <a:t>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03339" y="1224116"/>
            <a:ext cx="8558530" cy="469551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183505" algn="just">
              <a:lnSpc>
                <a:spcPct val="100000"/>
              </a:lnSpc>
              <a:spcBef>
                <a:spcPts val="95"/>
              </a:spcBef>
            </a:pPr>
            <a:r>
              <a:rPr sz="3200" b="1" spc="-215" dirty="0">
                <a:solidFill>
                  <a:srgbClr val="C00000"/>
                </a:solidFill>
                <a:latin typeface="Arial"/>
                <a:cs typeface="Arial"/>
              </a:rPr>
              <a:t>Proje </a:t>
            </a:r>
            <a:r>
              <a:rPr sz="3200" b="1" spc="-165" dirty="0">
                <a:solidFill>
                  <a:srgbClr val="C00000"/>
                </a:solidFill>
                <a:latin typeface="Arial"/>
                <a:cs typeface="Arial"/>
              </a:rPr>
              <a:t>Nedir</a:t>
            </a:r>
            <a:r>
              <a:rPr sz="3200" b="1" spc="-1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3200" b="1" spc="-475" dirty="0">
                <a:solidFill>
                  <a:srgbClr val="C00000"/>
                </a:solidFill>
                <a:latin typeface="Arial"/>
                <a:cs typeface="Arial"/>
              </a:rPr>
              <a:t>?</a:t>
            </a:r>
            <a:endParaRPr sz="3200" dirty="0">
              <a:latin typeface="Arial"/>
              <a:cs typeface="Arial"/>
            </a:endParaRPr>
          </a:p>
          <a:p>
            <a:pPr marL="4285615" marR="6985" indent="-273050" algn="just">
              <a:lnSpc>
                <a:spcPct val="100000"/>
              </a:lnSpc>
              <a:spcBef>
                <a:spcPts val="30"/>
              </a:spcBef>
              <a:buChar char="•"/>
              <a:tabLst>
                <a:tab pos="4286250" algn="l"/>
              </a:tabLst>
            </a:pPr>
            <a:r>
              <a:rPr sz="2400" spc="-130" dirty="0">
                <a:latin typeface="Arial"/>
                <a:cs typeface="Arial"/>
              </a:rPr>
              <a:t>Proje, </a:t>
            </a:r>
            <a:r>
              <a:rPr sz="2400" spc="-220" dirty="0">
                <a:solidFill>
                  <a:srgbClr val="C00000"/>
                </a:solidFill>
                <a:latin typeface="Arial"/>
                <a:cs typeface="Arial"/>
              </a:rPr>
              <a:t>Özgün </a:t>
            </a:r>
            <a:r>
              <a:rPr sz="2400" spc="-30" dirty="0">
                <a:latin typeface="Arial"/>
                <a:cs typeface="Arial"/>
              </a:rPr>
              <a:t>bir </a:t>
            </a:r>
            <a:r>
              <a:rPr sz="2400" spc="-70" dirty="0">
                <a:latin typeface="Arial"/>
                <a:cs typeface="Arial"/>
              </a:rPr>
              <a:t>ürün, </a:t>
            </a:r>
            <a:r>
              <a:rPr sz="2400" spc="-100" dirty="0">
                <a:latin typeface="Arial"/>
                <a:cs typeface="Arial"/>
              </a:rPr>
              <a:t>hizmet  </a:t>
            </a:r>
            <a:r>
              <a:rPr sz="2400" spc="-204" dirty="0">
                <a:latin typeface="Arial"/>
                <a:cs typeface="Arial"/>
              </a:rPr>
              <a:t>ya </a:t>
            </a:r>
            <a:r>
              <a:rPr sz="2400" spc="-155" dirty="0">
                <a:latin typeface="Arial"/>
                <a:cs typeface="Arial"/>
              </a:rPr>
              <a:t>da </a:t>
            </a:r>
            <a:r>
              <a:rPr sz="2400" spc="-160" dirty="0">
                <a:latin typeface="Arial"/>
                <a:cs typeface="Arial"/>
              </a:rPr>
              <a:t>sonuç </a:t>
            </a:r>
            <a:r>
              <a:rPr sz="2400" spc="-135" dirty="0">
                <a:latin typeface="Arial"/>
                <a:cs typeface="Arial"/>
              </a:rPr>
              <a:t>yaratmak </a:t>
            </a:r>
            <a:r>
              <a:rPr sz="2400" spc="-70" dirty="0">
                <a:latin typeface="Arial"/>
                <a:cs typeface="Arial"/>
              </a:rPr>
              <a:t>için  </a:t>
            </a:r>
            <a:r>
              <a:rPr sz="2400" spc="-55" dirty="0">
                <a:latin typeface="Arial"/>
                <a:cs typeface="Arial"/>
              </a:rPr>
              <a:t>yürütülen </a:t>
            </a:r>
            <a:r>
              <a:rPr sz="2400" spc="-145" dirty="0">
                <a:solidFill>
                  <a:srgbClr val="C00000"/>
                </a:solidFill>
                <a:latin typeface="Arial"/>
                <a:cs typeface="Arial"/>
              </a:rPr>
              <a:t>geçici </a:t>
            </a:r>
            <a:r>
              <a:rPr sz="2400" spc="-30" dirty="0">
                <a:latin typeface="Arial"/>
                <a:cs typeface="Arial"/>
              </a:rPr>
              <a:t>bir</a:t>
            </a:r>
            <a:r>
              <a:rPr sz="2400" spc="-190" dirty="0">
                <a:latin typeface="Arial"/>
                <a:cs typeface="Arial"/>
              </a:rPr>
              <a:t> </a:t>
            </a:r>
            <a:r>
              <a:rPr sz="2400" spc="-85" dirty="0">
                <a:latin typeface="Arial"/>
                <a:cs typeface="Arial"/>
              </a:rPr>
              <a:t>girişimdir.</a:t>
            </a:r>
            <a:endParaRPr sz="2400" dirty="0">
              <a:latin typeface="Arial"/>
              <a:cs typeface="Arial"/>
            </a:endParaRPr>
          </a:p>
          <a:p>
            <a:pPr marL="4296410" marR="6350" indent="-283845" algn="just">
              <a:lnSpc>
                <a:spcPct val="100000"/>
              </a:lnSpc>
              <a:buChar char="•"/>
              <a:tabLst>
                <a:tab pos="4286250" algn="l"/>
              </a:tabLst>
            </a:pPr>
            <a:r>
              <a:rPr sz="2400" spc="-110" dirty="0">
                <a:latin typeface="Arial"/>
                <a:cs typeface="Arial"/>
              </a:rPr>
              <a:t>Projenin </a:t>
            </a:r>
            <a:r>
              <a:rPr sz="2400" spc="-25" dirty="0">
                <a:latin typeface="Arial"/>
                <a:cs typeface="Arial"/>
              </a:rPr>
              <a:t>bir </a:t>
            </a:r>
            <a:r>
              <a:rPr sz="2400" spc="-170" dirty="0">
                <a:solidFill>
                  <a:srgbClr val="C00000"/>
                </a:solidFill>
                <a:latin typeface="Arial"/>
                <a:cs typeface="Arial"/>
              </a:rPr>
              <a:t>başlangıç </a:t>
            </a:r>
            <a:r>
              <a:rPr sz="2400" spc="-170" dirty="0">
                <a:latin typeface="Arial"/>
                <a:cs typeface="Arial"/>
              </a:rPr>
              <a:t>ve </a:t>
            </a:r>
            <a:r>
              <a:rPr sz="2400" spc="-45" dirty="0">
                <a:solidFill>
                  <a:srgbClr val="C00000"/>
                </a:solidFill>
                <a:latin typeface="Arial"/>
                <a:cs typeface="Arial"/>
              </a:rPr>
              <a:t>bitiş  </a:t>
            </a:r>
            <a:r>
              <a:rPr sz="2400" spc="-50" dirty="0">
                <a:solidFill>
                  <a:srgbClr val="C00000"/>
                </a:solidFill>
                <a:latin typeface="Arial"/>
                <a:cs typeface="Arial"/>
              </a:rPr>
              <a:t>tarihi</a:t>
            </a:r>
            <a:r>
              <a:rPr sz="2400" spc="-6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400" spc="-135" dirty="0">
                <a:latin typeface="Arial"/>
                <a:cs typeface="Arial"/>
              </a:rPr>
              <a:t>vardır.</a:t>
            </a:r>
            <a:endParaRPr sz="2400" dirty="0">
              <a:latin typeface="Arial"/>
              <a:cs typeface="Arial"/>
            </a:endParaRPr>
          </a:p>
          <a:p>
            <a:pPr marL="285115" marR="7620" indent="-273050">
              <a:lnSpc>
                <a:spcPct val="100000"/>
              </a:lnSpc>
              <a:spcBef>
                <a:spcPts val="1005"/>
              </a:spcBef>
              <a:buChar char="•"/>
              <a:tabLst>
                <a:tab pos="285115" algn="l"/>
                <a:tab pos="285750" algn="l"/>
              </a:tabLst>
            </a:pPr>
            <a:r>
              <a:rPr sz="2400" spc="-200" dirty="0">
                <a:latin typeface="Arial"/>
                <a:cs typeface="Arial"/>
              </a:rPr>
              <a:t>Başlangıç </a:t>
            </a:r>
            <a:r>
              <a:rPr sz="2400" spc="-170" dirty="0">
                <a:latin typeface="Arial"/>
                <a:cs typeface="Arial"/>
              </a:rPr>
              <a:t>ve </a:t>
            </a:r>
            <a:r>
              <a:rPr sz="2400" spc="-35" dirty="0">
                <a:latin typeface="Arial"/>
                <a:cs typeface="Arial"/>
              </a:rPr>
              <a:t>bitişleri </a:t>
            </a:r>
            <a:r>
              <a:rPr sz="2400" spc="-55" dirty="0">
                <a:latin typeface="Arial"/>
                <a:cs typeface="Arial"/>
              </a:rPr>
              <a:t>belli, </a:t>
            </a:r>
            <a:r>
              <a:rPr sz="2400" spc="-114" dirty="0">
                <a:solidFill>
                  <a:srgbClr val="C00000"/>
                </a:solidFill>
                <a:latin typeface="Arial"/>
                <a:cs typeface="Arial"/>
              </a:rPr>
              <a:t>planlanan </a:t>
            </a:r>
            <a:r>
              <a:rPr sz="2400" spc="-170" dirty="0">
                <a:latin typeface="Arial"/>
                <a:cs typeface="Arial"/>
              </a:rPr>
              <a:t>ve </a:t>
            </a:r>
            <a:r>
              <a:rPr sz="2400" spc="-95" dirty="0">
                <a:solidFill>
                  <a:srgbClr val="C00000"/>
                </a:solidFill>
                <a:latin typeface="Arial"/>
                <a:cs typeface="Arial"/>
              </a:rPr>
              <a:t>koordine </a:t>
            </a:r>
            <a:r>
              <a:rPr sz="2400" spc="-85" dirty="0">
                <a:solidFill>
                  <a:srgbClr val="C00000"/>
                </a:solidFill>
                <a:latin typeface="Arial"/>
                <a:cs typeface="Arial"/>
              </a:rPr>
              <a:t>edilen  </a:t>
            </a:r>
            <a:r>
              <a:rPr sz="2400" spc="-30" dirty="0">
                <a:solidFill>
                  <a:srgbClr val="C00000"/>
                </a:solidFill>
                <a:latin typeface="Arial"/>
                <a:cs typeface="Arial"/>
              </a:rPr>
              <a:t>bir </a:t>
            </a:r>
            <a:r>
              <a:rPr sz="2400" spc="-105" dirty="0">
                <a:solidFill>
                  <a:srgbClr val="C00000"/>
                </a:solidFill>
                <a:latin typeface="Arial"/>
                <a:cs typeface="Arial"/>
              </a:rPr>
              <a:t>grup </a:t>
            </a:r>
            <a:r>
              <a:rPr sz="2400" spc="-65" dirty="0">
                <a:solidFill>
                  <a:srgbClr val="C00000"/>
                </a:solidFill>
                <a:latin typeface="Arial"/>
                <a:cs typeface="Arial"/>
              </a:rPr>
              <a:t>aktivite</a:t>
            </a:r>
            <a:r>
              <a:rPr sz="2400" spc="-6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400" spc="-80" dirty="0">
                <a:latin typeface="Arial"/>
                <a:cs typeface="Arial"/>
              </a:rPr>
              <a:t>bütünüdür.</a:t>
            </a:r>
            <a:endParaRPr sz="2400" dirty="0">
              <a:latin typeface="Arial"/>
              <a:cs typeface="Arial"/>
            </a:endParaRPr>
          </a:p>
          <a:p>
            <a:pPr marL="285750" marR="8890" indent="-273685">
              <a:lnSpc>
                <a:spcPct val="100000"/>
              </a:lnSpc>
              <a:buFont typeface="Arial"/>
              <a:buChar char="•"/>
              <a:tabLst>
                <a:tab pos="365760" algn="l"/>
                <a:tab pos="366395" algn="l"/>
                <a:tab pos="1434465" algn="l"/>
                <a:tab pos="3408045" algn="l"/>
                <a:tab pos="5524500" algn="l"/>
                <a:tab pos="6166485" algn="l"/>
                <a:tab pos="6840220" algn="l"/>
                <a:tab pos="7911465" algn="l"/>
              </a:tabLst>
            </a:pPr>
            <a:r>
              <a:rPr sz="1600" dirty="0"/>
              <a:t>	</a:t>
            </a:r>
            <a:r>
              <a:rPr sz="2400" spc="-425" dirty="0">
                <a:latin typeface="Arial"/>
                <a:cs typeface="Arial"/>
              </a:rPr>
              <a:t>P</a:t>
            </a:r>
            <a:r>
              <a:rPr sz="2400" spc="-60" dirty="0">
                <a:latin typeface="Arial"/>
                <a:cs typeface="Arial"/>
              </a:rPr>
              <a:t>r</a:t>
            </a:r>
            <a:r>
              <a:rPr sz="2400" spc="-30" dirty="0">
                <a:latin typeface="Arial"/>
                <a:cs typeface="Arial"/>
              </a:rPr>
              <a:t>o</a:t>
            </a:r>
            <a:r>
              <a:rPr sz="2400" spc="30" dirty="0">
                <a:latin typeface="Arial"/>
                <a:cs typeface="Arial"/>
              </a:rPr>
              <a:t>j</a:t>
            </a:r>
            <a:r>
              <a:rPr sz="2400" spc="-165" dirty="0">
                <a:latin typeface="Arial"/>
                <a:cs typeface="Arial"/>
              </a:rPr>
              <a:t>e</a:t>
            </a:r>
            <a:r>
              <a:rPr sz="2400" dirty="0">
                <a:latin typeface="Arial"/>
                <a:cs typeface="Arial"/>
              </a:rPr>
              <a:t>	</a:t>
            </a:r>
            <a:r>
              <a:rPr sz="2400" spc="-85" dirty="0">
                <a:latin typeface="Arial"/>
                <a:cs typeface="Arial"/>
              </a:rPr>
              <a:t>h</a:t>
            </a:r>
            <a:r>
              <a:rPr sz="2400" spc="-130" dirty="0">
                <a:latin typeface="Arial"/>
                <a:cs typeface="Arial"/>
              </a:rPr>
              <a:t>ed</a:t>
            </a:r>
            <a:r>
              <a:rPr sz="2400" spc="-165" dirty="0">
                <a:latin typeface="Arial"/>
                <a:cs typeface="Arial"/>
              </a:rPr>
              <a:t>e</a:t>
            </a:r>
            <a:r>
              <a:rPr sz="2400" spc="35" dirty="0">
                <a:latin typeface="Arial"/>
                <a:cs typeface="Arial"/>
              </a:rPr>
              <a:t>f</a:t>
            </a:r>
            <a:r>
              <a:rPr sz="2400" dirty="0">
                <a:latin typeface="Arial"/>
                <a:cs typeface="Arial"/>
              </a:rPr>
              <a:t>l</a:t>
            </a:r>
            <a:r>
              <a:rPr sz="2400" spc="-110" dirty="0">
                <a:latin typeface="Arial"/>
                <a:cs typeface="Arial"/>
              </a:rPr>
              <a:t>e</a:t>
            </a:r>
            <a:r>
              <a:rPr sz="2400" spc="-75" dirty="0">
                <a:latin typeface="Arial"/>
                <a:cs typeface="Arial"/>
              </a:rPr>
              <a:t>r</a:t>
            </a:r>
            <a:r>
              <a:rPr sz="2400" spc="5" dirty="0">
                <a:latin typeface="Arial"/>
                <a:cs typeface="Arial"/>
              </a:rPr>
              <a:t>i</a:t>
            </a:r>
            <a:r>
              <a:rPr sz="2400" spc="-95" dirty="0">
                <a:latin typeface="Arial"/>
                <a:cs typeface="Arial"/>
              </a:rPr>
              <a:t>n</a:t>
            </a:r>
            <a:r>
              <a:rPr sz="2400" spc="-165" dirty="0">
                <a:latin typeface="Arial"/>
                <a:cs typeface="Arial"/>
              </a:rPr>
              <a:t>e</a:t>
            </a:r>
            <a:r>
              <a:rPr sz="2400" dirty="0">
                <a:latin typeface="Arial"/>
                <a:cs typeface="Arial"/>
              </a:rPr>
              <a:t>	</a:t>
            </a:r>
            <a:r>
              <a:rPr sz="2400" spc="-95" dirty="0">
                <a:latin typeface="Arial"/>
                <a:cs typeface="Arial"/>
              </a:rPr>
              <a:t>u</a:t>
            </a:r>
            <a:r>
              <a:rPr sz="2400" spc="15" dirty="0">
                <a:latin typeface="Arial"/>
                <a:cs typeface="Arial"/>
              </a:rPr>
              <a:t>l</a:t>
            </a:r>
            <a:r>
              <a:rPr sz="2400" spc="-225" dirty="0">
                <a:latin typeface="Arial"/>
                <a:cs typeface="Arial"/>
              </a:rPr>
              <a:t>a</a:t>
            </a:r>
            <a:r>
              <a:rPr sz="2400" spc="-305" dirty="0">
                <a:latin typeface="Arial"/>
                <a:cs typeface="Arial"/>
              </a:rPr>
              <a:t>ş</a:t>
            </a:r>
            <a:r>
              <a:rPr sz="2400" spc="-140" dirty="0">
                <a:latin typeface="Arial"/>
                <a:cs typeface="Arial"/>
              </a:rPr>
              <a:t>ı</a:t>
            </a:r>
            <a:r>
              <a:rPr sz="2400" spc="15" dirty="0">
                <a:latin typeface="Arial"/>
                <a:cs typeface="Arial"/>
              </a:rPr>
              <a:t>l</a:t>
            </a:r>
            <a:r>
              <a:rPr sz="2400" spc="-95" dirty="0">
                <a:latin typeface="Arial"/>
                <a:cs typeface="Arial"/>
              </a:rPr>
              <a:t>d</a:t>
            </a:r>
            <a:r>
              <a:rPr sz="2400" spc="-145" dirty="0">
                <a:latin typeface="Arial"/>
                <a:cs typeface="Arial"/>
              </a:rPr>
              <a:t>ı</a:t>
            </a:r>
            <a:r>
              <a:rPr sz="2400" spc="-245" dirty="0">
                <a:latin typeface="Arial"/>
                <a:cs typeface="Arial"/>
              </a:rPr>
              <a:t>ğ</a:t>
            </a:r>
            <a:r>
              <a:rPr sz="2400" spc="-140" dirty="0">
                <a:latin typeface="Arial"/>
                <a:cs typeface="Arial"/>
              </a:rPr>
              <a:t>ı</a:t>
            </a:r>
            <a:r>
              <a:rPr sz="2400" spc="-95" dirty="0">
                <a:latin typeface="Arial"/>
                <a:cs typeface="Arial"/>
              </a:rPr>
              <a:t>nd</a:t>
            </a:r>
            <a:r>
              <a:rPr sz="2400" spc="-220" dirty="0">
                <a:latin typeface="Arial"/>
                <a:cs typeface="Arial"/>
              </a:rPr>
              <a:t>a</a:t>
            </a:r>
            <a:r>
              <a:rPr sz="2400" dirty="0">
                <a:latin typeface="Arial"/>
                <a:cs typeface="Arial"/>
              </a:rPr>
              <a:t>	</a:t>
            </a:r>
            <a:r>
              <a:rPr sz="2400" spc="-210" dirty="0">
                <a:latin typeface="Arial"/>
                <a:cs typeface="Arial"/>
              </a:rPr>
              <a:t>y</a:t>
            </a:r>
            <a:r>
              <a:rPr sz="2400" spc="-185" dirty="0">
                <a:latin typeface="Arial"/>
                <a:cs typeface="Arial"/>
              </a:rPr>
              <a:t>a</a:t>
            </a:r>
            <a:r>
              <a:rPr sz="2400" dirty="0">
                <a:latin typeface="Arial"/>
                <a:cs typeface="Arial"/>
              </a:rPr>
              <a:t>	</a:t>
            </a:r>
            <a:r>
              <a:rPr sz="2400" spc="-95" dirty="0">
                <a:latin typeface="Arial"/>
                <a:cs typeface="Arial"/>
              </a:rPr>
              <a:t>d</a:t>
            </a:r>
            <a:r>
              <a:rPr sz="2400" spc="-220" dirty="0">
                <a:latin typeface="Arial"/>
                <a:cs typeface="Arial"/>
              </a:rPr>
              <a:t>a</a:t>
            </a:r>
            <a:r>
              <a:rPr sz="2400" dirty="0">
                <a:latin typeface="Arial"/>
                <a:cs typeface="Arial"/>
              </a:rPr>
              <a:t>	</a:t>
            </a:r>
            <a:r>
              <a:rPr sz="2400" spc="-95" dirty="0">
                <a:latin typeface="Arial"/>
                <a:cs typeface="Arial"/>
              </a:rPr>
              <a:t>p</a:t>
            </a:r>
            <a:r>
              <a:rPr sz="2400" spc="-20" dirty="0">
                <a:latin typeface="Arial"/>
                <a:cs typeface="Arial"/>
              </a:rPr>
              <a:t>r</a:t>
            </a:r>
            <a:r>
              <a:rPr sz="2400" spc="-90" dirty="0">
                <a:latin typeface="Arial"/>
                <a:cs typeface="Arial"/>
              </a:rPr>
              <a:t>o</a:t>
            </a:r>
            <a:r>
              <a:rPr sz="2400" spc="25" dirty="0">
                <a:latin typeface="Arial"/>
                <a:cs typeface="Arial"/>
              </a:rPr>
              <a:t>j</a:t>
            </a:r>
            <a:r>
              <a:rPr sz="2400" spc="-165" dirty="0">
                <a:latin typeface="Arial"/>
                <a:cs typeface="Arial"/>
              </a:rPr>
              <a:t>e</a:t>
            </a:r>
            <a:r>
              <a:rPr sz="2400" dirty="0">
                <a:latin typeface="Arial"/>
                <a:cs typeface="Arial"/>
              </a:rPr>
              <a:t>	</a:t>
            </a:r>
            <a:r>
              <a:rPr sz="2400" spc="5" dirty="0">
                <a:latin typeface="Arial"/>
                <a:cs typeface="Arial"/>
              </a:rPr>
              <a:t>i</a:t>
            </a:r>
            <a:r>
              <a:rPr sz="2400" spc="-25" dirty="0">
                <a:latin typeface="Arial"/>
                <a:cs typeface="Arial"/>
              </a:rPr>
              <a:t>p</a:t>
            </a:r>
            <a:r>
              <a:rPr sz="2400" spc="40" dirty="0">
                <a:latin typeface="Arial"/>
                <a:cs typeface="Arial"/>
              </a:rPr>
              <a:t>t</a:t>
            </a:r>
            <a:r>
              <a:rPr sz="2400" spc="-220" dirty="0">
                <a:latin typeface="Arial"/>
                <a:cs typeface="Arial"/>
              </a:rPr>
              <a:t>a</a:t>
            </a:r>
            <a:r>
              <a:rPr sz="2400" dirty="0">
                <a:latin typeface="Arial"/>
                <a:cs typeface="Arial"/>
              </a:rPr>
              <a:t>l  </a:t>
            </a:r>
            <a:r>
              <a:rPr sz="2400" spc="-80" dirty="0">
                <a:latin typeface="Arial"/>
                <a:cs typeface="Arial"/>
              </a:rPr>
              <a:t>edildiğinde</a:t>
            </a:r>
            <a:r>
              <a:rPr sz="2400" spc="-175" dirty="0">
                <a:latin typeface="Arial"/>
                <a:cs typeface="Arial"/>
              </a:rPr>
              <a:t> </a:t>
            </a:r>
            <a:r>
              <a:rPr sz="2400" spc="-140" dirty="0">
                <a:solidFill>
                  <a:srgbClr val="C00000"/>
                </a:solidFill>
                <a:latin typeface="Arial"/>
                <a:cs typeface="Arial"/>
              </a:rPr>
              <a:t>sonlanır</a:t>
            </a:r>
            <a:r>
              <a:rPr sz="2400" spc="-140" dirty="0">
                <a:latin typeface="Arial"/>
                <a:cs typeface="Arial"/>
              </a:rPr>
              <a:t>.</a:t>
            </a:r>
            <a:endParaRPr sz="2400" dirty="0">
              <a:latin typeface="Arial"/>
              <a:cs typeface="Arial"/>
            </a:endParaRPr>
          </a:p>
          <a:p>
            <a:pPr marL="285750" marR="5080" indent="-273685">
              <a:lnSpc>
                <a:spcPct val="100000"/>
              </a:lnSpc>
              <a:buChar char="•"/>
              <a:tabLst>
                <a:tab pos="285115" algn="l"/>
                <a:tab pos="285750" algn="l"/>
                <a:tab pos="1562100" algn="l"/>
              </a:tabLst>
            </a:pPr>
            <a:r>
              <a:rPr sz="2400" spc="-110" dirty="0">
                <a:latin typeface="Arial"/>
                <a:cs typeface="Arial"/>
              </a:rPr>
              <a:t>Projeler	</a:t>
            </a:r>
            <a:r>
              <a:rPr sz="2400" spc="-105" dirty="0">
                <a:latin typeface="Arial"/>
                <a:cs typeface="Arial"/>
              </a:rPr>
              <a:t>büyük </a:t>
            </a:r>
            <a:r>
              <a:rPr sz="2400" spc="-180" dirty="0">
                <a:latin typeface="Arial"/>
                <a:cs typeface="Arial"/>
              </a:rPr>
              <a:t>yada </a:t>
            </a:r>
            <a:r>
              <a:rPr sz="2400" spc="-114" dirty="0">
                <a:latin typeface="Arial"/>
                <a:cs typeface="Arial"/>
              </a:rPr>
              <a:t>küçük; </a:t>
            </a:r>
            <a:r>
              <a:rPr sz="2400" spc="-145" dirty="0">
                <a:latin typeface="Arial"/>
                <a:cs typeface="Arial"/>
              </a:rPr>
              <a:t>uzun </a:t>
            </a:r>
            <a:r>
              <a:rPr sz="2400" spc="-190" dirty="0">
                <a:latin typeface="Arial"/>
                <a:cs typeface="Arial"/>
              </a:rPr>
              <a:t>veya </a:t>
            </a:r>
            <a:r>
              <a:rPr sz="2400" spc="-200" dirty="0">
                <a:latin typeface="Arial"/>
                <a:cs typeface="Arial"/>
              </a:rPr>
              <a:t>kısa </a:t>
            </a:r>
            <a:r>
              <a:rPr sz="2400" spc="-195" dirty="0">
                <a:solidFill>
                  <a:srgbClr val="C00000"/>
                </a:solidFill>
                <a:latin typeface="Arial"/>
                <a:cs typeface="Arial"/>
              </a:rPr>
              <a:t>zaman </a:t>
            </a:r>
            <a:r>
              <a:rPr sz="2400" spc="-130" dirty="0">
                <a:solidFill>
                  <a:srgbClr val="C00000"/>
                </a:solidFill>
                <a:latin typeface="Arial"/>
                <a:cs typeface="Arial"/>
              </a:rPr>
              <a:t>alan </a:t>
            </a:r>
            <a:r>
              <a:rPr sz="2400" spc="-130" dirty="0">
                <a:latin typeface="Arial"/>
                <a:cs typeface="Arial"/>
              </a:rPr>
              <a:t> </a:t>
            </a:r>
            <a:r>
              <a:rPr sz="2400" spc="-50" dirty="0">
                <a:latin typeface="Arial"/>
                <a:cs typeface="Arial"/>
              </a:rPr>
              <a:t>nitelikte</a:t>
            </a:r>
            <a:r>
              <a:rPr sz="2400" spc="15" dirty="0">
                <a:latin typeface="Arial"/>
                <a:cs typeface="Arial"/>
              </a:rPr>
              <a:t> </a:t>
            </a:r>
            <a:r>
              <a:rPr sz="2400" spc="-70" dirty="0">
                <a:latin typeface="Arial"/>
                <a:cs typeface="Arial"/>
              </a:rPr>
              <a:t>olabilir.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03339" y="1224116"/>
            <a:ext cx="3929080" cy="250213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213851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078040" y="455500"/>
            <a:ext cx="106934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434" dirty="0"/>
              <a:t>P</a:t>
            </a:r>
            <a:r>
              <a:rPr spc="-605" dirty="0"/>
              <a:t>RO</a:t>
            </a:r>
            <a:r>
              <a:rPr spc="-430" dirty="0"/>
              <a:t>J</a:t>
            </a:r>
            <a:r>
              <a:rPr spc="-575" dirty="0"/>
              <a:t>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57661" y="1089379"/>
            <a:ext cx="8618855" cy="1847942"/>
          </a:xfrm>
          <a:prstGeom prst="rect">
            <a:avLst/>
          </a:prstGeom>
        </p:spPr>
        <p:txBody>
          <a:bodyPr vert="horz" wrap="square" lIns="0" tIns="72390" rIns="0" bIns="0" rtlCol="0">
            <a:spAutoFit/>
          </a:bodyPr>
          <a:lstStyle/>
          <a:p>
            <a:pPr marL="3147695">
              <a:lnSpc>
                <a:spcPct val="100000"/>
              </a:lnSpc>
              <a:spcBef>
                <a:spcPts val="570"/>
              </a:spcBef>
            </a:pPr>
            <a:r>
              <a:rPr sz="3200" b="1" spc="-215" dirty="0">
                <a:solidFill>
                  <a:srgbClr val="C00000"/>
                </a:solidFill>
                <a:latin typeface="Arial"/>
                <a:cs typeface="Arial"/>
              </a:rPr>
              <a:t>Proje </a:t>
            </a:r>
            <a:r>
              <a:rPr sz="3200" b="1" spc="-165" dirty="0">
                <a:solidFill>
                  <a:srgbClr val="C00000"/>
                </a:solidFill>
                <a:latin typeface="Arial"/>
                <a:cs typeface="Arial"/>
              </a:rPr>
              <a:t>Nedir</a:t>
            </a:r>
            <a:r>
              <a:rPr sz="3200" b="1" spc="-1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3200" b="1" spc="-475" dirty="0">
                <a:solidFill>
                  <a:srgbClr val="C00000"/>
                </a:solidFill>
                <a:latin typeface="Arial"/>
                <a:cs typeface="Arial"/>
              </a:rPr>
              <a:t>?</a:t>
            </a:r>
            <a:endParaRPr sz="3200" dirty="0">
              <a:latin typeface="Arial"/>
              <a:cs typeface="Arial"/>
            </a:endParaRPr>
          </a:p>
          <a:p>
            <a:pPr marL="285115" indent="-273050">
              <a:lnSpc>
                <a:spcPct val="100000"/>
              </a:lnSpc>
              <a:spcBef>
                <a:spcPts val="415"/>
              </a:spcBef>
              <a:buChar char="•"/>
              <a:tabLst>
                <a:tab pos="285115" algn="l"/>
                <a:tab pos="285750" algn="l"/>
              </a:tabLst>
            </a:pPr>
            <a:r>
              <a:rPr sz="2000" spc="-110" dirty="0">
                <a:latin typeface="Arial"/>
                <a:cs typeface="Arial"/>
              </a:rPr>
              <a:t>Projenin </a:t>
            </a:r>
            <a:r>
              <a:rPr sz="2000" spc="-30" dirty="0">
                <a:latin typeface="Arial"/>
                <a:cs typeface="Arial"/>
              </a:rPr>
              <a:t>bir </a:t>
            </a:r>
            <a:r>
              <a:rPr sz="2000" spc="-180" dirty="0">
                <a:solidFill>
                  <a:srgbClr val="C00000"/>
                </a:solidFill>
                <a:latin typeface="Arial"/>
                <a:cs typeface="Arial"/>
              </a:rPr>
              <a:t>kapsamı</a:t>
            </a:r>
            <a:r>
              <a:rPr sz="2000" spc="-17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000" spc="-135" dirty="0">
                <a:latin typeface="Arial"/>
                <a:cs typeface="Arial"/>
              </a:rPr>
              <a:t>vardır.</a:t>
            </a:r>
            <a:endParaRPr sz="2000" dirty="0">
              <a:latin typeface="Arial"/>
              <a:cs typeface="Arial"/>
            </a:endParaRPr>
          </a:p>
          <a:p>
            <a:pPr marL="285115" indent="-273050">
              <a:lnSpc>
                <a:spcPct val="100000"/>
              </a:lnSpc>
              <a:buChar char="•"/>
              <a:tabLst>
                <a:tab pos="285115" algn="l"/>
                <a:tab pos="285750" algn="l"/>
              </a:tabLst>
            </a:pPr>
            <a:r>
              <a:rPr sz="2000" spc="-110" dirty="0">
                <a:latin typeface="Arial"/>
                <a:cs typeface="Arial"/>
              </a:rPr>
              <a:t>Projenin </a:t>
            </a:r>
            <a:r>
              <a:rPr sz="2000" spc="-175" dirty="0">
                <a:solidFill>
                  <a:srgbClr val="C00000"/>
                </a:solidFill>
                <a:latin typeface="Arial"/>
                <a:cs typeface="Arial"/>
              </a:rPr>
              <a:t>zaman</a:t>
            </a:r>
            <a:r>
              <a:rPr sz="2000" spc="-175" dirty="0">
                <a:latin typeface="Arial"/>
                <a:cs typeface="Arial"/>
              </a:rPr>
              <a:t>, </a:t>
            </a:r>
            <a:r>
              <a:rPr sz="2000" spc="-70" dirty="0">
                <a:solidFill>
                  <a:srgbClr val="C00000"/>
                </a:solidFill>
                <a:latin typeface="Arial"/>
                <a:cs typeface="Arial"/>
              </a:rPr>
              <a:t>maliye</a:t>
            </a:r>
            <a:r>
              <a:rPr sz="2000" spc="-70" dirty="0">
                <a:solidFill>
                  <a:srgbClr val="FF0000"/>
                </a:solidFill>
                <a:latin typeface="Arial"/>
                <a:cs typeface="Arial"/>
              </a:rPr>
              <a:t>t,</a:t>
            </a:r>
            <a:r>
              <a:rPr sz="2000" spc="-70" dirty="0">
                <a:latin typeface="Arial"/>
                <a:cs typeface="Arial"/>
              </a:rPr>
              <a:t> </a:t>
            </a:r>
            <a:r>
              <a:rPr sz="2000" spc="-85" dirty="0">
                <a:solidFill>
                  <a:srgbClr val="C00000"/>
                </a:solidFill>
                <a:latin typeface="Arial"/>
                <a:cs typeface="Arial"/>
              </a:rPr>
              <a:t>kalite </a:t>
            </a:r>
            <a:r>
              <a:rPr sz="2000" spc="-170" dirty="0">
                <a:latin typeface="Arial"/>
                <a:cs typeface="Arial"/>
              </a:rPr>
              <a:t>ve </a:t>
            </a:r>
            <a:r>
              <a:rPr sz="2000" spc="-170" dirty="0">
                <a:solidFill>
                  <a:srgbClr val="C00000"/>
                </a:solidFill>
                <a:latin typeface="Arial"/>
                <a:cs typeface="Arial"/>
              </a:rPr>
              <a:t>kaynak </a:t>
            </a:r>
            <a:r>
              <a:rPr sz="2000" spc="-95" dirty="0">
                <a:solidFill>
                  <a:srgbClr val="C00000"/>
                </a:solidFill>
                <a:latin typeface="Arial"/>
                <a:cs typeface="Arial"/>
              </a:rPr>
              <a:t>kısıtları</a:t>
            </a:r>
            <a:r>
              <a:rPr sz="2000" spc="-1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000" spc="-135" dirty="0">
                <a:latin typeface="Arial"/>
                <a:cs typeface="Arial"/>
              </a:rPr>
              <a:t>vardır.</a:t>
            </a:r>
            <a:endParaRPr sz="2000" dirty="0">
              <a:latin typeface="Arial"/>
              <a:cs typeface="Arial"/>
            </a:endParaRPr>
          </a:p>
          <a:p>
            <a:pPr marL="285750" marR="5080" indent="-273685">
              <a:lnSpc>
                <a:spcPct val="100000"/>
              </a:lnSpc>
              <a:buChar char="•"/>
              <a:tabLst>
                <a:tab pos="285115" algn="l"/>
                <a:tab pos="285750" algn="l"/>
              </a:tabLst>
            </a:pPr>
            <a:r>
              <a:rPr sz="2000" spc="-130" dirty="0">
                <a:latin typeface="Arial"/>
                <a:cs typeface="Arial"/>
              </a:rPr>
              <a:t>Proje </a:t>
            </a:r>
            <a:r>
              <a:rPr sz="2000" spc="-165" dirty="0">
                <a:latin typeface="Arial"/>
                <a:cs typeface="Arial"/>
              </a:rPr>
              <a:t>çalışmasının </a:t>
            </a:r>
            <a:r>
              <a:rPr sz="2000" spc="-80" dirty="0">
                <a:latin typeface="Arial"/>
                <a:cs typeface="Arial"/>
              </a:rPr>
              <a:t>içeriği </a:t>
            </a:r>
            <a:r>
              <a:rPr sz="2000" spc="-170" dirty="0">
                <a:latin typeface="Arial"/>
                <a:cs typeface="Arial"/>
              </a:rPr>
              <a:t>ve </a:t>
            </a:r>
            <a:r>
              <a:rPr sz="2000" spc="-175" dirty="0">
                <a:latin typeface="Arial"/>
                <a:cs typeface="Arial"/>
              </a:rPr>
              <a:t>doğası, </a:t>
            </a:r>
            <a:r>
              <a:rPr sz="2000" spc="-95" dirty="0">
                <a:latin typeface="Arial"/>
                <a:cs typeface="Arial"/>
              </a:rPr>
              <a:t>kuruluşun </a:t>
            </a:r>
            <a:r>
              <a:rPr sz="2000" spc="-70" dirty="0">
                <a:solidFill>
                  <a:srgbClr val="C00000"/>
                </a:solidFill>
                <a:latin typeface="Arial"/>
                <a:cs typeface="Arial"/>
              </a:rPr>
              <a:t>hedef</a:t>
            </a:r>
            <a:r>
              <a:rPr sz="2000" spc="-70" dirty="0">
                <a:latin typeface="Arial"/>
                <a:cs typeface="Arial"/>
              </a:rPr>
              <a:t>lerini  </a:t>
            </a:r>
            <a:r>
              <a:rPr sz="2000" spc="-114" dirty="0">
                <a:latin typeface="Arial"/>
                <a:cs typeface="Arial"/>
              </a:rPr>
              <a:t>destekler </a:t>
            </a:r>
            <a:r>
              <a:rPr sz="2000" spc="-50" dirty="0">
                <a:latin typeface="Arial"/>
                <a:cs typeface="Arial"/>
              </a:rPr>
              <a:t>nitelikte</a:t>
            </a:r>
            <a:r>
              <a:rPr sz="2000" spc="125" dirty="0">
                <a:latin typeface="Arial"/>
                <a:cs typeface="Arial"/>
              </a:rPr>
              <a:t> </a:t>
            </a:r>
            <a:r>
              <a:rPr sz="2000" spc="-105" dirty="0">
                <a:latin typeface="Arial"/>
                <a:cs typeface="Arial"/>
              </a:rPr>
              <a:t>olmalıdır.</a:t>
            </a:r>
            <a:endParaRPr sz="2000" dirty="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59970" y="2937321"/>
            <a:ext cx="8105481" cy="292895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347420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konomi">
  <a:themeElements>
    <a:clrScheme name="Gazete kağıdı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Ofis Klasik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zete kağıdı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konomi" id="{14396F44-94C0-4BF2-8333-266569A57D02}" vid="{03703BF9-DFA0-42C9-89F9-C03DE1C4A071}"/>
    </a:ext>
  </a:extLst>
</a:theme>
</file>

<file path=ppt/theme/theme2.xml><?xml version="1.0" encoding="utf-8"?>
<a:theme xmlns:a="http://schemas.openxmlformats.org/drawingml/2006/main" name="1_Rics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Ofis Klasik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h.t.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.t." id="{413A7544-DC64-4FD9-B67F-E82A6B382656}" vid="{2993C0EF-C761-423D-BA24-A50FC7959470}"/>
    </a:ext>
  </a:extLst>
</a:theme>
</file>

<file path=ppt/theme/theme4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ekonomi</Template>
  <TotalTime>12442</TotalTime>
  <Words>269</Words>
  <Application>Microsoft Office PowerPoint</Application>
  <PresentationFormat>Ekran Gösterisi (4:3)</PresentationFormat>
  <Paragraphs>77</Paragraphs>
  <Slides>8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6</vt:i4>
      </vt:variant>
      <vt:variant>
        <vt:lpstr>Tema</vt:lpstr>
      </vt:variant>
      <vt:variant>
        <vt:i4>3</vt:i4>
      </vt:variant>
      <vt:variant>
        <vt:lpstr>Slayt Başlıkları</vt:lpstr>
      </vt:variant>
      <vt:variant>
        <vt:i4>8</vt:i4>
      </vt:variant>
    </vt:vector>
  </HeadingPairs>
  <TitlesOfParts>
    <vt:vector size="17" baseType="lpstr">
      <vt:lpstr>ＭＳ Ｐゴシック</vt:lpstr>
      <vt:lpstr>Arial</vt:lpstr>
      <vt:lpstr>Calibri</vt:lpstr>
      <vt:lpstr>Courier New</vt:lpstr>
      <vt:lpstr>Times New Roman</vt:lpstr>
      <vt:lpstr>Wingdings</vt:lpstr>
      <vt:lpstr>ekonomi</vt:lpstr>
      <vt:lpstr>1_Rics</vt:lpstr>
      <vt:lpstr>h.t.</vt:lpstr>
      <vt:lpstr>PowerPoint Sunusu</vt:lpstr>
      <vt:lpstr>TAKDİM PLANI</vt:lpstr>
      <vt:lpstr>TAKDİM PLANI</vt:lpstr>
      <vt:lpstr>TAKDİM PLANI</vt:lpstr>
      <vt:lpstr>TAKDİM PLANI</vt:lpstr>
      <vt:lpstr>PowerPoint Sunusu</vt:lpstr>
      <vt:lpstr>PROJE</vt:lpstr>
      <vt:lpstr>PROJE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ANKARA ÜNİVERSİTESİ UYGULAMALI BİLİMLER FAKÜLTESİ GAYRİMENKUL GELİŞTİRME VE YÖNETİMİ BÖLÜMÜ</dc:title>
  <dc:creator>sibel</dc:creator>
  <cp:lastModifiedBy>sinan güneş</cp:lastModifiedBy>
  <cp:revision>810</cp:revision>
  <cp:lastPrinted>2016-10-24T07:53:35Z</cp:lastPrinted>
  <dcterms:created xsi:type="dcterms:W3CDTF">2016-09-18T09:35:24Z</dcterms:created>
  <dcterms:modified xsi:type="dcterms:W3CDTF">2020-02-26T12:12:14Z</dcterms:modified>
</cp:coreProperties>
</file>