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</p:sldMasterIdLst>
  <p:notesMasterIdLst>
    <p:notesMasterId r:id="rId8"/>
  </p:notesMasterIdLst>
  <p:handoutMasterIdLst>
    <p:handoutMasterId r:id="rId9"/>
  </p:handoutMasterIdLst>
  <p:sldIdLst>
    <p:sldId id="256" r:id="rId3"/>
    <p:sldId id="257" r:id="rId4"/>
    <p:sldId id="272" r:id="rId5"/>
    <p:sldId id="286" r:id="rId6"/>
    <p:sldId id="287" r:id="rId7"/>
  </p:sldIdLst>
  <p:sldSz cx="9145588" cy="6859588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5pPr>
    <a:lvl6pPr marL="2286000" algn="l" defTabSz="914400" rtl="0" eaLnBrk="1" latinLnBrk="0" hangingPunct="1"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6pPr>
    <a:lvl7pPr marL="2743200" algn="l" defTabSz="914400" rtl="0" eaLnBrk="1" latinLnBrk="0" hangingPunct="1"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7pPr>
    <a:lvl8pPr marL="3200400" algn="l" defTabSz="914400" rtl="0" eaLnBrk="1" latinLnBrk="0" hangingPunct="1"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8pPr>
    <a:lvl9pPr marL="3657600" algn="l" defTabSz="914400" rtl="0" eaLnBrk="1" latinLnBrk="0" hangingPunct="1">
      <a:defRPr sz="3600" kern="1200">
        <a:solidFill>
          <a:srgbClr val="F6872B"/>
        </a:solidFill>
        <a:latin typeface="Futura LT Book" pitchFamily="2" charset="0"/>
        <a:ea typeface="굴림" charset="-127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288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FF99FF"/>
    <a:srgbClr val="FF66FF"/>
    <a:srgbClr val="FFCCCC"/>
    <a:srgbClr val="231F20"/>
    <a:srgbClr val="FFFFFF"/>
    <a:srgbClr val="2B7ABC"/>
    <a:srgbClr val="038CDB"/>
    <a:srgbClr val="39393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851" autoAdjust="0"/>
    <p:restoredTop sz="94648" autoAdjust="0"/>
  </p:normalViewPr>
  <p:slideViewPr>
    <p:cSldViewPr>
      <p:cViewPr varScale="1">
        <p:scale>
          <a:sx n="62" d="100"/>
          <a:sy n="62" d="100"/>
        </p:scale>
        <p:origin x="1644" y="40"/>
      </p:cViewPr>
      <p:guideLst>
        <p:guide orient="horz" pos="2161"/>
        <p:guide pos="288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06" d="100"/>
          <a:sy n="106" d="100"/>
        </p:scale>
        <p:origin x="-250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rce Mercanoglu Taban" userId="25c1212fd68bd1f9" providerId="LiveId" clId="{194AB040-FB2D-41AC-B375-8D7649077A86}"/>
    <pc:docChg chg="custSel modSld">
      <pc:chgData name="Birce Mercanoglu Taban" userId="25c1212fd68bd1f9" providerId="LiveId" clId="{194AB040-FB2D-41AC-B375-8D7649077A86}" dt="2021-11-16T06:45:56.137" v="1" actId="14100"/>
      <pc:docMkLst>
        <pc:docMk/>
      </pc:docMkLst>
      <pc:sldChg chg="delSp modSp mod">
        <pc:chgData name="Birce Mercanoglu Taban" userId="25c1212fd68bd1f9" providerId="LiveId" clId="{194AB040-FB2D-41AC-B375-8D7649077A86}" dt="2021-11-16T06:45:56.137" v="1" actId="14100"/>
        <pc:sldMkLst>
          <pc:docMk/>
          <pc:sldMk cId="518009694" sldId="287"/>
        </pc:sldMkLst>
        <pc:spChg chg="mod">
          <ac:chgData name="Birce Mercanoglu Taban" userId="25c1212fd68bd1f9" providerId="LiveId" clId="{194AB040-FB2D-41AC-B375-8D7649077A86}" dt="2021-11-16T06:45:56.137" v="1" actId="14100"/>
          <ac:spMkLst>
            <pc:docMk/>
            <pc:sldMk cId="518009694" sldId="287"/>
            <ac:spMk id="7" creationId="{7A6644B9-657B-4B9D-9050-0FEB92EE8463}"/>
          </ac:spMkLst>
        </pc:spChg>
        <pc:picChg chg="del">
          <ac:chgData name="Birce Mercanoglu Taban" userId="25c1212fd68bd1f9" providerId="LiveId" clId="{194AB040-FB2D-41AC-B375-8D7649077A86}" dt="2021-11-16T06:45:52.937" v="0" actId="21"/>
          <ac:picMkLst>
            <pc:docMk/>
            <pc:sldMk cId="518009694" sldId="287"/>
            <ac:picMk id="6" creationId="{FE0149A0-FF8A-4D2A-BE50-6952DE08382C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2478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553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553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4588" y="685800"/>
            <a:ext cx="4568825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553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53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endParaRPr lang="en-US"/>
          </a:p>
        </p:txBody>
      </p:sp>
      <p:sp>
        <p:nvSpPr>
          <p:cNvPr id="3553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fld id="{CD53B6FF-308B-40BC-BF2B-BFDD7EEA471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53100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FB5078-9EDF-499B-8169-995F5C37CF57}" type="slidenum">
              <a:rPr lang="en-US"/>
              <a:pPr/>
              <a:t>1</a:t>
            </a:fld>
            <a:endParaRPr lang="en-US"/>
          </a:p>
        </p:txBody>
      </p:sp>
      <p:sp>
        <p:nvSpPr>
          <p:cNvPr id="356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6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F36F45-686D-4ED2-9067-5AFAED050AE2}" type="slidenum">
              <a:rPr lang="en-US"/>
              <a:pPr/>
              <a:t>2</a:t>
            </a:fld>
            <a:endParaRPr lang="en-US"/>
          </a:p>
        </p:txBody>
      </p:sp>
      <p:sp>
        <p:nvSpPr>
          <p:cNvPr id="35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F36F45-686D-4ED2-9067-5AFAED050AE2}" type="slidenum">
              <a:rPr lang="en-US"/>
              <a:pPr/>
              <a:t>3</a:t>
            </a:fld>
            <a:endParaRPr lang="en-US"/>
          </a:p>
        </p:txBody>
      </p:sp>
      <p:sp>
        <p:nvSpPr>
          <p:cNvPr id="357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007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48038" y="4725988"/>
            <a:ext cx="4826000" cy="14398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Click to edit Master title style</a:t>
            </a:r>
            <a:endParaRPr lang="ru-RU" noProof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229350" y="1846263"/>
            <a:ext cx="2592388" cy="1079500"/>
          </a:xfrm>
          <a:extLs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0" indent="0">
              <a:buFontTx/>
              <a:buNone/>
              <a:defRPr>
                <a:latin typeface="Futura LT Book" pitchFamily="2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  <a:endParaRPr lang="ru-RU" noProof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3276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8488"/>
            <a:ext cx="7773987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3987" cy="15017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94438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3" y="1701800"/>
            <a:ext cx="3884612" cy="4824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7125" y="1701800"/>
            <a:ext cx="3884613" cy="48244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5389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28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661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613" y="2174875"/>
            <a:ext cx="4041775" cy="39528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1274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32628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4642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3338" cy="58547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26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22534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2188"/>
            <a:ext cx="5487987" cy="5667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7987" cy="41163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8925"/>
            <a:ext cx="5487987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20964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1241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2125" y="333375"/>
            <a:ext cx="1979613" cy="6192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0113" y="333375"/>
            <a:ext cx="5789612" cy="6192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37819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3988" cy="14716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7788"/>
            <a:ext cx="64023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84E823-3E09-48D1-A249-C435161263B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88550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A0203D9-4486-4C37-BB5E-2BD0DDC3E7A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7436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8488"/>
            <a:ext cx="7773987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3987" cy="15017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5D6B1A-4C98-412F-989E-528964967E0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873559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5625" y="1600200"/>
            <a:ext cx="3384550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2575" y="1600200"/>
            <a:ext cx="3386138" cy="4527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820140-6E13-4E5B-8750-648814A0173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737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311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28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661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6613" y="2174875"/>
            <a:ext cx="4041775" cy="395287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B46230-8A7A-4186-A327-863DBD7A91E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55666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874E7F-B2DF-4210-9B49-63559B8DFCE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166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89B3EA-D579-4CC1-A9BB-E3B845122F6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48391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3338" cy="58547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26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447DF4-9836-41A4-9C8F-68089B9E8D8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595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2188"/>
            <a:ext cx="5487987" cy="5667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7987" cy="41163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8925"/>
            <a:ext cx="5487987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1F6A31-20B0-4E99-B1FB-5090BC09D7E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4833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4AC5712-8D0B-4E26-99B6-4B977032FA4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583451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8338" y="274638"/>
            <a:ext cx="1730375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5625" y="274638"/>
            <a:ext cx="5040313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EDB72-271F-4191-A772-555C5EFB737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7145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333375"/>
            <a:ext cx="7921625" cy="1008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1701800"/>
            <a:ext cx="7921625" cy="4824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utura LT Book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utura LT Book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utura LT Book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utura LT Book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utura LT Book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utura LT Book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utura LT Book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Futura LT Book" pitchFamily="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bg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/>
          <a:srcRect/>
          <a:stretch>
            <a:fillRect r="-6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835150" y="274638"/>
            <a:ext cx="6913563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Click to edit Master title style</a:t>
            </a:r>
          </a:p>
        </p:txBody>
      </p:sp>
      <p:sp>
        <p:nvSpPr>
          <p:cNvPr id="3594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25625" y="1600200"/>
            <a:ext cx="6923088" cy="452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3594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3594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7188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3594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4788" y="6245225"/>
            <a:ext cx="2133600" cy="477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fld id="{E9FD7001-FCC7-4B21-9518-87012230FAA2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Futura LT Book" pitchFamily="2" charset="0"/>
        </a:defRPr>
      </a:lvl2pPr>
      <a:lvl3pPr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Futura LT Book" pitchFamily="2" charset="0"/>
        </a:defRPr>
      </a:lvl3pPr>
      <a:lvl4pPr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Futura LT Book" pitchFamily="2" charset="0"/>
        </a:defRPr>
      </a:lvl4pPr>
      <a:lvl5pPr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Futura LT Book" pitchFamily="2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Futura LT Book" pitchFamily="2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Futura LT Book" pitchFamily="2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Futura LT Book" pitchFamily="2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666666"/>
          </a:solidFill>
          <a:latin typeface="Futura LT Book" pitchFamily="2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666666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6666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rgbClr val="666666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rgbClr val="666666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6666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6666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6666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6666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rgbClr val="6666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905228" y="117426"/>
            <a:ext cx="3240360" cy="791840"/>
          </a:xfrm>
          <a:noFill/>
        </p:spPr>
        <p:txBody>
          <a:bodyPr/>
          <a:lstStyle/>
          <a:p>
            <a:pPr algn="ctr"/>
            <a:r>
              <a:rPr lang="tr-TR" sz="2000" b="1">
                <a:ea typeface="굴림" charset="-127"/>
              </a:rPr>
              <a:t>PROF. </a:t>
            </a:r>
            <a:r>
              <a:rPr lang="tr-TR" sz="2000" b="1" dirty="0">
                <a:ea typeface="굴림" charset="-127"/>
              </a:rPr>
              <a:t>DR. BİRCE TABAN</a:t>
            </a:r>
            <a:endParaRPr lang="uk-UA" sz="2000" b="1" dirty="0">
              <a:ea typeface="굴림" charset="-127"/>
            </a:endParaRPr>
          </a:p>
        </p:txBody>
      </p:sp>
      <p:sp>
        <p:nvSpPr>
          <p:cNvPr id="34827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2412554" y="1989634"/>
            <a:ext cx="4680520" cy="1223888"/>
          </a:xfrm>
          <a:noFill/>
          <a:ln/>
        </p:spPr>
        <p:txBody>
          <a:bodyPr/>
          <a:lstStyle/>
          <a:p>
            <a:pPr algn="ctr"/>
            <a:r>
              <a:rPr lang="tr-TR" sz="3200" b="1" dirty="0"/>
              <a:t>ZST216 </a:t>
            </a:r>
          </a:p>
          <a:p>
            <a:pPr algn="ctr"/>
            <a:r>
              <a:rPr lang="tr-TR" sz="3200" b="1" dirty="0"/>
              <a:t>ISI VE KÜTLE </a:t>
            </a:r>
            <a:r>
              <a:rPr lang="tr-TR" sz="3200" b="1" cap="all" dirty="0" err="1"/>
              <a:t>transferİ</a:t>
            </a:r>
            <a:endParaRPr lang="ru-RU" sz="3200" b="1" cap="all" dirty="0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FBAD1F99-56B4-4849-AE37-0FEE28A34D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66543" y="4221882"/>
            <a:ext cx="4968552" cy="1223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000">
                <a:solidFill>
                  <a:schemeClr val="bg1"/>
                </a:solidFill>
                <a:latin typeface="Futura LT Book" pitchFamily="2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bg1"/>
                </a:solidFill>
                <a:latin typeface="+mn-lt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r>
              <a:rPr lang="tr-TR" sz="1400" b="1" dirty="0">
                <a:solidFill>
                  <a:srgbClr val="FFC000"/>
                </a:solidFill>
                <a:latin typeface="Arial" panose="020B0604020202020204" pitchFamily="34" charset="0"/>
              </a:rPr>
              <a:t>Ders kapsamında sunulan slaytlardaki tüm yazılı ve görsel materyaller; Ç</a:t>
            </a:r>
            <a:r>
              <a:rPr lang="en-US" sz="1400" b="1" dirty="0" err="1">
                <a:solidFill>
                  <a:srgbClr val="FFC000"/>
                </a:solidFill>
                <a:latin typeface="Arial" panose="020B0604020202020204" pitchFamily="34" charset="0"/>
              </a:rPr>
              <a:t>engel</a:t>
            </a:r>
            <a:r>
              <a:rPr lang="en-US" sz="1400" b="1" dirty="0">
                <a:solidFill>
                  <a:srgbClr val="FFC000"/>
                </a:solidFill>
                <a:latin typeface="Arial" panose="020B0604020202020204" pitchFamily="34" charset="0"/>
              </a:rPr>
              <a:t>, Y. A., </a:t>
            </a:r>
            <a:r>
              <a:rPr lang="en-US" sz="1400" b="1" dirty="0" err="1">
                <a:solidFill>
                  <a:srgbClr val="FFC000"/>
                </a:solidFill>
                <a:latin typeface="Arial" panose="020B0604020202020204" pitchFamily="34" charset="0"/>
              </a:rPr>
              <a:t>Ghajar</a:t>
            </a:r>
            <a:r>
              <a:rPr lang="en-US" sz="1400" b="1" dirty="0">
                <a:solidFill>
                  <a:srgbClr val="FFC000"/>
                </a:solidFill>
                <a:latin typeface="Arial" panose="020B0604020202020204" pitchFamily="34" charset="0"/>
              </a:rPr>
              <a:t>, A. J., 2020. Heat and Mass Transfer</a:t>
            </a:r>
            <a:r>
              <a:rPr lang="tr-TR" sz="1400" b="1" dirty="0">
                <a:solidFill>
                  <a:srgbClr val="FFC000"/>
                </a:solidFill>
                <a:latin typeface="Arial" panose="020B0604020202020204" pitchFamily="34" charset="0"/>
              </a:rPr>
              <a:t> -</a:t>
            </a:r>
            <a:r>
              <a:rPr lang="en-US" sz="1400" b="1" dirty="0">
                <a:solidFill>
                  <a:srgbClr val="FFC000"/>
                </a:solidFill>
                <a:latin typeface="Arial" panose="020B0604020202020204" pitchFamily="34" charset="0"/>
              </a:rPr>
              <a:t> Fundamentals and Applications, 6th Edition, McGraw-Hill </a:t>
            </a:r>
            <a:r>
              <a:rPr lang="en-US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Companies Inc., New York, the USA, 1024 pages. ISBN: 978-9339223199</a:t>
            </a:r>
            <a:r>
              <a:rPr lang="tr-TR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 ve </a:t>
            </a:r>
            <a:r>
              <a:rPr lang="tr-TR" sz="1400" b="1" dirty="0">
                <a:solidFill>
                  <a:srgbClr val="FFC000"/>
                </a:solidFill>
                <a:latin typeface="Arial" panose="020B0604020202020204" pitchFamily="34" charset="0"/>
              </a:rPr>
              <a:t>Ç</a:t>
            </a:r>
            <a:r>
              <a:rPr lang="en-US" sz="1400" b="1" i="0" dirty="0" err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engel</a:t>
            </a:r>
            <a:r>
              <a:rPr lang="en-US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 Y. A., </a:t>
            </a:r>
            <a:r>
              <a:rPr lang="en-US" sz="1400" b="1" i="0" dirty="0" err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Ghajar</a:t>
            </a:r>
            <a:r>
              <a:rPr lang="en-US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 A. J., 202</a:t>
            </a:r>
            <a:r>
              <a:rPr lang="tr-TR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1</a:t>
            </a:r>
            <a:r>
              <a:rPr lang="en-US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. </a:t>
            </a:r>
            <a:r>
              <a:rPr lang="tr-TR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Isı ve Kütle Transferi -</a:t>
            </a:r>
            <a:r>
              <a:rPr lang="tr-TR" sz="1400" b="1" dirty="0">
                <a:solidFill>
                  <a:srgbClr val="FFC000"/>
                </a:solidFill>
                <a:latin typeface="Arial" panose="020B0604020202020204" pitchFamily="34" charset="0"/>
              </a:rPr>
              <a:t> Esaslar ve Uygulamalar</a:t>
            </a:r>
            <a:r>
              <a:rPr lang="en-US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tr-TR" sz="1400" b="1" i="0" dirty="0" err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Tanyıldızı</a:t>
            </a:r>
            <a:r>
              <a:rPr lang="tr-TR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 V. (Çeviri Editörü), </a:t>
            </a:r>
            <a:r>
              <a:rPr lang="tr-TR" sz="1400" b="1" i="0" dirty="0" err="1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Palme</a:t>
            </a:r>
            <a:r>
              <a:rPr lang="tr-TR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 Yayınevi, Ankara, Türkiye, 908 sayfa</a:t>
            </a:r>
            <a:r>
              <a:rPr lang="en-US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, ISBN: 978-</a:t>
            </a:r>
            <a:r>
              <a:rPr lang="tr-TR" sz="1400" b="1" i="0" dirty="0">
                <a:solidFill>
                  <a:srgbClr val="FFC000"/>
                </a:solidFill>
                <a:effectLst/>
                <a:latin typeface="Arial" panose="020B0604020202020204" pitchFamily="34" charset="0"/>
              </a:rPr>
              <a:t>6053552871 künyeli kitaplardan alınmıştır.</a:t>
            </a:r>
            <a:endParaRPr lang="ru-RU" sz="1400" b="1" kern="0" dirty="0">
              <a:solidFill>
                <a:srgbClr val="FFC000"/>
              </a:solidFill>
            </a:endParaRPr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B6A6232D-14AE-463C-93AD-6DB1FE2B2F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090" y="3888432"/>
            <a:ext cx="1742354" cy="2637706"/>
          </a:xfrm>
          <a:prstGeom prst="rect">
            <a:avLst/>
          </a:prstGeom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E4F3AAF3-39BB-4A41-A950-F05C7ACB24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22" y="3960440"/>
            <a:ext cx="1740227" cy="26377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FF0B5F-1E12-4655-B7AF-0DC74A397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314" y="117427"/>
            <a:ext cx="8712968" cy="576064"/>
          </a:xfrm>
        </p:spPr>
        <p:txBody>
          <a:bodyPr/>
          <a:lstStyle/>
          <a:p>
            <a:r>
              <a:rPr lang="tr-TR" sz="2000" b="1" dirty="0">
                <a:solidFill>
                  <a:srgbClr val="92D050"/>
                </a:solidFill>
              </a:rPr>
              <a:t>DERSİN İÇERİĞİ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80306" y="693491"/>
            <a:ext cx="8784976" cy="5905177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tr-TR" sz="1600" dirty="0">
                <a:latin typeface="Arial" panose="020B0604020202020204" pitchFamily="34" charset="0"/>
              </a:rPr>
              <a:t>I</a:t>
            </a:r>
            <a:r>
              <a:rPr lang="tr-TR" sz="1600" b="0" i="0" dirty="0">
                <a:effectLst/>
                <a:latin typeface="Arial" panose="020B0604020202020204" pitchFamily="34" charset="0"/>
              </a:rPr>
              <a:t>sı transferi ile ilgili temel kavramlar (Termodinamiğin 1. kanunu, ısı ve enerjinin diğer türleri, ısı transferinin temel mekanizmaları-iletim, taşınım ve yayınım)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sz="1600" b="0" i="0" dirty="0">
                <a:effectLst/>
                <a:latin typeface="Arial" panose="020B0604020202020204" pitchFamily="34" charset="0"/>
              </a:rPr>
              <a:t>Isı iletim denklemi (Sürekli ısı transferi ve zamana bağlı ısı transferi, çok boyutlu ısı transferi)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sz="1600" dirty="0">
                <a:latin typeface="Arial" panose="020B0604020202020204" pitchFamily="34" charset="0"/>
              </a:rPr>
              <a:t>I</a:t>
            </a:r>
            <a:r>
              <a:rPr lang="tr-TR" sz="1600" b="0" i="0" dirty="0">
                <a:effectLst/>
                <a:latin typeface="Arial" panose="020B0604020202020204" pitchFamily="34" charset="0"/>
              </a:rPr>
              <a:t>sı iletiminde sayısal yöntemler (Isı iletim problemlerinde analitik çözümlerin sınırlamaları),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sz="1600" dirty="0" err="1">
                <a:latin typeface="Arial" panose="020B0604020202020204" pitchFamily="34" charset="0"/>
              </a:rPr>
              <a:t>T</a:t>
            </a:r>
            <a:r>
              <a:rPr lang="tr-TR" sz="1600" b="0" i="0" dirty="0" err="1">
                <a:effectLst/>
                <a:latin typeface="Arial" panose="020B0604020202020204" pitchFamily="34" charset="0"/>
              </a:rPr>
              <a:t>aşınımın</a:t>
            </a:r>
            <a:r>
              <a:rPr lang="tr-TR" sz="1600" b="0" i="0" dirty="0">
                <a:effectLst/>
                <a:latin typeface="Arial" panose="020B0604020202020204" pitchFamily="34" charset="0"/>
              </a:rPr>
              <a:t> esasları (akışkan akışlarının sınıflandırılması, momentum ve ısı transferi arasındaki benzeşimler, zorlanmış dış taşınım ve zorlanmış iç taşınım, doğal taşınım),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sz="1600" dirty="0">
                <a:latin typeface="Arial" panose="020B0604020202020204" pitchFamily="34" charset="0"/>
              </a:rPr>
              <a:t>K</a:t>
            </a:r>
            <a:r>
              <a:rPr lang="tr-TR" sz="1600" b="0" i="0" dirty="0">
                <a:effectLst/>
                <a:latin typeface="Arial" panose="020B0604020202020204" pitchFamily="34" charset="0"/>
              </a:rPr>
              <a:t>aynama ısı transferi ve </a:t>
            </a:r>
            <a:r>
              <a:rPr lang="tr-TR" sz="1600" b="0" i="0" dirty="0" err="1">
                <a:effectLst/>
                <a:latin typeface="Arial" panose="020B0604020202020204" pitchFamily="34" charset="0"/>
              </a:rPr>
              <a:t>yoğuşma</a:t>
            </a:r>
            <a:r>
              <a:rPr lang="tr-TR" sz="1600" b="0" i="0" dirty="0">
                <a:effectLst/>
                <a:latin typeface="Arial" panose="020B0604020202020204" pitchFamily="34" charset="0"/>
              </a:rPr>
              <a:t> ısı transferi,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sz="1600" dirty="0">
                <a:latin typeface="Arial" panose="020B0604020202020204" pitchFamily="34" charset="0"/>
              </a:rPr>
              <a:t>I</a:t>
            </a:r>
            <a:r>
              <a:rPr lang="tr-TR" sz="1600" b="0" i="0" dirty="0">
                <a:effectLst/>
                <a:latin typeface="Arial" panose="020B0604020202020204" pitchFamily="34" charset="0"/>
              </a:rPr>
              <a:t>sı değiştiriciler,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sz="1600" dirty="0">
                <a:latin typeface="Arial" panose="020B0604020202020204" pitchFamily="34" charset="0"/>
              </a:rPr>
              <a:t>I</a:t>
            </a:r>
            <a:r>
              <a:rPr lang="tr-TR" sz="1600" b="0" i="0" dirty="0">
                <a:effectLst/>
                <a:latin typeface="Arial" panose="020B0604020202020204" pitchFamily="34" charset="0"/>
              </a:rPr>
              <a:t>sıl ışınımın esasları,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sz="1600" dirty="0">
                <a:latin typeface="Arial" panose="020B0604020202020204" pitchFamily="34" charset="0"/>
              </a:rPr>
              <a:t>K</a:t>
            </a:r>
            <a:r>
              <a:rPr lang="tr-TR" sz="1600" b="0" i="0" dirty="0">
                <a:effectLst/>
                <a:latin typeface="Arial" panose="020B0604020202020204" pitchFamily="34" charset="0"/>
              </a:rPr>
              <a:t>ütle transferi (Isı ve kütle transferi arasındaki benzeşim, sürekli ve zamana bağlı kütle yayınımı, kütle </a:t>
            </a:r>
            <a:r>
              <a:rPr lang="tr-TR" sz="1600" b="0" i="0" dirty="0" err="1">
                <a:effectLst/>
                <a:latin typeface="Arial" panose="020B0604020202020204" pitchFamily="34" charset="0"/>
              </a:rPr>
              <a:t>taşınımı</a:t>
            </a:r>
            <a:r>
              <a:rPr lang="tr-TR" sz="1600" b="0" i="0" dirty="0">
                <a:effectLst/>
                <a:latin typeface="Arial" panose="020B0604020202020204" pitchFamily="34" charset="0"/>
              </a:rPr>
              <a:t>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tr-TR" sz="1600" dirty="0">
                <a:latin typeface="Arial" panose="020B0604020202020204" pitchFamily="34" charset="0"/>
              </a:rPr>
              <a:t>Eş zamanlı ısı ve kütle transferi</a:t>
            </a:r>
            <a:endParaRPr lang="uk-UA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F8FF0B5F-1E12-4655-B7AF-0DC74A397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306" y="117427"/>
            <a:ext cx="8784976" cy="576064"/>
          </a:xfrm>
        </p:spPr>
        <p:txBody>
          <a:bodyPr/>
          <a:lstStyle/>
          <a:p>
            <a:r>
              <a:rPr lang="tr-TR" sz="2000" b="1" cap="all" dirty="0">
                <a:solidFill>
                  <a:srgbClr val="92D050"/>
                </a:solidFill>
              </a:rPr>
              <a:t>Sıcaklık ve ısı (termal enerji veya ısıl enerji) arasındaki fark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180306" y="693491"/>
            <a:ext cx="8784976" cy="5905177"/>
          </a:xfrm>
        </p:spPr>
        <p:txBody>
          <a:bodyPr/>
          <a:lstStyle/>
          <a:p>
            <a:pPr marL="0" indent="0" algn="just">
              <a:spcBef>
                <a:spcPts val="0"/>
              </a:spcBef>
              <a:buNone/>
            </a:pPr>
            <a:r>
              <a:rPr lang="tr-TR" sz="1600" dirty="0">
                <a:solidFill>
                  <a:srgbClr val="92D050"/>
                </a:solidFill>
              </a:rPr>
              <a:t>Sıcaklık</a:t>
            </a:r>
            <a:r>
              <a:rPr lang="tr-TR" sz="1600" dirty="0"/>
              <a:t>, bir sistemin ölçülebilir termal özelliğidir ve </a:t>
            </a:r>
            <a:r>
              <a:rPr lang="tr-TR" sz="1600" dirty="0" err="1"/>
              <a:t>Celsius</a:t>
            </a:r>
            <a:r>
              <a:rPr lang="tr-TR" sz="1600" dirty="0"/>
              <a:t>, Kelvin veya </a:t>
            </a:r>
            <a:r>
              <a:rPr lang="tr-TR" sz="1600" dirty="0" err="1"/>
              <a:t>Fahrenheit</a:t>
            </a:r>
            <a:r>
              <a:rPr lang="tr-TR" sz="1600" dirty="0"/>
              <a:t> cinsinden termometre ile ölçülür. </a:t>
            </a:r>
          </a:p>
          <a:p>
            <a:pPr marL="0" indent="0" algn="just">
              <a:spcBef>
                <a:spcPts val="0"/>
              </a:spcBef>
              <a:buNone/>
            </a:pPr>
            <a:endParaRPr lang="tr-TR" sz="16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tr-TR" sz="1600" dirty="0">
                <a:solidFill>
                  <a:srgbClr val="92D050"/>
                </a:solidFill>
              </a:rPr>
              <a:t>Isı (Termal enerji veya ısıl enerji)</a:t>
            </a:r>
            <a:r>
              <a:rPr lang="tr-TR" sz="1600" dirty="0">
                <a:solidFill>
                  <a:srgbClr val="FFFFFF"/>
                </a:solidFill>
              </a:rPr>
              <a:t>, </a:t>
            </a:r>
            <a:r>
              <a:rPr lang="tr-TR" sz="1600" dirty="0"/>
              <a:t>bir enerji şeklidir ve bir sistemin sıcaklığının sebebidir ve </a:t>
            </a:r>
            <a:r>
              <a:rPr lang="tr-TR" sz="1600" dirty="0" err="1"/>
              <a:t>Joule</a:t>
            </a:r>
            <a:r>
              <a:rPr lang="tr-TR" sz="1600" dirty="0"/>
              <a:t> cinsinden kalorimetre kabı ile ölçülür. Mutlak sıfırın üzerinde bir sıcaklığa sahip olan her sistem pozitif bir ısıya sahiptir. Isı, sistemin moleküllerinin, atomlarının ve elektronlarının rastgele hareketleri sonucu ortaya çıkar. 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endParaRPr lang="tr-TR" sz="1600" dirty="0"/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tr-TR" sz="1600" dirty="0"/>
              <a:t>Isı doğrudan ölçülebilen bir miktar olmamasına karşın, sıcaklık ölçülebilir bir miktardır. (Isı bir enerji çeşidi olmasına karşın, sıcaklık bir ölçümdür.) 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tr-TR" sz="1600" dirty="0"/>
              <a:t>Isı </a:t>
            </a:r>
            <a:r>
              <a:rPr lang="tr-TR" sz="1600" dirty="0" err="1"/>
              <a:t>Joule</a:t>
            </a:r>
            <a:r>
              <a:rPr lang="tr-TR" sz="1600" dirty="0"/>
              <a:t> cinsinden ölçülürken, sıcaklık </a:t>
            </a:r>
            <a:r>
              <a:rPr lang="tr-TR" sz="1600" dirty="0" err="1"/>
              <a:t>Celsius</a:t>
            </a:r>
            <a:r>
              <a:rPr lang="tr-TR" sz="1600" dirty="0"/>
              <a:t>, Kelvin veya </a:t>
            </a:r>
            <a:r>
              <a:rPr lang="tr-TR" sz="1600" dirty="0" err="1"/>
              <a:t>Fahrenheit</a:t>
            </a:r>
            <a:r>
              <a:rPr lang="tr-TR" sz="1600" dirty="0"/>
              <a:t> cinsinden ölçülür. 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tr-TR" sz="1600" dirty="0"/>
              <a:t>Isı kalorimetre kabı ile ölçülürken, sıcaklık termometre ile ölçülür.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tr-TR" sz="1600" dirty="0"/>
              <a:t>Isı madde miktarına bağlı iken, sıcaklık madde miktarına bağlı değildir. 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tr-TR" sz="1600" dirty="0"/>
              <a:t>Bir cismin sıcaklığı, sıcaklığı ölçmek için kullanılan birim sisteme bağlı olarak negatif değerler alabilir, ancak bir sistemin ısısı negatif olamaz. </a:t>
            </a:r>
          </a:p>
          <a:p>
            <a:pPr algn="just">
              <a:spcBef>
                <a:spcPts val="0"/>
              </a:spcBef>
              <a:buFont typeface="Courier New" panose="02070309020205020404" pitchFamily="49" charset="0"/>
              <a:buChar char="o"/>
            </a:pPr>
            <a:r>
              <a:rPr lang="tr-TR" sz="1600" dirty="0"/>
              <a:t>Bir cisim, sistemin sıcaklığını değiştirmeden durum geçişinde ısı kaybedebilir veya kazanabilir.</a:t>
            </a:r>
            <a:endParaRPr lang="uk-UA" sz="1800" dirty="0"/>
          </a:p>
        </p:txBody>
      </p:sp>
      <p:pic>
        <p:nvPicPr>
          <p:cNvPr id="4" name="Resim 3">
            <a:extLst>
              <a:ext uri="{FF2B5EF4-FFF2-40B4-BE49-F238E27FC236}">
                <a16:creationId xmlns:a16="http://schemas.microsoft.com/office/drawing/2014/main" id="{42B13B41-EFC7-41B5-B138-2323E3942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986" y="4874722"/>
            <a:ext cx="2557502" cy="172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6164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7A6644B9-657B-4B9D-9050-0FEB92EE846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08498" y="549474"/>
            <a:ext cx="7056784" cy="6192688"/>
          </a:xfrm>
        </p:spPr>
        <p:txBody>
          <a:bodyPr/>
          <a:lstStyle/>
          <a:p>
            <a:pPr marL="0" indent="0" algn="ctr">
              <a:spcBef>
                <a:spcPts val="0"/>
              </a:spcBef>
              <a:buNone/>
            </a:pPr>
            <a:r>
              <a:rPr lang="tr-TR" sz="1400" dirty="0"/>
              <a:t>Enerji transferi, daima daha yüksek sıcaklıklı ortamdan daha düşük sıcaklıklı ortama doğru gerçekleşir ve bu iki ortamın sıcaklıkları aynı sıcaklığa erişinceye kadar devam eder. </a:t>
            </a:r>
          </a:p>
          <a:p>
            <a:pPr marL="0" indent="0" algn="ctr">
              <a:spcBef>
                <a:spcPts val="0"/>
              </a:spcBef>
              <a:buNone/>
            </a:pPr>
            <a:endParaRPr lang="tr-TR" sz="14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tr-TR" sz="1400" dirty="0">
                <a:solidFill>
                  <a:srgbClr val="FF0000"/>
                </a:solidFill>
              </a:rPr>
              <a:t>Termodinamik</a:t>
            </a:r>
            <a:r>
              <a:rPr lang="tr-TR" sz="1400" dirty="0"/>
              <a:t>, bir sistem denge durumundan diğerine geçerken transfer edilen </a:t>
            </a:r>
            <a:r>
              <a:rPr lang="tr-TR" sz="1400" u="sng" dirty="0"/>
              <a:t>ısı miktarı</a:t>
            </a:r>
            <a:r>
              <a:rPr lang="tr-TR" sz="1400" dirty="0"/>
              <a:t> ile ilgilenir ancak işlemin ne kadar süreceği hakkında bir ipucu vermez. Bir başka deyişle; termodinamik çözümleme, bir denge durumundan diğerine olan değişmelerden yani enerjinin korunumu prensibine uygun belirli bir durum değiştirmeyi gerçekleştirmek için ne kadar ısı transfer edilmesi gerektiğinden bahseder.</a:t>
            </a:r>
          </a:p>
          <a:p>
            <a:pPr marL="0" indent="0" algn="just">
              <a:spcBef>
                <a:spcPts val="0"/>
              </a:spcBef>
              <a:buNone/>
            </a:pPr>
            <a:endParaRPr lang="tr-TR" sz="1400" dirty="0"/>
          </a:p>
          <a:p>
            <a:pPr marL="0" indent="0" algn="ctr">
              <a:spcBef>
                <a:spcPts val="0"/>
              </a:spcBef>
              <a:buNone/>
            </a:pPr>
            <a:r>
              <a:rPr lang="tr-TR" sz="1400" dirty="0"/>
              <a:t>Ancak mühendislik uygulamalarında ısı transferinin miktarından ziyade hızı ile ilgilenilir.</a:t>
            </a:r>
          </a:p>
          <a:p>
            <a:pPr marL="0" indent="0" algn="ctr">
              <a:spcBef>
                <a:spcPts val="0"/>
              </a:spcBef>
              <a:buNone/>
            </a:pPr>
            <a:endParaRPr lang="tr-TR" sz="14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tr-TR" sz="1400" dirty="0">
                <a:solidFill>
                  <a:srgbClr val="FF0000"/>
                </a:solidFill>
              </a:rPr>
              <a:t>Isı transferi</a:t>
            </a:r>
            <a:r>
              <a:rPr lang="tr-TR" sz="1400" dirty="0"/>
              <a:t>, </a:t>
            </a:r>
            <a:r>
              <a:rPr lang="tr-TR" sz="1400" u="sng" dirty="0"/>
              <a:t>enerji transfer hızlarının</a:t>
            </a:r>
            <a:r>
              <a:rPr lang="tr-TR" sz="1400" dirty="0"/>
              <a:t> bulunması ile ilgilenir. Bir başka deyişle; ısıl dengesi bozulmuş sistemlerden bahseder ve bu yüzden dengenin olmadığı bir olaydır. </a:t>
            </a:r>
          </a:p>
          <a:p>
            <a:pPr marL="0" indent="0" algn="just">
              <a:spcBef>
                <a:spcPts val="0"/>
              </a:spcBef>
              <a:buNone/>
            </a:pPr>
            <a:endParaRPr lang="tr-TR" sz="1400" dirty="0"/>
          </a:p>
          <a:p>
            <a:pPr marL="0" indent="0" algn="ctr">
              <a:spcBef>
                <a:spcPts val="0"/>
              </a:spcBef>
              <a:buNone/>
            </a:pPr>
            <a:r>
              <a:rPr lang="tr-TR" sz="1400" dirty="0"/>
              <a:t>Termodinamiğin kanunları, ısı transferi için gereklidir.</a:t>
            </a:r>
          </a:p>
          <a:p>
            <a:pPr marL="0" indent="0" algn="ctr">
              <a:spcBef>
                <a:spcPts val="0"/>
              </a:spcBef>
              <a:buNone/>
            </a:pPr>
            <a:endParaRPr lang="tr-TR" sz="14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tr-TR" sz="1400" dirty="0"/>
              <a:t>Birinci kanun, bir sisteme olan enerji transfer hızının o sistemdeki enerji artış hızına eşit olmasını gerektirir.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tr-TR" sz="1400" dirty="0"/>
              <a:t>İkinci kanun, ısının azalan sıcaklık yönünde transferini gerektirir.</a:t>
            </a:r>
          </a:p>
          <a:p>
            <a:pPr marL="0" indent="0" algn="just">
              <a:spcBef>
                <a:spcPts val="0"/>
              </a:spcBef>
              <a:buNone/>
            </a:pPr>
            <a:endParaRPr lang="tr-TR" sz="14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tr-TR" sz="1400" dirty="0"/>
              <a:t>Belirli bir yöndeki ısı transferinin hızı, o yöndeki sıcaklık </a:t>
            </a:r>
            <a:r>
              <a:rPr lang="tr-TR" sz="1400" dirty="0" err="1"/>
              <a:t>gradyanının</a:t>
            </a:r>
            <a:r>
              <a:rPr lang="tr-TR" sz="1400" dirty="0"/>
              <a:t> (birim uzunluk başına sıcaklık farkı veya sıcaklıktaki değişim hızı) büyüklüğüne bağlıdır ve bu </a:t>
            </a:r>
            <a:r>
              <a:rPr lang="tr-TR" sz="1400" dirty="0" err="1"/>
              <a:t>gradyan</a:t>
            </a:r>
            <a:r>
              <a:rPr lang="tr-TR" sz="1400" dirty="0"/>
              <a:t> ne kadar büyükse, ısı transfer hızı o kadar fazla olur. Aynı sıcaklıktaki iki ortam arasında ise net ısı transferi olamaz.</a:t>
            </a:r>
            <a:endParaRPr lang="uk-UA" sz="1400" dirty="0"/>
          </a:p>
        </p:txBody>
      </p:sp>
      <p:sp>
        <p:nvSpPr>
          <p:cNvPr id="5" name="Başlık 1">
            <a:extLst>
              <a:ext uri="{FF2B5EF4-FFF2-40B4-BE49-F238E27FC236}">
                <a16:creationId xmlns:a16="http://schemas.microsoft.com/office/drawing/2014/main" id="{DDA8F66F-33AA-4BEB-80C9-3047B50955AE}"/>
              </a:ext>
            </a:extLst>
          </p:cNvPr>
          <p:cNvSpPr txBox="1">
            <a:spLocks/>
          </p:cNvSpPr>
          <p:nvPr/>
        </p:nvSpPr>
        <p:spPr bwMode="auto">
          <a:xfrm>
            <a:off x="1908498" y="45418"/>
            <a:ext cx="7128792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9pPr>
          </a:lstStyle>
          <a:p>
            <a:r>
              <a:rPr lang="tr-TR" sz="2000" b="1" kern="0" cap="all" dirty="0">
                <a:solidFill>
                  <a:srgbClr val="FF0000"/>
                </a:solidFill>
              </a:rPr>
              <a:t>Termodinamik ve ısı transferi arasındaki ilişki</a:t>
            </a:r>
          </a:p>
        </p:txBody>
      </p:sp>
    </p:spTree>
    <p:extLst>
      <p:ext uri="{BB962C8B-B14F-4D97-AF65-F5344CB8AC3E}">
        <p14:creationId xmlns:p14="http://schemas.microsoft.com/office/powerpoint/2010/main" val="2227365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A6644B9-657B-4B9D-9050-0FEB92EE8463}"/>
                  </a:ext>
                </a:extLst>
              </p:cNvPr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684362" y="477466"/>
                <a:ext cx="8352928" cy="6264696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tr-TR" sz="1400" dirty="0"/>
                  <a:t>Enerji; termal, mekanik, kinetik, potansiyel, elektrik, manyetik, nükleer enerji gibi birçok biçimde bulunabilir ve bunların toplamı bir </a:t>
                </a:r>
                <a:r>
                  <a:rPr lang="tr-TR" sz="1400" dirty="0">
                    <a:solidFill>
                      <a:srgbClr val="FF0000"/>
                    </a:solidFill>
                  </a:rPr>
                  <a:t>sistemin toplam enerjisini (</a:t>
                </a:r>
                <a:r>
                  <a:rPr lang="tr-TR" sz="1400" i="1" dirty="0">
                    <a:solidFill>
                      <a:srgbClr val="FF0000"/>
                    </a:solidFill>
                  </a:rPr>
                  <a:t>E</a:t>
                </a:r>
                <a:r>
                  <a:rPr lang="tr-TR" sz="1400" dirty="0">
                    <a:solidFill>
                      <a:srgbClr val="FF0000"/>
                    </a:solidFill>
                  </a:rPr>
                  <a:t> veya birim kütle esaslı olarak </a:t>
                </a:r>
                <a:r>
                  <a:rPr lang="tr-TR" sz="1400" i="1" dirty="0">
                    <a:solidFill>
                      <a:srgbClr val="FF0000"/>
                    </a:solidFill>
                  </a:rPr>
                  <a:t>e</a:t>
                </a:r>
                <a:r>
                  <a:rPr lang="tr-TR" sz="1400" dirty="0">
                    <a:solidFill>
                      <a:srgbClr val="FF0000"/>
                    </a:solidFill>
                  </a:rPr>
                  <a:t>)</a:t>
                </a:r>
                <a:r>
                  <a:rPr lang="tr-TR" sz="1400" dirty="0"/>
                  <a:t> oluşturur. Bir sistemin moleküler yapısıyla ve moleküler hareketliliğinin derecesiyle bağlantılı olan enerji türleri, </a:t>
                </a:r>
                <a:r>
                  <a:rPr lang="tr-TR" sz="1400" dirty="0" err="1">
                    <a:solidFill>
                      <a:srgbClr val="FF0000"/>
                    </a:solidFill>
                  </a:rPr>
                  <a:t>mikroskopik</a:t>
                </a:r>
                <a:r>
                  <a:rPr lang="tr-TR" sz="1400" dirty="0">
                    <a:solidFill>
                      <a:srgbClr val="FF0000"/>
                    </a:solidFill>
                  </a:rPr>
                  <a:t> enerji </a:t>
                </a:r>
                <a:r>
                  <a:rPr lang="tr-TR" sz="1400" dirty="0"/>
                  <a:t>olarak adlandırılır. Enerjinin bütün mikroskobik biçimlerinin toplamına bir </a:t>
                </a:r>
                <a:r>
                  <a:rPr lang="tr-TR" sz="1400" dirty="0">
                    <a:solidFill>
                      <a:srgbClr val="FF0000"/>
                    </a:solidFill>
                  </a:rPr>
                  <a:t>sistemin iç enerjisi  (</a:t>
                </a:r>
                <a:r>
                  <a:rPr lang="tr-TR" sz="1400" i="1" dirty="0">
                    <a:solidFill>
                      <a:srgbClr val="FF0000"/>
                    </a:solidFill>
                  </a:rPr>
                  <a:t>U</a:t>
                </a:r>
                <a:r>
                  <a:rPr lang="tr-TR" sz="1400" dirty="0">
                    <a:solidFill>
                      <a:srgbClr val="FF0000"/>
                    </a:solidFill>
                  </a:rPr>
                  <a:t> veya birim kütle esaslı olarak </a:t>
                </a:r>
                <a:r>
                  <a:rPr lang="tr-TR" sz="1400" i="1" dirty="0">
                    <a:solidFill>
                      <a:srgbClr val="FF0000"/>
                    </a:solidFill>
                  </a:rPr>
                  <a:t>u</a:t>
                </a:r>
                <a:r>
                  <a:rPr lang="tr-TR" sz="1400" dirty="0">
                    <a:solidFill>
                      <a:srgbClr val="FF0000"/>
                    </a:solidFill>
                  </a:rPr>
                  <a:t>) </a:t>
                </a:r>
                <a:r>
                  <a:rPr lang="tr-TR" sz="1400" dirty="0"/>
                  <a:t>denir.</a:t>
                </a:r>
              </a:p>
              <a:p>
                <a:pPr marL="0" indent="0" algn="just">
                  <a:buNone/>
                </a:pPr>
                <a:endParaRPr lang="tr-TR" sz="1400" dirty="0"/>
              </a:p>
              <a:p>
                <a:pPr marL="0" indent="0" algn="just">
                  <a:buNone/>
                </a:pPr>
                <a:r>
                  <a:rPr lang="tr-TR" sz="1400" dirty="0">
                    <a:solidFill>
                      <a:srgbClr val="FF0000"/>
                    </a:solidFill>
                  </a:rPr>
                  <a:t>İç enerji (</a:t>
                </a:r>
                <a:r>
                  <a:rPr lang="tr-TR" sz="1400" i="1" dirty="0">
                    <a:solidFill>
                      <a:srgbClr val="FF0000"/>
                    </a:solidFill>
                  </a:rPr>
                  <a:t>u</a:t>
                </a:r>
                <a:r>
                  <a:rPr lang="tr-TR" sz="1400" dirty="0">
                    <a:solidFill>
                      <a:srgbClr val="FF0000"/>
                    </a:solidFill>
                  </a:rPr>
                  <a:t>)</a:t>
                </a:r>
                <a:r>
                  <a:rPr lang="tr-TR" sz="1400" dirty="0">
                    <a:solidFill>
                      <a:schemeClr val="tx1"/>
                    </a:solidFill>
                  </a:rPr>
                  <a:t>, </a:t>
                </a:r>
                <a:r>
                  <a:rPr lang="tr-TR" sz="1400" dirty="0"/>
                  <a:t>moleküllerin kinetik ve potansiyel enerjilerinin toplamı olarak görülebilir. Bir sistemin iç enerjisinin moleküllerin kinetik enerjisiyle ile ilgili kısmı </a:t>
                </a:r>
                <a:r>
                  <a:rPr lang="tr-TR" sz="1400" dirty="0">
                    <a:solidFill>
                      <a:srgbClr val="FF0000"/>
                    </a:solidFill>
                  </a:rPr>
                  <a:t>duyulur enerji (</a:t>
                </a:r>
                <a:r>
                  <a:rPr lang="tr-TR" sz="1400" dirty="0" err="1">
                    <a:solidFill>
                      <a:srgbClr val="FF0000"/>
                    </a:solidFill>
                  </a:rPr>
                  <a:t>sensible</a:t>
                </a:r>
                <a:r>
                  <a:rPr lang="tr-TR" sz="1400" dirty="0">
                    <a:solidFill>
                      <a:srgbClr val="FF0000"/>
                    </a:solidFill>
                  </a:rPr>
                  <a:t> </a:t>
                </a:r>
                <a:r>
                  <a:rPr lang="tr-TR" sz="1400" dirty="0" err="1">
                    <a:solidFill>
                      <a:srgbClr val="FF0000"/>
                    </a:solidFill>
                  </a:rPr>
                  <a:t>energy</a:t>
                </a:r>
                <a:r>
                  <a:rPr lang="tr-TR" sz="1400" dirty="0">
                    <a:solidFill>
                      <a:srgbClr val="FF0000"/>
                    </a:solidFill>
                  </a:rPr>
                  <a:t>) </a:t>
                </a:r>
                <a:r>
                  <a:rPr lang="tr-TR" sz="1400" dirty="0"/>
                  <a:t>veya </a:t>
                </a:r>
                <a:r>
                  <a:rPr lang="tr-TR" sz="1400" dirty="0">
                    <a:solidFill>
                      <a:srgbClr val="FF0000"/>
                    </a:solidFill>
                  </a:rPr>
                  <a:t>duyulur ısı (</a:t>
                </a:r>
                <a:r>
                  <a:rPr lang="tr-TR" sz="1400" dirty="0" err="1">
                    <a:solidFill>
                      <a:srgbClr val="FF0000"/>
                    </a:solidFill>
                  </a:rPr>
                  <a:t>sensible</a:t>
                </a:r>
                <a:r>
                  <a:rPr lang="tr-TR" sz="1400" dirty="0">
                    <a:solidFill>
                      <a:srgbClr val="FF0000"/>
                    </a:solidFill>
                  </a:rPr>
                  <a:t> </a:t>
                </a:r>
                <a:r>
                  <a:rPr lang="tr-TR" sz="1400" dirty="0" err="1">
                    <a:solidFill>
                      <a:srgbClr val="FF0000"/>
                    </a:solidFill>
                  </a:rPr>
                  <a:t>heat</a:t>
                </a:r>
                <a:r>
                  <a:rPr lang="tr-TR" sz="1400" dirty="0">
                    <a:solidFill>
                      <a:srgbClr val="FF0000"/>
                    </a:solidFill>
                  </a:rPr>
                  <a:t>) </a:t>
                </a:r>
                <a:r>
                  <a:rPr lang="tr-TR" sz="1400" dirty="0"/>
                  <a:t>olarak adlandırılır. Yüksek sıcaklıklardaki moleküller daha yüksek kinetik enerjiye ve dolayısıyla da sistem daha yüksek bir iç enerjiye sahiptir. Bir sistemin faz durumuyla ilgili iç enerjisine </a:t>
                </a:r>
                <a:r>
                  <a:rPr lang="tr-TR" sz="1400" dirty="0">
                    <a:solidFill>
                      <a:srgbClr val="FF0000"/>
                    </a:solidFill>
                  </a:rPr>
                  <a:t>gizli enerji (</a:t>
                </a:r>
                <a:r>
                  <a:rPr lang="tr-TR" sz="1400" dirty="0" err="1">
                    <a:solidFill>
                      <a:srgbClr val="FF0000"/>
                    </a:solidFill>
                  </a:rPr>
                  <a:t>latent</a:t>
                </a:r>
                <a:r>
                  <a:rPr lang="tr-TR" sz="1400" dirty="0">
                    <a:solidFill>
                      <a:srgbClr val="FF0000"/>
                    </a:solidFill>
                  </a:rPr>
                  <a:t> </a:t>
                </a:r>
                <a:r>
                  <a:rPr lang="tr-TR" sz="1400" dirty="0" err="1">
                    <a:solidFill>
                      <a:srgbClr val="FF0000"/>
                    </a:solidFill>
                  </a:rPr>
                  <a:t>energy</a:t>
                </a:r>
                <a:r>
                  <a:rPr lang="tr-TR" sz="1400" dirty="0">
                    <a:solidFill>
                      <a:srgbClr val="FF0000"/>
                    </a:solidFill>
                  </a:rPr>
                  <a:t>) </a:t>
                </a:r>
                <a:r>
                  <a:rPr lang="tr-TR" sz="1400" dirty="0"/>
                  <a:t>veya </a:t>
                </a:r>
                <a:r>
                  <a:rPr lang="tr-TR" sz="1400" dirty="0">
                    <a:solidFill>
                      <a:srgbClr val="FF0000"/>
                    </a:solidFill>
                  </a:rPr>
                  <a:t>gizli ısı (</a:t>
                </a:r>
                <a:r>
                  <a:rPr lang="tr-TR" sz="1400" dirty="0" err="1">
                    <a:solidFill>
                      <a:srgbClr val="FF0000"/>
                    </a:solidFill>
                  </a:rPr>
                  <a:t>latent</a:t>
                </a:r>
                <a:r>
                  <a:rPr lang="tr-TR" sz="1400" dirty="0">
                    <a:solidFill>
                      <a:srgbClr val="FF0000"/>
                    </a:solidFill>
                  </a:rPr>
                  <a:t> </a:t>
                </a:r>
                <a:r>
                  <a:rPr lang="tr-TR" sz="1400" dirty="0" err="1">
                    <a:solidFill>
                      <a:srgbClr val="FF0000"/>
                    </a:solidFill>
                  </a:rPr>
                  <a:t>heat</a:t>
                </a:r>
                <a:r>
                  <a:rPr lang="tr-TR" sz="1400" dirty="0">
                    <a:solidFill>
                      <a:srgbClr val="FF0000"/>
                    </a:solidFill>
                  </a:rPr>
                  <a:t>) </a:t>
                </a:r>
                <a:r>
                  <a:rPr lang="tr-TR" sz="1400" dirty="0"/>
                  <a:t>denir.</a:t>
                </a:r>
              </a:p>
              <a:p>
                <a:pPr marL="0" indent="0" algn="just">
                  <a:buNone/>
                </a:pPr>
                <a:endParaRPr lang="tr-TR" sz="1400" dirty="0"/>
              </a:p>
              <a:p>
                <a:pPr marL="0" indent="0" algn="just">
                  <a:buNone/>
                </a:pPr>
                <a:r>
                  <a:rPr lang="tr-TR" sz="1400" dirty="0"/>
                  <a:t>Bir moleküldeki atomik bağlarla ilgili enerji, </a:t>
                </a:r>
                <a:r>
                  <a:rPr lang="tr-TR" sz="1400" dirty="0">
                    <a:solidFill>
                      <a:srgbClr val="FF0000"/>
                    </a:solidFill>
                  </a:rPr>
                  <a:t>kimyasal enerji </a:t>
                </a:r>
                <a:r>
                  <a:rPr lang="tr-TR" sz="1400" dirty="0"/>
                  <a:t>olarak adlandırılır ancak atomun kendi çekirdeğinin içindeki bağlarla ilgili enerjiye, </a:t>
                </a:r>
                <a:r>
                  <a:rPr lang="tr-TR" sz="1400" dirty="0">
                    <a:solidFill>
                      <a:srgbClr val="FF0000"/>
                    </a:solidFill>
                  </a:rPr>
                  <a:t>nükleer enerji </a:t>
                </a:r>
                <a:r>
                  <a:rPr lang="tr-TR" sz="1400" dirty="0"/>
                  <a:t>denir.</a:t>
                </a:r>
              </a:p>
              <a:p>
                <a:pPr marL="0" indent="0" algn="just">
                  <a:buNone/>
                </a:pPr>
                <a:endParaRPr lang="tr-TR" sz="1400" dirty="0"/>
              </a:p>
              <a:p>
                <a:pPr marL="0" indent="0" algn="just">
                  <a:buNone/>
                </a:pPr>
                <a:r>
                  <a:rPr lang="tr-TR" sz="1400" dirty="0"/>
                  <a:t>Akışkan akışı içeren sistemlerin çözümlenmesinde, sık sık </a:t>
                </a:r>
                <a:r>
                  <a:rPr lang="tr-TR" sz="1400" i="1" dirty="0"/>
                  <a:t>u</a:t>
                </a:r>
                <a:r>
                  <a:rPr lang="tr-TR" sz="1400" dirty="0"/>
                  <a:t> ve </a:t>
                </a:r>
                <a14:m>
                  <m:oMath xmlns:m="http://schemas.openxmlformats.org/officeDocument/2006/math">
                    <m:r>
                      <a:rPr lang="tr-TR" sz="14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tr-TR" sz="1400" b="0" i="1" smtClean="0">
                        <a:latin typeface="Cambria Math" panose="02040503050406030204" pitchFamily="18" charset="0"/>
                      </a:rPr>
                      <m:t>𝒱</m:t>
                    </m:r>
                  </m:oMath>
                </a14:m>
                <a:r>
                  <a:rPr lang="tr-TR" sz="1400" dirty="0"/>
                  <a:t> özelliklerinin kombinasyonu ile karşılaşılır. Kolaylaştırmak amacıyla bu kombinasyon, </a:t>
                </a:r>
                <a:r>
                  <a:rPr lang="tr-TR" sz="1400" dirty="0" err="1">
                    <a:solidFill>
                      <a:srgbClr val="FF0000"/>
                    </a:solidFill>
                  </a:rPr>
                  <a:t>entalpi</a:t>
                </a:r>
                <a:r>
                  <a:rPr lang="tr-TR" sz="1400" dirty="0">
                    <a:solidFill>
                      <a:srgbClr val="FF0000"/>
                    </a:solidFill>
                  </a:rPr>
                  <a:t> (</a:t>
                </a:r>
                <a:r>
                  <a:rPr lang="tr-TR" sz="1400" i="1" dirty="0">
                    <a:solidFill>
                      <a:srgbClr val="FF0000"/>
                    </a:solidFill>
                  </a:rPr>
                  <a:t>h</a:t>
                </a:r>
                <a:r>
                  <a:rPr lang="tr-TR" sz="1400" dirty="0">
                    <a:solidFill>
                      <a:srgbClr val="FF0000"/>
                    </a:solidFill>
                  </a:rPr>
                  <a:t>)</a:t>
                </a:r>
                <a:r>
                  <a:rPr lang="tr-TR" sz="1400" dirty="0"/>
                  <a:t> olarak tanımlanır: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1800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tr-TR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sz="18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tr-TR" sz="18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sz="1800" b="0" i="1" smtClean="0"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tr-TR" sz="1800" b="0" i="1" smtClean="0">
                          <a:latin typeface="Cambria Math" panose="02040503050406030204" pitchFamily="18" charset="0"/>
                        </a:rPr>
                        <m:t>𝒱</m:t>
                      </m:r>
                    </m:oMath>
                  </m:oMathPara>
                </a14:m>
                <a:endParaRPr lang="tr-TR" sz="1800" dirty="0"/>
              </a:p>
              <a:p>
                <a:pPr marL="0" indent="0" algn="just">
                  <a:buNone/>
                </a:pPr>
                <a:r>
                  <a:rPr lang="tr-TR" sz="1400" dirty="0"/>
                  <a:t>Burada </a:t>
                </a:r>
                <a:r>
                  <a:rPr lang="tr-TR" sz="1400" i="1" dirty="0"/>
                  <a:t>P</a:t>
                </a:r>
                <a:r>
                  <a:rPr lang="tr-TR" sz="14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𝒱</a:t>
                </a:r>
                <a:r>
                  <a:rPr lang="tr-TR" sz="1400" i="1" dirty="0"/>
                  <a:t>,</a:t>
                </a:r>
                <a:r>
                  <a:rPr lang="tr-TR" sz="1400" dirty="0"/>
                  <a:t> akışkanın akış enerjisidir yani akışkanı itmek ve akışı sürdürmek için gerekli olan enerjidir. Dolayısıyla; akan akışkanların enerji çözümlenmesinde, akış enerjisini akışkan enerjisinin bir parçası olarak ele almak ve akışkan akımının mikroskobik enerjisini </a:t>
                </a:r>
                <a:r>
                  <a:rPr lang="tr-TR" sz="1400" i="1" dirty="0"/>
                  <a:t>h</a:t>
                </a:r>
                <a:r>
                  <a:rPr lang="tr-TR" sz="1400" dirty="0"/>
                  <a:t> ile göstermek gereklidir.</a:t>
                </a:r>
              </a:p>
            </p:txBody>
          </p:sp>
        </mc:Choice>
        <mc:Fallback>
          <p:sp>
            <p:nvSpPr>
              <p:cNvPr id="7" name="Rectangle 3">
                <a:extLst>
                  <a:ext uri="{FF2B5EF4-FFF2-40B4-BE49-F238E27FC236}">
                    <a16:creationId xmlns:a16="http://schemas.microsoft.com/office/drawing/2014/main" id="{7A6644B9-657B-4B9D-9050-0FEB92EE84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4362" y="477466"/>
                <a:ext cx="8352928" cy="6264696"/>
              </a:xfrm>
              <a:blipFill>
                <a:blip r:embed="rId2"/>
                <a:stretch>
                  <a:fillRect l="-219" t="-97" r="-21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Başlık 1">
            <a:extLst>
              <a:ext uri="{FF2B5EF4-FFF2-40B4-BE49-F238E27FC236}">
                <a16:creationId xmlns:a16="http://schemas.microsoft.com/office/drawing/2014/main" id="{DDA8F66F-33AA-4BEB-80C9-3047B50955AE}"/>
              </a:ext>
            </a:extLst>
          </p:cNvPr>
          <p:cNvSpPr txBox="1">
            <a:spLocks/>
          </p:cNvSpPr>
          <p:nvPr/>
        </p:nvSpPr>
        <p:spPr bwMode="auto">
          <a:xfrm>
            <a:off x="2700586" y="120790"/>
            <a:ext cx="6336704" cy="432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3" tIns="45722" rIns="91443" bIns="45722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666666"/>
                </a:solidFill>
                <a:latin typeface="Futura LT Book" pitchFamily="2" charset="0"/>
              </a:defRPr>
            </a:lvl9pPr>
          </a:lstStyle>
          <a:p>
            <a:r>
              <a:rPr lang="tr-TR" sz="2000" b="1" kern="0" cap="all" dirty="0">
                <a:solidFill>
                  <a:srgbClr val="FF0000"/>
                </a:solidFill>
              </a:rPr>
              <a:t>Isı ve enerjinin diğer türleri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AC9AF922-AA88-41CF-96C6-A72CE28570D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18009694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Sıcak Mavi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template">
      <a:majorFont>
        <a:latin typeface="Futura LT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rgbClr val="F6872B"/>
            </a:solidFill>
            <a:effectLst/>
            <a:latin typeface="Futura LT Book" pitchFamily="2" charset="0"/>
            <a:ea typeface="굴림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rgbClr val="F6872B"/>
            </a:solidFill>
            <a:effectLst/>
            <a:latin typeface="Futura LT Book" pitchFamily="2" charset="0"/>
            <a:ea typeface="굴림" charset="-127"/>
          </a:defRPr>
        </a:defPPr>
      </a:lstStyle>
    </a:lnDef>
  </a:objectDefaults>
  <a:extraClrSchemeLst>
    <a:extraClrScheme>
      <a:clrScheme name="template 1">
        <a:dk1>
          <a:srgbClr val="4D4D4D"/>
        </a:dk1>
        <a:lt1>
          <a:srgbClr val="FFFFFF"/>
        </a:lt1>
        <a:dk2>
          <a:srgbClr val="4D4D4D"/>
        </a:dk2>
        <a:lt2>
          <a:srgbClr val="11163C"/>
        </a:lt2>
        <a:accent1>
          <a:srgbClr val="212B53"/>
        </a:accent1>
        <a:accent2>
          <a:srgbClr val="364481"/>
        </a:accent2>
        <a:accent3>
          <a:srgbClr val="FFFFFF"/>
        </a:accent3>
        <a:accent4>
          <a:srgbClr val="404040"/>
        </a:accent4>
        <a:accent5>
          <a:srgbClr val="ABACB3"/>
        </a:accent5>
        <a:accent6>
          <a:srgbClr val="303D74"/>
        </a:accent6>
        <a:hlink>
          <a:srgbClr val="3E4985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2">
        <a:dk1>
          <a:srgbClr val="4D4D4D"/>
        </a:dk1>
        <a:lt1>
          <a:srgbClr val="FFFFFF"/>
        </a:lt1>
        <a:dk2>
          <a:srgbClr val="4D4D4D"/>
        </a:dk2>
        <a:lt2>
          <a:srgbClr val="0D254C"/>
        </a:lt2>
        <a:accent1>
          <a:srgbClr val="254B83"/>
        </a:accent1>
        <a:accent2>
          <a:srgbClr val="406DAA"/>
        </a:accent2>
        <a:accent3>
          <a:srgbClr val="FFFFFF"/>
        </a:accent3>
        <a:accent4>
          <a:srgbClr val="404040"/>
        </a:accent4>
        <a:accent5>
          <a:srgbClr val="ACB1C1"/>
        </a:accent5>
        <a:accent6>
          <a:srgbClr val="39629A"/>
        </a:accent6>
        <a:hlink>
          <a:srgbClr val="3267B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3">
        <a:dk1>
          <a:srgbClr val="4D4D4D"/>
        </a:dk1>
        <a:lt1>
          <a:srgbClr val="FFFFFF"/>
        </a:lt1>
        <a:dk2>
          <a:srgbClr val="4D4D4D"/>
        </a:dk2>
        <a:lt2>
          <a:srgbClr val="363B45"/>
        </a:lt2>
        <a:accent1>
          <a:srgbClr val="A99D9B"/>
        </a:accent1>
        <a:accent2>
          <a:srgbClr val="565A66"/>
        </a:accent2>
        <a:accent3>
          <a:srgbClr val="FFFFFF"/>
        </a:accent3>
        <a:accent4>
          <a:srgbClr val="404040"/>
        </a:accent4>
        <a:accent5>
          <a:srgbClr val="D1CCCB"/>
        </a:accent5>
        <a:accent6>
          <a:srgbClr val="4D515C"/>
        </a:accent6>
        <a:hlink>
          <a:srgbClr val="927154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4">
        <a:dk1>
          <a:srgbClr val="4D4D4D"/>
        </a:dk1>
        <a:lt1>
          <a:srgbClr val="FFFFFF"/>
        </a:lt1>
        <a:dk2>
          <a:srgbClr val="4D4D4D"/>
        </a:dk2>
        <a:lt2>
          <a:srgbClr val="2E3236"/>
        </a:lt2>
        <a:accent1>
          <a:srgbClr val="B26920"/>
        </a:accent1>
        <a:accent2>
          <a:srgbClr val="6F7F8D"/>
        </a:accent2>
        <a:accent3>
          <a:srgbClr val="FFFFFF"/>
        </a:accent3>
        <a:accent4>
          <a:srgbClr val="404040"/>
        </a:accent4>
        <a:accent5>
          <a:srgbClr val="D5B9AB"/>
        </a:accent5>
        <a:accent6>
          <a:srgbClr val="64727F"/>
        </a:accent6>
        <a:hlink>
          <a:srgbClr val="EEC72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5">
        <a:dk1>
          <a:srgbClr val="4D4D4D"/>
        </a:dk1>
        <a:lt1>
          <a:srgbClr val="FFFFFF"/>
        </a:lt1>
        <a:dk2>
          <a:srgbClr val="4D4D4D"/>
        </a:dk2>
        <a:lt2>
          <a:srgbClr val="2E3236"/>
        </a:lt2>
        <a:accent1>
          <a:srgbClr val="9BB6EE"/>
        </a:accent1>
        <a:accent2>
          <a:srgbClr val="6F7F8D"/>
        </a:accent2>
        <a:accent3>
          <a:srgbClr val="FFFFFF"/>
        </a:accent3>
        <a:accent4>
          <a:srgbClr val="404040"/>
        </a:accent4>
        <a:accent5>
          <a:srgbClr val="CBD7F5"/>
        </a:accent5>
        <a:accent6>
          <a:srgbClr val="64727F"/>
        </a:accent6>
        <a:hlink>
          <a:srgbClr val="84AAF3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6">
        <a:dk1>
          <a:srgbClr val="4D4D4D"/>
        </a:dk1>
        <a:lt1>
          <a:srgbClr val="FFFFFF"/>
        </a:lt1>
        <a:dk2>
          <a:srgbClr val="4D4D4D"/>
        </a:dk2>
        <a:lt2>
          <a:srgbClr val="40494F"/>
        </a:lt2>
        <a:accent1>
          <a:srgbClr val="6D7D8A"/>
        </a:accent1>
        <a:accent2>
          <a:srgbClr val="A7A7A7"/>
        </a:accent2>
        <a:accent3>
          <a:srgbClr val="FFFFFF"/>
        </a:accent3>
        <a:accent4>
          <a:srgbClr val="404040"/>
        </a:accent4>
        <a:accent5>
          <a:srgbClr val="BABFC4"/>
        </a:accent5>
        <a:accent6>
          <a:srgbClr val="979797"/>
        </a:accent6>
        <a:hlink>
          <a:srgbClr val="7F7F7F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7">
        <a:dk1>
          <a:srgbClr val="4D4D4D"/>
        </a:dk1>
        <a:lt1>
          <a:srgbClr val="FFFFFF"/>
        </a:lt1>
        <a:dk2>
          <a:srgbClr val="4D4D4D"/>
        </a:dk2>
        <a:lt2>
          <a:srgbClr val="454D52"/>
        </a:lt2>
        <a:accent1>
          <a:srgbClr val="7D8B97"/>
        </a:accent1>
        <a:accent2>
          <a:srgbClr val="CBCBCB"/>
        </a:accent2>
        <a:accent3>
          <a:srgbClr val="FFFFFF"/>
        </a:accent3>
        <a:accent4>
          <a:srgbClr val="404040"/>
        </a:accent4>
        <a:accent5>
          <a:srgbClr val="BFC4C9"/>
        </a:accent5>
        <a:accent6>
          <a:srgbClr val="B8B8B8"/>
        </a:accent6>
        <a:hlink>
          <a:srgbClr val="5158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8">
        <a:dk1>
          <a:srgbClr val="4D4D4D"/>
        </a:dk1>
        <a:lt1>
          <a:srgbClr val="FFFFFF"/>
        </a:lt1>
        <a:dk2>
          <a:srgbClr val="4D4D4D"/>
        </a:dk2>
        <a:lt2>
          <a:srgbClr val="393939"/>
        </a:lt2>
        <a:accent1>
          <a:srgbClr val="858585"/>
        </a:accent1>
        <a:accent2>
          <a:srgbClr val="939393"/>
        </a:accent2>
        <a:accent3>
          <a:srgbClr val="FFFFFF"/>
        </a:accent3>
        <a:accent4>
          <a:srgbClr val="404040"/>
        </a:accent4>
        <a:accent5>
          <a:srgbClr val="C2C2C2"/>
        </a:accent5>
        <a:accent6>
          <a:srgbClr val="858585"/>
        </a:accent6>
        <a:hlink>
          <a:srgbClr val="696969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9">
        <a:dk1>
          <a:srgbClr val="4D4D4D"/>
        </a:dk1>
        <a:lt1>
          <a:srgbClr val="FFFFFF"/>
        </a:lt1>
        <a:dk2>
          <a:srgbClr val="4D4D4D"/>
        </a:dk2>
        <a:lt2>
          <a:srgbClr val="4F5056"/>
        </a:lt2>
        <a:accent1>
          <a:srgbClr val="7E7F8E"/>
        </a:accent1>
        <a:accent2>
          <a:srgbClr val="C0C1C5"/>
        </a:accent2>
        <a:accent3>
          <a:srgbClr val="FFFFFF"/>
        </a:accent3>
        <a:accent4>
          <a:srgbClr val="404040"/>
        </a:accent4>
        <a:accent5>
          <a:srgbClr val="C0C0C6"/>
        </a:accent5>
        <a:accent6>
          <a:srgbClr val="AEAFB2"/>
        </a:accent6>
        <a:hlink>
          <a:srgbClr val="ACAFB7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0">
        <a:dk1>
          <a:srgbClr val="4D4D4D"/>
        </a:dk1>
        <a:lt1>
          <a:srgbClr val="FFFFFF"/>
        </a:lt1>
        <a:dk2>
          <a:srgbClr val="4D4D4D"/>
        </a:dk2>
        <a:lt2>
          <a:srgbClr val="85978F"/>
        </a:lt2>
        <a:accent1>
          <a:srgbClr val="9DA499"/>
        </a:accent1>
        <a:accent2>
          <a:srgbClr val="A5B9BA"/>
        </a:accent2>
        <a:accent3>
          <a:srgbClr val="FFFFFF"/>
        </a:accent3>
        <a:accent4>
          <a:srgbClr val="404040"/>
        </a:accent4>
        <a:accent5>
          <a:srgbClr val="CCCFCA"/>
        </a:accent5>
        <a:accent6>
          <a:srgbClr val="95A7A8"/>
        </a:accent6>
        <a:hlink>
          <a:srgbClr val="ABB4AB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plate 11">
        <a:dk1>
          <a:srgbClr val="4D4D4D"/>
        </a:dk1>
        <a:lt1>
          <a:srgbClr val="FFFFFF"/>
        </a:lt1>
        <a:dk2>
          <a:srgbClr val="4D4D4D"/>
        </a:dk2>
        <a:lt2>
          <a:srgbClr val="484847"/>
        </a:lt2>
        <a:accent1>
          <a:srgbClr val="7C7C74"/>
        </a:accent1>
        <a:accent2>
          <a:srgbClr val="AFB2AA"/>
        </a:accent2>
        <a:accent3>
          <a:srgbClr val="FFFFFF"/>
        </a:accent3>
        <a:accent4>
          <a:srgbClr val="404040"/>
        </a:accent4>
        <a:accent5>
          <a:srgbClr val="BFBFBC"/>
        </a:accent5>
        <a:accent6>
          <a:srgbClr val="9EA19A"/>
        </a:accent6>
        <a:hlink>
          <a:srgbClr val="D4D2C6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Custom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ustom Design">
      <a:majorFont>
        <a:latin typeface="Futura LT Boo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rgbClr val="F6872B"/>
            </a:solidFill>
            <a:effectLst/>
            <a:latin typeface="Futura LT Book" pitchFamily="2" charset="0"/>
            <a:ea typeface="굴림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3600" b="0" i="0" u="none" strike="noStrike" cap="none" normalizeH="0" baseline="0" smtClean="0">
            <a:ln>
              <a:noFill/>
            </a:ln>
            <a:solidFill>
              <a:srgbClr val="F6872B"/>
            </a:solidFill>
            <a:effectLst/>
            <a:latin typeface="Futura LT Book" pitchFamily="2" charset="0"/>
            <a:ea typeface="굴림" charset="-127"/>
          </a:defRPr>
        </a:defPPr>
      </a:lstStyle>
    </a:ln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807</TotalTime>
  <Words>898</Words>
  <Application>Microsoft Office PowerPoint</Application>
  <PresentationFormat>Özel</PresentationFormat>
  <Paragraphs>53</Paragraphs>
  <Slides>5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5</vt:i4>
      </vt:variant>
    </vt:vector>
  </HeadingPairs>
  <TitlesOfParts>
    <vt:vector size="12" baseType="lpstr">
      <vt:lpstr>Arial</vt:lpstr>
      <vt:lpstr>Cambria Math</vt:lpstr>
      <vt:lpstr>Courier New</vt:lpstr>
      <vt:lpstr>Futura LT Book</vt:lpstr>
      <vt:lpstr>Wingdings</vt:lpstr>
      <vt:lpstr>template</vt:lpstr>
      <vt:lpstr>Custom Design</vt:lpstr>
      <vt:lpstr>PROF. DR. BİRCE TABAN</vt:lpstr>
      <vt:lpstr>DERSİN İÇERİĞİ</vt:lpstr>
      <vt:lpstr>Sıcaklık ve ısı (termal enerji veya ısıl enerji) arasındaki fark</vt:lpstr>
      <vt:lpstr>PowerPoint Sunusu</vt:lpstr>
      <vt:lpstr>PowerPoint Sunusu</vt:lpstr>
    </vt:vector>
  </TitlesOfParts>
  <Company>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ADMIN</dc:creator>
  <cp:lastModifiedBy>Birce Mercanoglu Taban</cp:lastModifiedBy>
  <cp:revision>81</cp:revision>
  <dcterms:created xsi:type="dcterms:W3CDTF">2015-05-26T05:21:02Z</dcterms:created>
  <dcterms:modified xsi:type="dcterms:W3CDTF">2021-11-16T06:46:00Z</dcterms:modified>
</cp:coreProperties>
</file>