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55586" y="1196759"/>
            <a:ext cx="7754533" cy="5180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4" y="51739"/>
            <a:ext cx="167081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9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10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1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Relationship Id="rId3" Type="http://schemas.openxmlformats.org/officeDocument/2006/relationships/image" Target="../media/image6.png"/><Relationship Id="rId4" Type="http://schemas.openxmlformats.org/officeDocument/2006/relationships/image" Target="../media/image13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7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8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9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20.jpg"/><Relationship Id="rId5" Type="http://schemas.openxmlformats.org/officeDocument/2006/relationships/image" Target="../media/image21.png"/><Relationship Id="rId6" Type="http://schemas.openxmlformats.org/officeDocument/2006/relationships/image" Target="../media/image22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g"/><Relationship Id="rId3" Type="http://schemas.openxmlformats.org/officeDocument/2006/relationships/image" Target="../media/image6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3" Type="http://schemas.openxmlformats.org/officeDocument/2006/relationships/image" Target="../media/image6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1552" y="6046302"/>
            <a:ext cx="20269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55">
                <a:latin typeface="Arial"/>
                <a:cs typeface="Arial"/>
              </a:rPr>
              <a:t>Dr. </a:t>
            </a:r>
            <a:r>
              <a:rPr dirty="0" sz="2000" spc="-90">
                <a:latin typeface="Arial"/>
                <a:cs typeface="Arial"/>
              </a:rPr>
              <a:t>Mustafa </a:t>
            </a:r>
            <a:r>
              <a:rPr dirty="0" sz="2000" spc="-190">
                <a:latin typeface="Arial"/>
                <a:cs typeface="Arial"/>
              </a:rPr>
              <a:t>YILMAZ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4830" y="556259"/>
            <a:ext cx="7670800" cy="5426075"/>
            <a:chOff x="544830" y="556259"/>
            <a:chExt cx="7670800" cy="5426075"/>
          </a:xfrm>
        </p:grpSpPr>
        <p:sp>
          <p:nvSpPr>
            <p:cNvPr id="4" name="object 4"/>
            <p:cNvSpPr/>
            <p:nvPr/>
          </p:nvSpPr>
          <p:spPr>
            <a:xfrm>
              <a:off x="4857750" y="2714616"/>
              <a:ext cx="3357587" cy="32671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7456" y="1000112"/>
              <a:ext cx="4987544" cy="19288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4830" y="556259"/>
              <a:ext cx="3112770" cy="50063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21649" y="623087"/>
            <a:ext cx="27298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90"/>
              <a:t>İNŞAAT</a:t>
            </a:r>
            <a:r>
              <a:rPr dirty="0" sz="2400" spc="-204"/>
              <a:t> </a:t>
            </a:r>
            <a:r>
              <a:rPr dirty="0" sz="2400" spc="-330"/>
              <a:t>SEKTÖRÜNDE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6" y="788911"/>
            <a:ext cx="422529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3204" indent="-231140">
              <a:lnSpc>
                <a:spcPct val="100000"/>
              </a:lnSpc>
              <a:spcBef>
                <a:spcPts val="7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</a:t>
            </a:r>
            <a:r>
              <a:rPr dirty="0" sz="1800" spc="-300" b="1">
                <a:latin typeface="Arial"/>
                <a:cs typeface="Arial"/>
              </a:rPr>
              <a:t>ROJE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145" b="1">
                <a:latin typeface="Arial"/>
                <a:cs typeface="Arial"/>
              </a:rPr>
              <a:t>YÖNETİMİ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YÖNETİMİNİN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35" b="1">
                <a:latin typeface="Arial"/>
                <a:cs typeface="Arial"/>
              </a:rPr>
              <a:t>TARİHÇESİ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TEMİN/TESLİM</a:t>
            </a:r>
            <a:r>
              <a:rPr dirty="0" sz="1800" spc="-110" b="1">
                <a:latin typeface="Arial"/>
                <a:cs typeface="Arial"/>
              </a:rPr>
              <a:t> </a:t>
            </a:r>
            <a:r>
              <a:rPr dirty="0" sz="1800" spc="-210" b="1">
                <a:latin typeface="Arial"/>
                <a:cs typeface="Arial"/>
              </a:rPr>
              <a:t>YÖNTEMLERİ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175">
                <a:latin typeface="Arial"/>
                <a:cs typeface="Arial"/>
              </a:rPr>
              <a:t>Yaygın </a:t>
            </a:r>
            <a:r>
              <a:rPr dirty="0" sz="1800" spc="-80">
                <a:latin typeface="Arial"/>
                <a:cs typeface="Arial"/>
              </a:rPr>
              <a:t>Kullanılan </a:t>
            </a: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10">
                <a:latin typeface="Arial"/>
                <a:cs typeface="Arial"/>
              </a:rPr>
              <a:t>Telim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Sistemleri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229" b="1">
                <a:latin typeface="Arial"/>
                <a:cs typeface="Arial"/>
              </a:rPr>
              <a:t>YAŞAM</a:t>
            </a:r>
            <a:r>
              <a:rPr dirty="0" sz="1800" spc="-90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DÖNGÜSÜ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95">
                <a:latin typeface="Arial"/>
                <a:cs typeface="Arial"/>
              </a:rPr>
              <a:t>Yönetim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5">
                <a:latin typeface="Arial"/>
                <a:cs typeface="Arial"/>
              </a:rPr>
              <a:t>Başlatma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Yürütme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İzleme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55">
                <a:latin typeface="Arial"/>
                <a:cs typeface="Arial"/>
              </a:rPr>
              <a:t>Kontrol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40">
                <a:latin typeface="Arial"/>
                <a:cs typeface="Arial"/>
              </a:rPr>
              <a:t>Kapanış</a:t>
            </a:r>
            <a:endParaRPr sz="1800">
              <a:latin typeface="Arial"/>
              <a:cs typeface="Arial"/>
            </a:endParaRPr>
          </a:p>
          <a:p>
            <a:pPr lvl="1" marL="574675" indent="-10604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57531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Alanları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20">
                <a:latin typeface="Arial"/>
                <a:cs typeface="Arial"/>
              </a:rPr>
              <a:t>Entegrasyon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2" marL="1108710" indent="-1828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09345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5">
                <a:latin typeface="Arial"/>
                <a:cs typeface="Arial"/>
              </a:rPr>
              <a:t>Kapsam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3" marL="15151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1515745" algn="l"/>
              </a:tabLst>
            </a:pPr>
            <a:r>
              <a:rPr dirty="0" sz="1800" spc="-125">
                <a:latin typeface="Arial"/>
                <a:cs typeface="Arial"/>
              </a:rPr>
              <a:t>İş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(WBS)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2776" y="788911"/>
            <a:ext cx="536575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57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35">
                <a:latin typeface="Arial"/>
                <a:cs typeface="Arial"/>
              </a:rPr>
              <a:t>Zaman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10">
                <a:latin typeface="Arial"/>
                <a:cs typeface="Arial"/>
              </a:rPr>
              <a:t>Görev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110">
                <a:latin typeface="Arial"/>
                <a:cs typeface="Arial"/>
              </a:rPr>
              <a:t>Listesi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20">
                <a:latin typeface="Arial"/>
                <a:cs typeface="Arial"/>
              </a:rPr>
              <a:t>Çubuk </a:t>
            </a:r>
            <a:r>
              <a:rPr dirty="0" sz="1800" spc="-160">
                <a:latin typeface="Arial"/>
                <a:cs typeface="Arial"/>
              </a:rPr>
              <a:t>(GANTT)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Şeması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175">
                <a:latin typeface="Arial"/>
                <a:cs typeface="Arial"/>
              </a:rPr>
              <a:t>Yol </a:t>
            </a:r>
            <a:r>
              <a:rPr dirty="0" sz="1800" spc="-45">
                <a:latin typeface="Arial"/>
                <a:cs typeface="Arial"/>
              </a:rPr>
              <a:t>Metodu</a:t>
            </a:r>
            <a:r>
              <a:rPr dirty="0" sz="1800" spc="-335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(CPM)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00">
                <a:latin typeface="Arial"/>
                <a:cs typeface="Arial"/>
              </a:rPr>
              <a:t>Program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80">
                <a:latin typeface="Arial"/>
                <a:cs typeface="Arial"/>
              </a:rPr>
              <a:t>İnceleme </a:t>
            </a:r>
            <a:r>
              <a:rPr dirty="0" sz="1800" spc="-114">
                <a:latin typeface="Arial"/>
                <a:cs typeface="Arial"/>
              </a:rPr>
              <a:t>Tekniği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215">
                <a:latin typeface="Arial"/>
                <a:cs typeface="Arial"/>
              </a:rPr>
              <a:t>(PERT)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75">
                <a:latin typeface="Arial"/>
                <a:cs typeface="Arial"/>
              </a:rPr>
              <a:t>Zincir </a:t>
            </a:r>
            <a:r>
              <a:rPr dirty="0" sz="1800" spc="-90">
                <a:latin typeface="Arial"/>
                <a:cs typeface="Arial"/>
              </a:rPr>
              <a:t>Proje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40">
                <a:latin typeface="Arial"/>
                <a:cs typeface="Arial"/>
              </a:rPr>
              <a:t>Kaynak </a:t>
            </a:r>
            <a:r>
              <a:rPr dirty="0" sz="1800" spc="-120">
                <a:latin typeface="Arial"/>
                <a:cs typeface="Arial"/>
              </a:rPr>
              <a:t>Yükleme </a:t>
            </a:r>
            <a:r>
              <a:rPr dirty="0" sz="1800" spc="-110">
                <a:latin typeface="Arial"/>
                <a:cs typeface="Arial"/>
              </a:rPr>
              <a:t>ve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Dengeleme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50">
                <a:latin typeface="Arial"/>
                <a:cs typeface="Arial"/>
              </a:rPr>
              <a:t>Maliyet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30">
                <a:latin typeface="Arial"/>
                <a:cs typeface="Arial"/>
              </a:rPr>
              <a:t>Kazanılmış </a:t>
            </a:r>
            <a:r>
              <a:rPr dirty="0" sz="1800" spc="-114">
                <a:latin typeface="Arial"/>
                <a:cs typeface="Arial"/>
              </a:rPr>
              <a:t>Değer Tekniği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75">
                <a:latin typeface="Arial"/>
                <a:cs typeface="Arial"/>
              </a:rPr>
              <a:t>(EVA)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Kalite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00">
                <a:latin typeface="Arial"/>
                <a:cs typeface="Arial"/>
              </a:rPr>
              <a:t>İnsan </a:t>
            </a:r>
            <a:r>
              <a:rPr dirty="0" sz="1800" spc="-105">
                <a:latin typeface="Arial"/>
                <a:cs typeface="Arial"/>
              </a:rPr>
              <a:t>Kaynakları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65">
                <a:latin typeface="Arial"/>
                <a:cs typeface="Arial"/>
              </a:rPr>
              <a:t>Örgüt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185">
                <a:latin typeface="Arial"/>
                <a:cs typeface="Arial"/>
              </a:rPr>
              <a:t>(OBS)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40">
                <a:latin typeface="Arial"/>
                <a:cs typeface="Arial"/>
              </a:rPr>
              <a:t>İletişim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2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6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Belirleme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9976" y="787197"/>
            <a:ext cx="3729990" cy="5283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144145" algn="l"/>
              </a:tabLst>
            </a:pPr>
            <a:r>
              <a:rPr dirty="0" sz="1800" spc="-45">
                <a:latin typeface="Arial"/>
                <a:cs typeface="Arial"/>
              </a:rPr>
              <a:t>N</a:t>
            </a:r>
            <a:r>
              <a:rPr dirty="0" sz="1800" spc="-45">
                <a:latin typeface="Arial"/>
                <a:cs typeface="Arial"/>
              </a:rPr>
              <a:t>itel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Matrisi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35">
                <a:latin typeface="Arial"/>
                <a:cs typeface="Arial"/>
              </a:rPr>
              <a:t>Ön </a:t>
            </a:r>
            <a:r>
              <a:rPr dirty="0" sz="1800" spc="-114">
                <a:latin typeface="Arial"/>
                <a:cs typeface="Arial"/>
              </a:rPr>
              <a:t>Tehlike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Pareto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0">
                <a:latin typeface="Arial"/>
                <a:cs typeface="Arial"/>
              </a:rPr>
              <a:t>Nicel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75">
                <a:latin typeface="Arial"/>
                <a:cs typeface="Arial"/>
              </a:rPr>
              <a:t>Duyarlılık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Etki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Diyagramları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Ağaçları</a:t>
            </a:r>
            <a:endParaRPr sz="1800">
              <a:latin typeface="Arial"/>
              <a:cs typeface="Arial"/>
            </a:endParaRPr>
          </a:p>
          <a:p>
            <a:pPr lvl="1" marL="660400" indent="-19113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61035" algn="l"/>
              </a:tabLst>
            </a:pPr>
            <a:r>
              <a:rPr dirty="0" sz="1800" spc="-45">
                <a:latin typeface="Arial"/>
                <a:cs typeface="Arial"/>
              </a:rPr>
              <a:t>Monte </a:t>
            </a:r>
            <a:r>
              <a:rPr dirty="0" sz="1800" spc="-110">
                <a:latin typeface="Arial"/>
                <a:cs typeface="Arial"/>
              </a:rPr>
              <a:t>Carlo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Simulasyonu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Genetik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Algoritmalar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85">
                <a:latin typeface="Arial"/>
                <a:cs typeface="Arial"/>
              </a:rPr>
              <a:t>Yapay </a:t>
            </a:r>
            <a:r>
              <a:rPr dirty="0" sz="1800" spc="-75">
                <a:latin typeface="Arial"/>
                <a:cs typeface="Arial"/>
              </a:rPr>
              <a:t>Sinir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Ağları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Bulanık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45">
                <a:latin typeface="Arial"/>
                <a:cs typeface="Arial"/>
              </a:rPr>
              <a:t>Mantık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40">
                <a:latin typeface="Arial"/>
                <a:cs typeface="Arial"/>
              </a:rPr>
              <a:t>Analitik </a:t>
            </a:r>
            <a:r>
              <a:rPr dirty="0" sz="1800" spc="-85">
                <a:latin typeface="Arial"/>
                <a:cs typeface="Arial"/>
              </a:rPr>
              <a:t>Hiyerarşi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14">
                <a:latin typeface="Arial"/>
                <a:cs typeface="Arial"/>
              </a:rPr>
              <a:t>Süreci</a:t>
            </a:r>
            <a:endParaRPr sz="1800">
              <a:latin typeface="Arial"/>
              <a:cs typeface="Arial"/>
            </a:endParaRPr>
          </a:p>
          <a:p>
            <a:pPr marL="93345" indent="-80645">
              <a:lnSpc>
                <a:spcPct val="100000"/>
              </a:lnSpc>
              <a:spcBef>
                <a:spcPts val="600"/>
              </a:spcBef>
              <a:buChar char="•"/>
              <a:tabLst>
                <a:tab pos="9334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65">
                <a:latin typeface="Arial"/>
                <a:cs typeface="Arial"/>
              </a:rPr>
              <a:t>Tepkilerinin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Planlanması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5">
                <a:latin typeface="Arial"/>
                <a:cs typeface="Arial"/>
              </a:rPr>
              <a:t>Risklerin </a:t>
            </a:r>
            <a:r>
              <a:rPr dirty="0" sz="1800" spc="-70">
                <a:latin typeface="Arial"/>
                <a:cs typeface="Arial"/>
              </a:rPr>
              <a:t>Kontrol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Edilmesi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5" y="775221"/>
            <a:ext cx="4170679" cy="28295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1601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14">
                <a:latin typeface="Arial"/>
                <a:cs typeface="Arial"/>
              </a:rPr>
              <a:t>Tedarik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11601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65">
                <a:latin typeface="Arial"/>
                <a:cs typeface="Arial"/>
              </a:rPr>
              <a:t>Paydaş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 Alanları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7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105" b="1">
                <a:latin typeface="Arial"/>
                <a:cs typeface="Arial"/>
              </a:rPr>
              <a:t>İYİ </a:t>
            </a:r>
            <a:r>
              <a:rPr dirty="0" sz="1800" spc="-204" b="1">
                <a:latin typeface="Arial"/>
                <a:cs typeface="Arial"/>
              </a:rPr>
              <a:t>BİR  </a:t>
            </a:r>
            <a:r>
              <a:rPr dirty="0" sz="1800" spc="-300" b="1">
                <a:latin typeface="Arial"/>
                <a:cs typeface="Arial"/>
              </a:rPr>
              <a:t>PROJE  </a:t>
            </a:r>
            <a:r>
              <a:rPr dirty="0" sz="1800" spc="-170" b="1">
                <a:latin typeface="Arial"/>
                <a:cs typeface="Arial"/>
              </a:rPr>
              <a:t>YÖNETİCİSİNİN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254" b="1">
                <a:latin typeface="Arial"/>
                <a:cs typeface="Arial"/>
              </a:rPr>
              <a:t>ÖZELLİKLERİ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60" b="1">
                <a:latin typeface="Arial"/>
                <a:cs typeface="Arial"/>
              </a:rPr>
              <a:t>YÖNETİM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YAZILIMLARI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95">
                <a:latin typeface="Arial"/>
                <a:cs typeface="Arial"/>
              </a:rPr>
              <a:t>Primavera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20" b="1">
                <a:latin typeface="Arial"/>
                <a:cs typeface="Arial"/>
              </a:rPr>
              <a:t>SON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70" b="1">
                <a:latin typeface="Arial"/>
                <a:cs typeface="Arial"/>
              </a:rPr>
              <a:t>SÖZ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80" b="1">
                <a:latin typeface="Arial"/>
                <a:cs typeface="Arial"/>
              </a:rPr>
              <a:t>KAYNAKÇA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960" y="942374"/>
            <a:ext cx="8906189" cy="4667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82562" y="785799"/>
            <a:ext cx="8778875" cy="549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89015" y="1410561"/>
            <a:ext cx="7083447" cy="53045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82562" y="785799"/>
            <a:ext cx="8778875" cy="549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4325" y="1500212"/>
            <a:ext cx="8526780" cy="44805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82562" y="785799"/>
            <a:ext cx="8778875" cy="549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8297" y="1562452"/>
            <a:ext cx="8515974" cy="42982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82562" y="785799"/>
            <a:ext cx="8778875" cy="549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60358" y="1523060"/>
            <a:ext cx="8240417" cy="3771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448" y="891937"/>
            <a:ext cx="8955410" cy="5006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8143900" y="5286387"/>
            <a:ext cx="1000125" cy="786130"/>
            <a:chOff x="8143900" y="5286387"/>
            <a:chExt cx="1000125" cy="786130"/>
          </a:xfrm>
        </p:grpSpPr>
        <p:sp>
          <p:nvSpPr>
            <p:cNvPr id="6" name="object 6"/>
            <p:cNvSpPr/>
            <p:nvPr/>
          </p:nvSpPr>
          <p:spPr>
            <a:xfrm>
              <a:off x="8215338" y="5286387"/>
              <a:ext cx="928660" cy="65976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143900" y="5572150"/>
              <a:ext cx="468312" cy="50005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857232"/>
            <a:ext cx="8930005" cy="5410200"/>
            <a:chOff x="214282" y="857232"/>
            <a:chExt cx="8930005" cy="5410200"/>
          </a:xfrm>
        </p:grpSpPr>
        <p:sp>
          <p:nvSpPr>
            <p:cNvPr id="4" name="object 4"/>
            <p:cNvSpPr/>
            <p:nvPr/>
          </p:nvSpPr>
          <p:spPr>
            <a:xfrm>
              <a:off x="7858150" y="5572138"/>
              <a:ext cx="1071570" cy="6594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858150" y="3786187"/>
              <a:ext cx="1285849" cy="5429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2" y="857232"/>
              <a:ext cx="8515342" cy="54102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0025" y="938212"/>
            <a:ext cx="8943975" cy="5293360"/>
            <a:chOff x="200025" y="938212"/>
            <a:chExt cx="8943975" cy="5293360"/>
          </a:xfrm>
        </p:grpSpPr>
        <p:sp>
          <p:nvSpPr>
            <p:cNvPr id="4" name="object 4"/>
            <p:cNvSpPr/>
            <p:nvPr/>
          </p:nvSpPr>
          <p:spPr>
            <a:xfrm>
              <a:off x="7858150" y="5572138"/>
              <a:ext cx="1071570" cy="6594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858150" y="3786187"/>
              <a:ext cx="1285849" cy="5429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00025" y="938212"/>
              <a:ext cx="8743950" cy="49815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8154" y="847745"/>
            <a:ext cx="8905875" cy="5438775"/>
            <a:chOff x="238154" y="847745"/>
            <a:chExt cx="8905875" cy="5438775"/>
          </a:xfrm>
        </p:grpSpPr>
        <p:sp>
          <p:nvSpPr>
            <p:cNvPr id="4" name="object 4"/>
            <p:cNvSpPr/>
            <p:nvPr/>
          </p:nvSpPr>
          <p:spPr>
            <a:xfrm>
              <a:off x="7858150" y="5572139"/>
              <a:ext cx="1071570" cy="6594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858150" y="3786187"/>
              <a:ext cx="1285849" cy="5429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38154" y="847745"/>
              <a:ext cx="8477233" cy="54387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1450" y="871552"/>
            <a:ext cx="8972550" cy="5360035"/>
            <a:chOff x="171450" y="871552"/>
            <a:chExt cx="8972550" cy="5360035"/>
          </a:xfrm>
        </p:grpSpPr>
        <p:sp>
          <p:nvSpPr>
            <p:cNvPr id="4" name="object 4"/>
            <p:cNvSpPr/>
            <p:nvPr/>
          </p:nvSpPr>
          <p:spPr>
            <a:xfrm>
              <a:off x="7858150" y="5572139"/>
              <a:ext cx="1071570" cy="6594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858150" y="3786187"/>
              <a:ext cx="1285849" cy="5429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1450" y="871552"/>
              <a:ext cx="8801100" cy="47720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1439" y="819150"/>
            <a:ext cx="9072880" cy="5896610"/>
            <a:chOff x="71439" y="819150"/>
            <a:chExt cx="9072880" cy="5896610"/>
          </a:xfrm>
        </p:grpSpPr>
        <p:sp>
          <p:nvSpPr>
            <p:cNvPr id="4" name="object 4"/>
            <p:cNvSpPr/>
            <p:nvPr/>
          </p:nvSpPr>
          <p:spPr>
            <a:xfrm>
              <a:off x="7858150" y="5572138"/>
              <a:ext cx="1071570" cy="65942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858150" y="3786187"/>
              <a:ext cx="1285849" cy="5429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1439" y="819150"/>
              <a:ext cx="8929712" cy="468275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669212" y="4786325"/>
              <a:ext cx="1474787" cy="109695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14287" y="4572010"/>
              <a:ext cx="4089090" cy="214312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438" y="862012"/>
            <a:ext cx="9001150" cy="45597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786713" y="5072075"/>
            <a:ext cx="1357287" cy="7143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0576" y="887812"/>
            <a:ext cx="8870574" cy="455355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786713" y="4786325"/>
            <a:ext cx="1357287" cy="7143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36594" y="51739"/>
            <a:ext cx="159956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25"/>
              <a:t>Kaynakça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4128" y="703707"/>
            <a:ext cx="8355965" cy="2235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58115" indent="-146050">
              <a:lnSpc>
                <a:spcPct val="100000"/>
              </a:lnSpc>
              <a:spcBef>
                <a:spcPts val="700"/>
              </a:spcBef>
              <a:buChar char="•"/>
              <a:tabLst>
                <a:tab pos="158750" algn="l"/>
              </a:tabLst>
            </a:pPr>
            <a:r>
              <a:rPr dirty="0" sz="2000" spc="-285">
                <a:latin typeface="Arial"/>
                <a:cs typeface="Arial"/>
              </a:rPr>
              <a:t>ÇOKGÖR, </a:t>
            </a:r>
            <a:r>
              <a:rPr dirty="0" sz="2000" spc="-160">
                <a:latin typeface="Arial"/>
                <a:cs typeface="Arial"/>
              </a:rPr>
              <a:t>O.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50">
                <a:latin typeface="Arial"/>
                <a:cs typeface="Arial"/>
              </a:rPr>
              <a:t>“Proje </a:t>
            </a:r>
            <a:r>
              <a:rPr dirty="0" sz="2000" spc="-60">
                <a:latin typeface="Arial"/>
                <a:cs typeface="Arial"/>
              </a:rPr>
              <a:t>Yönetimi” Bilgilendirme </a:t>
            </a:r>
            <a:r>
              <a:rPr dirty="0" sz="2000" spc="-95">
                <a:latin typeface="Arial"/>
                <a:cs typeface="Arial"/>
              </a:rPr>
              <a:t>Semineri</a:t>
            </a:r>
            <a:r>
              <a:rPr dirty="0" sz="2000" spc="-24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195">
                <a:latin typeface="Arial"/>
                <a:cs typeface="Arial"/>
              </a:rPr>
              <a:t>EVCİMEN, </a:t>
            </a:r>
            <a:r>
              <a:rPr dirty="0" sz="2000" spc="-229">
                <a:latin typeface="Arial"/>
                <a:cs typeface="Arial"/>
              </a:rPr>
              <a:t>T.U </a:t>
            </a:r>
            <a:r>
              <a:rPr dirty="0" sz="2000" spc="-90">
                <a:latin typeface="Arial"/>
                <a:cs typeface="Arial"/>
              </a:rPr>
              <a:t>(2016),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Mühendisliğinde </a:t>
            </a:r>
            <a:r>
              <a:rPr dirty="0" sz="2000" spc="-95">
                <a:latin typeface="Arial"/>
                <a:cs typeface="Arial"/>
              </a:rPr>
              <a:t>Proje </a:t>
            </a:r>
            <a:r>
              <a:rPr dirty="0" sz="2000" spc="-90">
                <a:latin typeface="Arial"/>
                <a:cs typeface="Arial"/>
              </a:rPr>
              <a:t>Yönetimine </a:t>
            </a:r>
            <a:r>
              <a:rPr dirty="0" sz="2000" spc="-50">
                <a:latin typeface="Arial"/>
                <a:cs typeface="Arial"/>
              </a:rPr>
              <a:t>Giriş” </a:t>
            </a:r>
            <a:r>
              <a:rPr dirty="0" sz="2000" spc="-110">
                <a:latin typeface="Arial"/>
                <a:cs typeface="Arial"/>
              </a:rPr>
              <a:t>Seminer 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02235" indent="-90170">
              <a:lnSpc>
                <a:spcPct val="100000"/>
              </a:lnSpc>
              <a:spcBef>
                <a:spcPts val="600"/>
              </a:spcBef>
              <a:buChar char="•"/>
              <a:tabLst>
                <a:tab pos="102870" algn="l"/>
              </a:tabLst>
            </a:pPr>
            <a:r>
              <a:rPr dirty="0" sz="2000" spc="-180">
                <a:latin typeface="Arial"/>
                <a:cs typeface="Arial"/>
              </a:rPr>
              <a:t>IŞIK, </a:t>
            </a:r>
            <a:r>
              <a:rPr dirty="0" sz="2000" spc="-175">
                <a:latin typeface="Arial"/>
                <a:cs typeface="Arial"/>
              </a:rPr>
              <a:t>Z.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4.0’da Proje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29">
                <a:latin typeface="Arial"/>
                <a:cs typeface="Arial"/>
              </a:rPr>
              <a:t>MÜRSEL,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Sektöründe </a:t>
            </a:r>
            <a:r>
              <a:rPr dirty="0" sz="2000" spc="-90">
                <a:latin typeface="Arial"/>
                <a:cs typeface="Arial"/>
              </a:rPr>
              <a:t>Risklerin </a:t>
            </a:r>
            <a:r>
              <a:rPr dirty="0" sz="2000" spc="-60">
                <a:latin typeface="Arial"/>
                <a:cs typeface="Arial"/>
              </a:rPr>
              <a:t>Yönetimi” </a:t>
            </a:r>
            <a:r>
              <a:rPr dirty="0" sz="2000" spc="-145">
                <a:latin typeface="Arial"/>
                <a:cs typeface="Arial"/>
              </a:rPr>
              <a:t>Ders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Notları.”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65">
                <a:latin typeface="Arial"/>
                <a:cs typeface="Arial"/>
              </a:rPr>
              <a:t>TÜRKER,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Projelerinde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125">
                <a:latin typeface="Arial"/>
                <a:cs typeface="Arial"/>
              </a:rPr>
              <a:t>ve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8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TOSHIBA</dc:creator>
  <dc:title>Slayt 1</dc:title>
  <dcterms:created xsi:type="dcterms:W3CDTF">2020-02-26T11:45:33Z</dcterms:created>
  <dcterms:modified xsi:type="dcterms:W3CDTF">2020-02-26T11:45:33Z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2020-02-20T00:00:00Z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2020-02-26T00:00:00Z</vt:filetime>
  </property>
</Properties>
</file>