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4"/>
  </p:sldMasterIdLst>
  <p:notesMasterIdLst>
    <p:notesMasterId r:id="rId14"/>
  </p:notesMasterIdLst>
  <p:handoutMasterIdLst>
    <p:handoutMasterId r:id="rId15"/>
  </p:handoutMasterIdLst>
  <p:sldIdLst>
    <p:sldId id="285" r:id="rId5"/>
    <p:sldId id="257" r:id="rId6"/>
    <p:sldId id="258" r:id="rId7"/>
    <p:sldId id="264" r:id="rId8"/>
    <p:sldId id="259" r:id="rId9"/>
    <p:sldId id="260" r:id="rId10"/>
    <p:sldId id="261" r:id="rId11"/>
    <p:sldId id="262" r:id="rId12"/>
    <p:sldId id="263" r:id="rId13"/>
  </p:sldIdLst>
  <p:sldSz cx="12188825" cy="6858000"/>
  <p:notesSz cx="6858000" cy="9144000"/>
  <p:defaultTextStyle>
    <a:defPPr rtl="0"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4D90C2-B7C0-4845-B1D0-24DD7A708504}" v="1" dt="2020-05-27T14:33:24.48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Orta Stil 4 - Vurgu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Orta Stil 4 - Vurgu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8A107856-5554-42FB-B03E-39F5DBC370BA}" styleName="Orta Stil 4 - Vurgu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Orta Stil 4 - Vurgu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4C1A8A3-306A-4EB7-A6B1-4F7E0EB9C5D6}" styleName="Orta Stil 3 - Vurgu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5BE263C-DBD7-4A20-BB59-AAB30ACAA65A}" styleName="Orta Stil 3 - Vurgu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599" autoAdjust="0"/>
  </p:normalViewPr>
  <p:slideViewPr>
    <p:cSldViewPr>
      <p:cViewPr varScale="1">
        <p:scale>
          <a:sx n="55" d="100"/>
          <a:sy n="55" d="100"/>
        </p:scale>
        <p:origin x="758" y="43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65" d="100"/>
          <a:sy n="65" d="100"/>
        </p:scale>
        <p:origin x="3154" y="4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ilal Nur Gözüküçük" userId="c9e7c93c-5cb0-4c0e-8df3-2f019b03d73c" providerId="ADAL" clId="{0C4D90C2-B7C0-4845-B1D0-24DD7A708504}"/>
    <pc:docChg chg="addSld modSld">
      <pc:chgData name="Hilal Nur Gözüküçük" userId="c9e7c93c-5cb0-4c0e-8df3-2f019b03d73c" providerId="ADAL" clId="{0C4D90C2-B7C0-4845-B1D0-24DD7A708504}" dt="2020-05-27T14:33:24.470" v="0"/>
      <pc:docMkLst>
        <pc:docMk/>
      </pc:docMkLst>
      <pc:sldChg chg="add">
        <pc:chgData name="Hilal Nur Gözüküçük" userId="c9e7c93c-5cb0-4c0e-8df3-2f019b03d73c" providerId="ADAL" clId="{0C4D90C2-B7C0-4845-B1D0-24DD7A708504}" dt="2020-05-27T14:33:24.470" v="0"/>
        <pc:sldMkLst>
          <pc:docMk/>
          <pc:sldMk cId="4043879305" sldId="285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Tarih Yer Tutucus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01.08.2016</a:t>
            </a:r>
            <a:endParaRPr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01114579-D02A-4B51-B5DF-8EC449F77AC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68126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Tarih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01.08.2016</a:t>
            </a:r>
            <a:endParaRPr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t>Asıl metin stillerini düzenlemek için tıklayın</a:t>
            </a:r>
          </a:p>
          <a:p>
            <a:pPr lvl="1" rtl="0"/>
            <a:r>
              <a:t>İkinci düzey</a:t>
            </a:r>
          </a:p>
          <a:p>
            <a:pPr lvl="2" rtl="0"/>
            <a:r>
              <a:t>Üçüncü düzey</a:t>
            </a:r>
          </a:p>
          <a:p>
            <a:pPr lvl="3" rtl="0"/>
            <a:r>
              <a:t>Dördüncü düzey</a:t>
            </a:r>
          </a:p>
          <a:p>
            <a:pPr lvl="4" rtl="0"/>
            <a:r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C6074690-7256-4BB9-AC0F-97AEAE8CDEC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426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074690-7256-4BB9-AC0F-97AEAE8CDEC2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42247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376792" y="1905003"/>
            <a:ext cx="9435241" cy="1625599"/>
          </a:xfrm>
        </p:spPr>
        <p:txBody>
          <a:bodyPr rtlCol="0">
            <a:normAutofit/>
          </a:bodyPr>
          <a:lstStyle>
            <a:lvl1pPr algn="ctr" rtl="0">
              <a:lnSpc>
                <a:spcPct val="90000"/>
              </a:lnSpc>
              <a:defRPr sz="4800">
                <a:solidFill>
                  <a:schemeClr val="tx2"/>
                </a:solidFill>
              </a:defRPr>
            </a:lvl1pPr>
          </a:lstStyle>
          <a:p>
            <a:pPr rtl="0"/>
            <a:r>
              <a:rPr lang="tr-TR"/>
              <a:t>Asıl başlık stilini düzenlemek için tıklayın</a:t>
            </a:r>
            <a:endParaRPr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82103" y="3657123"/>
            <a:ext cx="9429931" cy="991077"/>
          </a:xfrm>
        </p:spPr>
        <p:txBody>
          <a:bodyPr rtlCol="0">
            <a:normAutofit/>
          </a:bodyPr>
          <a:lstStyle>
            <a:lvl1pPr marL="0" indent="0" algn="ctr" rtl="0">
              <a:spcBef>
                <a:spcPts val="0"/>
              </a:spcBef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l" rtl="0">
              <a:defRPr>
                <a:solidFill>
                  <a:schemeClr val="tx2"/>
                </a:solidFill>
              </a:defRPr>
            </a:lvl1pPr>
          </a:lstStyle>
          <a:p>
            <a:pPr rtl="0"/>
            <a:endParaRPr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en-US"/>
              <a:t>01.08.2016</a:t>
            </a:r>
            <a:endParaRPr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>
                <a:solidFill>
                  <a:schemeClr val="tx2"/>
                </a:solidFill>
              </a:defRPr>
            </a:lvl1pPr>
          </a:lstStyle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  <p:grpSp>
        <p:nvGrpSpPr>
          <p:cNvPr id="7" name="Grup 6"/>
          <p:cNvGrpSpPr/>
          <p:nvPr/>
        </p:nvGrpSpPr>
        <p:grpSpPr>
          <a:xfrm>
            <a:off x="1218882" y="1600200"/>
            <a:ext cx="9739746" cy="73152"/>
            <a:chOff x="914400" y="1200150"/>
            <a:chExt cx="7306712" cy="54864"/>
          </a:xfrm>
        </p:grpSpPr>
        <p:sp>
          <p:nvSpPr>
            <p:cNvPr id="8" name="Oval 7"/>
            <p:cNvSpPr/>
            <p:nvPr/>
          </p:nvSpPr>
          <p:spPr>
            <a:xfrm>
              <a:off x="8166248" y="12001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/>
            </a:p>
          </p:txBody>
        </p:sp>
        <p:sp>
          <p:nvSpPr>
            <p:cNvPr id="9" name="Oval 8"/>
            <p:cNvSpPr/>
            <p:nvPr/>
          </p:nvSpPr>
          <p:spPr>
            <a:xfrm>
              <a:off x="914400" y="12001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/>
            </a:p>
          </p:txBody>
        </p:sp>
        <p:grpSp>
          <p:nvGrpSpPr>
            <p:cNvPr id="10" name="Grup 9"/>
            <p:cNvGrpSpPr/>
            <p:nvPr/>
          </p:nvGrpSpPr>
          <p:grpSpPr>
            <a:xfrm>
              <a:off x="1036847" y="1207626"/>
              <a:ext cx="7074290" cy="38998"/>
              <a:chOff x="2141408" y="1752956"/>
              <a:chExt cx="7315200" cy="38998"/>
            </a:xfrm>
            <a:solidFill>
              <a:schemeClr val="tx2"/>
            </a:solidFill>
          </p:grpSpPr>
          <p:cxnSp>
            <p:nvCxnSpPr>
              <p:cNvPr id="11" name="Düz Bağlayıcı 10"/>
              <p:cNvCxnSpPr/>
              <p:nvPr/>
            </p:nvCxnSpPr>
            <p:spPr>
              <a:xfrm>
                <a:off x="2141408" y="1752956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Düz Bağlayıcı 11"/>
              <p:cNvCxnSpPr/>
              <p:nvPr/>
            </p:nvCxnSpPr>
            <p:spPr>
              <a:xfrm>
                <a:off x="2141408" y="1791954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Grup 12"/>
          <p:cNvGrpSpPr/>
          <p:nvPr/>
        </p:nvGrpSpPr>
        <p:grpSpPr>
          <a:xfrm>
            <a:off x="1218882" y="4851400"/>
            <a:ext cx="9739746" cy="73152"/>
            <a:chOff x="914400" y="3638550"/>
            <a:chExt cx="7306712" cy="54864"/>
          </a:xfrm>
        </p:grpSpPr>
        <p:sp>
          <p:nvSpPr>
            <p:cNvPr id="14" name="Oval 13"/>
            <p:cNvSpPr/>
            <p:nvPr/>
          </p:nvSpPr>
          <p:spPr>
            <a:xfrm>
              <a:off x="8166248" y="36385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/>
            </a:p>
          </p:txBody>
        </p:sp>
        <p:sp>
          <p:nvSpPr>
            <p:cNvPr id="15" name="Oval 14"/>
            <p:cNvSpPr/>
            <p:nvPr/>
          </p:nvSpPr>
          <p:spPr>
            <a:xfrm>
              <a:off x="914400" y="36385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/>
            </a:p>
          </p:txBody>
        </p:sp>
        <p:grpSp>
          <p:nvGrpSpPr>
            <p:cNvPr id="16" name="Grup 15"/>
            <p:cNvGrpSpPr/>
            <p:nvPr/>
          </p:nvGrpSpPr>
          <p:grpSpPr>
            <a:xfrm>
              <a:off x="1036847" y="3646026"/>
              <a:ext cx="7074290" cy="38998"/>
              <a:chOff x="2141408" y="1752956"/>
              <a:chExt cx="7315200" cy="38998"/>
            </a:xfrm>
            <a:solidFill>
              <a:schemeClr val="tx2"/>
            </a:solidFill>
          </p:grpSpPr>
          <p:cxnSp>
            <p:nvCxnSpPr>
              <p:cNvPr id="17" name="Düz Bağlayıcı 16"/>
              <p:cNvCxnSpPr/>
              <p:nvPr/>
            </p:nvCxnSpPr>
            <p:spPr>
              <a:xfrm>
                <a:off x="2141408" y="1752956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Düz Bağlayıcı 17"/>
              <p:cNvCxnSpPr/>
              <p:nvPr/>
            </p:nvCxnSpPr>
            <p:spPr>
              <a:xfrm>
                <a:off x="2141408" y="1791954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7437643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stilini düzenlemek için tıklayın</a:t>
            </a:r>
            <a:endParaRPr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  <a:lvl9pPr algn="l" rtl="0">
              <a:defRPr/>
            </a:lvl9pPr>
          </a:lstStyle>
          <a:p>
            <a:pPr lvl="0" rtl="0"/>
            <a:r>
              <a:rPr lang="tr-TR"/>
              <a:t>Asıl metin stillerini düzenlemek için tıklayın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01.08.2016</a:t>
            </a:r>
            <a:endParaRPr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99062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422030" y="990599"/>
            <a:ext cx="9344765" cy="2235203"/>
          </a:xfrm>
        </p:spPr>
        <p:txBody>
          <a:bodyPr rtlCol="0" anchor="b">
            <a:normAutofit/>
          </a:bodyPr>
          <a:lstStyle>
            <a:lvl1pPr algn="ctr" rtl="0">
              <a:lnSpc>
                <a:spcPct val="90000"/>
              </a:lnSpc>
              <a:defRPr sz="4800" b="0" cap="none" baseline="0"/>
            </a:lvl1pPr>
          </a:lstStyle>
          <a:p>
            <a:pPr rtl="0"/>
            <a:r>
              <a:rPr lang="tr-TR"/>
              <a:t>Asıl başlık stilini düzenlemek için tıklayın</a:t>
            </a:r>
            <a:endParaRPr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422030" y="3733800"/>
            <a:ext cx="9344765" cy="1219200"/>
          </a:xfrm>
        </p:spPr>
        <p:txBody>
          <a:bodyPr rtlCol="0" anchor="t"/>
          <a:lstStyle>
            <a:lvl1pPr marL="0" indent="0" algn="ctr" rtl="0">
              <a:spcBef>
                <a:spcPts val="0"/>
              </a:spcBef>
              <a:buNone/>
              <a:defRPr sz="2000" cap="all" baseline="0">
                <a:solidFill>
                  <a:schemeClr val="tx1"/>
                </a:solidFill>
              </a:defRPr>
            </a:lvl1pPr>
            <a:lvl2pPr marL="4572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/>
              <a:t>Asıl metin stillerini düzenlemek için tıklayın</a:t>
            </a:r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01.08.2016</a:t>
            </a:r>
            <a:endParaRPr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  <p:grpSp>
        <p:nvGrpSpPr>
          <p:cNvPr id="13" name="Grup 12"/>
          <p:cNvGrpSpPr/>
          <p:nvPr/>
        </p:nvGrpSpPr>
        <p:grpSpPr>
          <a:xfrm>
            <a:off x="3273781" y="3475736"/>
            <a:ext cx="5641265" cy="54864"/>
            <a:chOff x="2455975" y="2588441"/>
            <a:chExt cx="4232051" cy="41148"/>
          </a:xfrm>
        </p:grpSpPr>
        <p:sp>
          <p:nvSpPr>
            <p:cNvPr id="14" name="Oval 13"/>
            <p:cNvSpPr/>
            <p:nvPr/>
          </p:nvSpPr>
          <p:spPr>
            <a:xfrm>
              <a:off x="6642306" y="2588441"/>
              <a:ext cx="45720" cy="41148"/>
            </a:xfrm>
            <a:prstGeom prst="ellipse">
              <a:avLst/>
            </a:prstGeom>
            <a:solidFill>
              <a:schemeClr val="tx1"/>
            </a:solidFill>
            <a:ln w="264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2455975" y="2588441"/>
              <a:ext cx="45720" cy="41148"/>
            </a:xfrm>
            <a:prstGeom prst="ellipse">
              <a:avLst/>
            </a:prstGeom>
            <a:solidFill>
              <a:schemeClr val="tx1"/>
            </a:solidFill>
            <a:ln w="264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  <p:grpSp>
          <p:nvGrpSpPr>
            <p:cNvPr id="16" name="Grup 15"/>
            <p:cNvGrpSpPr/>
            <p:nvPr/>
          </p:nvGrpSpPr>
          <p:grpSpPr>
            <a:xfrm>
              <a:off x="2563229" y="2594391"/>
              <a:ext cx="4023360" cy="29249"/>
              <a:chOff x="2550323" y="3458731"/>
              <a:chExt cx="4023360" cy="38998"/>
            </a:xfrm>
          </p:grpSpPr>
          <p:cxnSp>
            <p:nvCxnSpPr>
              <p:cNvPr id="17" name="Düz Bağlayıcı 16"/>
              <p:cNvCxnSpPr/>
              <p:nvPr/>
            </p:nvCxnSpPr>
            <p:spPr>
              <a:xfrm>
                <a:off x="2550323" y="3458731"/>
                <a:ext cx="402336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</a:ln>
              <a:effectLst/>
            </p:spPr>
          </p:cxnSp>
          <p:cxnSp>
            <p:nvCxnSpPr>
              <p:cNvPr id="18" name="Düz Bağlayıcı 17"/>
              <p:cNvCxnSpPr/>
              <p:nvPr/>
            </p:nvCxnSpPr>
            <p:spPr>
              <a:xfrm>
                <a:off x="2550323" y="3497729"/>
                <a:ext cx="402336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55262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stilini düzenlemek için tıklayın</a:t>
            </a:r>
            <a:endParaRPr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1218883" y="1803400"/>
            <a:ext cx="4773956" cy="42672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800"/>
            </a:lvl6pPr>
            <a:lvl7pPr algn="l" rtl="0">
              <a:defRPr sz="1800"/>
            </a:lvl7pPr>
            <a:lvl8pPr algn="l" rtl="0">
              <a:defRPr sz="1800"/>
            </a:lvl8pPr>
            <a:lvl9pPr algn="l" rtl="0">
              <a:defRPr sz="1800"/>
            </a:lvl9pPr>
          </a:lstStyle>
          <a:p>
            <a:pPr lvl="0" rtl="0"/>
            <a:r>
              <a:rPr lang="tr-TR"/>
              <a:t>Asıl metin stillerini düzenlemek için tıklayın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95986" y="1803400"/>
            <a:ext cx="4773956" cy="42672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800"/>
            </a:lvl6pPr>
            <a:lvl7pPr algn="l" rtl="0">
              <a:defRPr sz="1800"/>
            </a:lvl7pPr>
            <a:lvl8pPr algn="l" rtl="0">
              <a:defRPr sz="1800" baseline="0"/>
            </a:lvl8pPr>
            <a:lvl9pPr algn="l" rtl="0">
              <a:defRPr sz="1800" baseline="0"/>
            </a:lvl9pPr>
          </a:lstStyle>
          <a:p>
            <a:pPr lvl="0" rtl="0"/>
            <a:r>
              <a:rPr lang="tr-TR"/>
              <a:t>Asıl metin stillerini düzenlemek için tıklayın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01.08.2016</a:t>
            </a:r>
            <a:endParaRPr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60775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tr-TR"/>
              <a:t>Asıl başlık stilini düzenlemek için tıklayın</a:t>
            </a:r>
            <a:endParaRPr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222945" y="1803400"/>
            <a:ext cx="4769806" cy="711200"/>
          </a:xfrm>
        </p:spPr>
        <p:txBody>
          <a:bodyPr rtlCol="0" anchor="ctr">
            <a:normAutofit/>
          </a:bodyPr>
          <a:lstStyle>
            <a:lvl1pPr marL="0" indent="0" algn="l" rtl="0">
              <a:lnSpc>
                <a:spcPct val="90000"/>
              </a:lnSpc>
              <a:spcBef>
                <a:spcPts val="0"/>
              </a:spcBef>
              <a:buNone/>
              <a:defRPr sz="20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1218883" y="2514600"/>
            <a:ext cx="4773956" cy="3556000"/>
          </a:xfrm>
        </p:spPr>
        <p:txBody>
          <a:bodyPr rtlCol="0">
            <a:normAutofit/>
          </a:bodyPr>
          <a:lstStyle>
            <a:lvl1pPr algn="l" rtl="0">
              <a:spcBef>
                <a:spcPts val="1600"/>
              </a:spcBef>
              <a:defRPr sz="2000"/>
            </a:lvl1pPr>
            <a:lvl2pPr algn="l" rtl="0">
              <a:defRPr sz="1800"/>
            </a:lvl2pPr>
            <a:lvl3pPr algn="l" rtl="0">
              <a:defRPr sz="1600"/>
            </a:lvl3pPr>
            <a:lvl4pPr algn="l" rtl="0">
              <a:defRPr sz="14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tr-TR"/>
              <a:t>Asıl metin stillerini düzenlemek için tıklayın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200049" y="1803400"/>
            <a:ext cx="4769806" cy="711200"/>
          </a:xfrm>
        </p:spPr>
        <p:txBody>
          <a:bodyPr rtlCol="0" anchor="ctr">
            <a:normAutofit/>
          </a:bodyPr>
          <a:lstStyle>
            <a:lvl1pPr marL="0" indent="0" algn="l" rtl="0">
              <a:lnSpc>
                <a:spcPct val="90000"/>
              </a:lnSpc>
              <a:spcBef>
                <a:spcPts val="0"/>
              </a:spcBef>
              <a:buNone/>
              <a:defRPr sz="20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95986" y="2514600"/>
            <a:ext cx="4773956" cy="3556000"/>
          </a:xfrm>
        </p:spPr>
        <p:txBody>
          <a:bodyPr rtlCol="0">
            <a:normAutofit/>
          </a:bodyPr>
          <a:lstStyle>
            <a:lvl1pPr algn="l" rtl="0">
              <a:spcBef>
                <a:spcPts val="1600"/>
              </a:spcBef>
              <a:defRPr sz="2000"/>
            </a:lvl1pPr>
            <a:lvl2pPr algn="l" rtl="0">
              <a:defRPr sz="1800"/>
            </a:lvl2pPr>
            <a:lvl3pPr algn="l" rtl="0">
              <a:defRPr sz="1600"/>
            </a:lvl3pPr>
            <a:lvl4pPr algn="l" rtl="0">
              <a:defRPr sz="14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tr-TR"/>
              <a:t>Asıl metin stillerini düzenlemek için tıklayın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8" name="Alt Bilgi Yer Tutucusu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7" name="Tarih Yer Tutucusu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01.08.2016</a:t>
            </a:r>
            <a:endParaRPr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42583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stilini düzenlemek için tıklayın</a:t>
            </a:r>
            <a:endParaRPr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3" name="Tarih Yer Tutucusu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01.08.2016</a:t>
            </a:r>
            <a:endParaRPr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5934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ilgi Yer Tutucusu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2" name="Tarih Yer Tutucusu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01.08.2016</a:t>
            </a:r>
            <a:endParaRPr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128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Resim Yazı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 anchor="b">
            <a:normAutofit/>
          </a:bodyPr>
          <a:lstStyle>
            <a:lvl1pPr algn="l" rtl="0">
              <a:defRPr sz="3200" b="0"/>
            </a:lvl1pPr>
          </a:lstStyle>
          <a:p>
            <a:pPr rtl="0"/>
            <a:r>
              <a:rPr lang="tr-TR"/>
              <a:t>Asıl başlık stilini düzenlemek için tıklayın</a:t>
            </a:r>
            <a:endParaRPr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18883" y="1803400"/>
            <a:ext cx="6602281" cy="4267201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 baseline="0"/>
            </a:lvl8pPr>
            <a:lvl9pPr algn="l" rtl="0">
              <a:defRPr sz="1600" baseline="0"/>
            </a:lvl9pPr>
          </a:lstStyle>
          <a:p>
            <a:pPr lvl="0" rtl="0"/>
            <a:r>
              <a:rPr lang="tr-TR"/>
              <a:t>Asıl metin stillerini düzenlemek için tıklayın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125883" y="1803400"/>
            <a:ext cx="2844060" cy="4267201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20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 rtl="0"/>
            <a:r>
              <a:rPr lang="tr-TR"/>
              <a:t>Asıl metin stillerini düzenlemek için tıklayın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01.08.2016</a:t>
            </a:r>
            <a:endParaRPr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58646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Resim Yazı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 anchor="b">
            <a:normAutofit/>
          </a:bodyPr>
          <a:lstStyle>
            <a:lvl1pPr algn="l" rtl="0">
              <a:defRPr sz="3200" b="0"/>
            </a:lvl1pPr>
          </a:lstStyle>
          <a:p>
            <a:pPr rtl="0"/>
            <a:r>
              <a:rPr lang="tr-TR"/>
              <a:t>Asıl başlık stilini düzenlemek için tıklayın</a:t>
            </a:r>
            <a:endParaRPr/>
          </a:p>
        </p:txBody>
      </p:sp>
      <p:sp>
        <p:nvSpPr>
          <p:cNvPr id="8" name="Dikdörtgen 7"/>
          <p:cNvSpPr/>
          <p:nvPr/>
        </p:nvSpPr>
        <p:spPr>
          <a:xfrm>
            <a:off x="1218883" y="1803400"/>
            <a:ext cx="6602280" cy="4267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/>
          </a:p>
        </p:txBody>
      </p:sp>
      <p:sp>
        <p:nvSpPr>
          <p:cNvPr id="3" name="Resim Yer Tutucusu 2" descr="Resim eklemek için boş yer tutucu. Yer tutucuya tıklayın ve eklemek istediğiniz resmi seçin."/>
          <p:cNvSpPr>
            <a:spLocks noGrp="1"/>
          </p:cNvSpPr>
          <p:nvPr>
            <p:ph type="pic" idx="1"/>
          </p:nvPr>
        </p:nvSpPr>
        <p:spPr>
          <a:xfrm>
            <a:off x="1338739" y="1925320"/>
            <a:ext cx="6362567" cy="4023360"/>
          </a:xfrm>
          <a:solidFill>
            <a:schemeClr val="bg2"/>
          </a:solidFill>
        </p:spPr>
        <p:txBody>
          <a:bodyPr tIns="914400" rtlCol="0">
            <a:normAutofit/>
          </a:bodyPr>
          <a:lstStyle>
            <a:lvl1pPr marL="0" indent="0" algn="ctr" rtl="0">
              <a:buNone/>
              <a:defRPr sz="24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tr-TR"/>
              <a:t>Resim eklemek için simgeye tıklayın</a:t>
            </a:r>
            <a:endParaRPr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125883" y="1803401"/>
            <a:ext cx="2844060" cy="41656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20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 rtl="0"/>
            <a:r>
              <a:rPr lang="tr-TR"/>
              <a:t>Asıl metin stillerini düzenlemek için tıklayın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01.08.2016</a:t>
            </a:r>
            <a:endParaRPr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05057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stilini düzenlemek için tıklayın</a:t>
            </a:r>
            <a:endParaRPr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 baseline="0"/>
            </a:lvl8pPr>
            <a:lvl9pPr algn="l" rtl="0">
              <a:defRPr baseline="0"/>
            </a:lvl9pPr>
          </a:lstStyle>
          <a:p>
            <a:pPr lvl="0" rtl="0"/>
            <a:r>
              <a:rPr lang="tr-TR"/>
              <a:t>Asıl metin stillerini düzenlemek için tıklayın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01.08.2016</a:t>
            </a:r>
            <a:endParaRPr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322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9834563" y="434975"/>
            <a:ext cx="1168400" cy="5661025"/>
          </a:xfrm>
        </p:spPr>
        <p:txBody>
          <a:bodyPr vert="eaVert" rtlCol="0"/>
          <a:lstStyle/>
          <a:p>
            <a:pPr rtl="0"/>
            <a:r>
              <a:rPr lang="tr-TR"/>
              <a:t>Asıl başlık stilini düzenlemek için tıklayın</a:t>
            </a:r>
            <a:endParaRPr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1217613" y="434975"/>
            <a:ext cx="8413750" cy="5661025"/>
          </a:xfrm>
        </p:spPr>
        <p:txBody>
          <a:bodyPr vert="eaVert"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 baseline="0"/>
            </a:lvl8pPr>
            <a:lvl9pPr algn="l" rtl="0">
              <a:defRPr baseline="0"/>
            </a:lvl9pPr>
          </a:lstStyle>
          <a:p>
            <a:pPr lvl="0" rtl="0"/>
            <a:r>
              <a:rPr lang="tr-TR"/>
              <a:t>Asıl metin stillerini düzenlemek için tıklayın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01.08.2016</a:t>
            </a:r>
            <a:endParaRPr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85700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ikdörtgen 9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sz="2400"/>
          </a:p>
        </p:txBody>
      </p:sp>
      <p:sp>
        <p:nvSpPr>
          <p:cNvPr id="8" name="Yuvarlatılmış Dikdörtgen 7"/>
          <p:cNvSpPr/>
          <p:nvPr/>
        </p:nvSpPr>
        <p:spPr>
          <a:xfrm>
            <a:off x="304721" y="301752"/>
            <a:ext cx="11579384" cy="6254496"/>
          </a:xfrm>
          <a:prstGeom prst="roundRect">
            <a:avLst>
              <a:gd name="adj" fmla="val 2341"/>
            </a:avLst>
          </a:prstGeom>
          <a:solidFill>
            <a:srgbClr val="FFFFFF"/>
          </a:solidFill>
          <a:ln>
            <a:noFill/>
          </a:ln>
          <a:effectLst>
            <a:innerShdw blurRad="508000">
              <a:srgbClr val="FFD14B">
                <a:alpha val="69804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/>
          </a:p>
        </p:txBody>
      </p:sp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1168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218883" y="1803400"/>
            <a:ext cx="975106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t>Asıl metin stillerini düzenlemek için tıklayın</a:t>
            </a:r>
          </a:p>
          <a:p>
            <a:pPr lvl="1" rtl="0"/>
            <a:r>
              <a:t>İkinci düzey</a:t>
            </a:r>
          </a:p>
          <a:p>
            <a:pPr lvl="2" rtl="0"/>
            <a:r>
              <a:t>Üçüncü düzey</a:t>
            </a:r>
          </a:p>
          <a:p>
            <a:pPr lvl="3" rtl="0"/>
            <a:r>
              <a:t>Dördüncü düzey</a:t>
            </a:r>
          </a:p>
          <a:p>
            <a:pPr lvl="4" rtl="0"/>
            <a:r>
              <a:t>Beşinci düzey</a:t>
            </a: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1218882" y="6172200"/>
            <a:ext cx="741487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2"/>
          </p:nvPr>
        </p:nvSpPr>
        <p:spPr>
          <a:xfrm>
            <a:off x="8836898" y="6172200"/>
            <a:ext cx="1218883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en-US"/>
              <a:t>01.08.2016</a:t>
            </a:r>
            <a:endParaRPr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10258928" y="6172200"/>
            <a:ext cx="711015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7221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6888" indent="-246888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50392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52144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453896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55648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057400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359152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660904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EECAF71-7BD3-45DE-91FD-68A17C4E8D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Hukuk Başlangıcı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A691F82C-161A-493E-91CF-0F6625E96F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/>
              <a:t>Şafak parlak börü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43879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4956284-73C6-4205-838E-112B6953E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HUKUKUN KISIMLARI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4901B36-92E7-46C7-86C1-76D1E6DCD1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lnSpc>
                <a:spcPct val="110000"/>
              </a:lnSpc>
              <a:buFont typeface="+mj-lt"/>
              <a:buAutoNum type="romanUcPeriod"/>
            </a:pPr>
            <a:r>
              <a:rPr lang="tr-TR" sz="1500" dirty="0"/>
              <a:t>İÇ HUKUK – ULUSLARARASI HUKUK</a:t>
            </a:r>
          </a:p>
          <a:p>
            <a:pPr marL="971550" lvl="1" indent="-514350">
              <a:lnSpc>
                <a:spcPct val="110000"/>
              </a:lnSpc>
              <a:buFont typeface="+mj-lt"/>
              <a:buAutoNum type="alphaUcPeriod"/>
            </a:pPr>
            <a:r>
              <a:rPr lang="tr-TR" sz="1500" dirty="0"/>
              <a:t>İç (Ulusal) Hukuk</a:t>
            </a:r>
          </a:p>
          <a:p>
            <a:pPr marL="971550" lvl="1" indent="-514350">
              <a:lnSpc>
                <a:spcPct val="110000"/>
              </a:lnSpc>
              <a:buFont typeface="+mj-lt"/>
              <a:buAutoNum type="alphaUcPeriod"/>
            </a:pPr>
            <a:r>
              <a:rPr lang="tr-TR" sz="1600" dirty="0"/>
              <a:t>Uluslararası Hukuk</a:t>
            </a:r>
          </a:p>
          <a:p>
            <a:pPr marL="971550" lvl="1" indent="-514350">
              <a:lnSpc>
                <a:spcPct val="110000"/>
              </a:lnSpc>
              <a:buFont typeface="+mj-lt"/>
              <a:buAutoNum type="alphaUcPeriod"/>
            </a:pPr>
            <a:r>
              <a:rPr lang="tr-TR" sz="1600" dirty="0"/>
              <a:t>İç Hukuk ile Uluslararası Hukuk Arasındaki İlişkiler</a:t>
            </a:r>
          </a:p>
          <a:p>
            <a:pPr marL="514350" indent="-514350">
              <a:lnSpc>
                <a:spcPct val="110000"/>
              </a:lnSpc>
              <a:buFont typeface="+mj-lt"/>
              <a:buAutoNum type="romanUcPeriod"/>
            </a:pPr>
            <a:endParaRPr lang="tr-TR" sz="1600" dirty="0"/>
          </a:p>
          <a:p>
            <a:pPr marL="514350" indent="-514350">
              <a:lnSpc>
                <a:spcPct val="110000"/>
              </a:lnSpc>
              <a:buFont typeface="+mj-lt"/>
              <a:buAutoNum type="romanUcPeriod"/>
            </a:pPr>
            <a:r>
              <a:rPr lang="tr-TR" sz="1600" dirty="0"/>
              <a:t>KAMU HUKUKU – ÖZEL HUKUK</a:t>
            </a:r>
          </a:p>
          <a:p>
            <a:pPr marL="971550" lvl="1" indent="-514350">
              <a:lnSpc>
                <a:spcPct val="110000"/>
              </a:lnSpc>
              <a:buFont typeface="+mj-lt"/>
              <a:buAutoNum type="alphaUcPeriod"/>
            </a:pPr>
            <a:r>
              <a:rPr lang="tr-TR" sz="1600" dirty="0"/>
              <a:t>Kamu Hukuku – Özel Hukuk Ayrımının Ölçütleri</a:t>
            </a:r>
          </a:p>
          <a:p>
            <a:pPr marL="971550" lvl="1" indent="-514350">
              <a:lnSpc>
                <a:spcPct val="110000"/>
              </a:lnSpc>
              <a:buFont typeface="+mj-lt"/>
              <a:buAutoNum type="alphaUcPeriod"/>
            </a:pPr>
            <a:r>
              <a:rPr lang="tr-TR" sz="1600" dirty="0"/>
              <a:t>Kamu Hukukunun ve Özel Hukukun Karşılıklı Özellikleri</a:t>
            </a:r>
          </a:p>
          <a:p>
            <a:pPr marL="971550" lvl="1" indent="-514350">
              <a:lnSpc>
                <a:spcPct val="110000"/>
              </a:lnSpc>
              <a:buFont typeface="+mj-lt"/>
              <a:buAutoNum type="alphaUcPeriod"/>
            </a:pPr>
            <a:r>
              <a:rPr lang="tr-TR" sz="1600" dirty="0"/>
              <a:t>Pratik Bilgiler</a:t>
            </a:r>
          </a:p>
          <a:p>
            <a:pPr marL="971550" lvl="1" indent="-514350">
              <a:lnSpc>
                <a:spcPct val="110000"/>
              </a:lnSpc>
              <a:buFont typeface="+mj-lt"/>
              <a:buAutoNum type="alphaUcPeriod"/>
            </a:pPr>
            <a:r>
              <a:rPr lang="tr-TR" sz="1600" dirty="0"/>
              <a:t>Kamu Hukukunun Dalları</a:t>
            </a:r>
          </a:p>
          <a:p>
            <a:pPr marL="971550" lvl="1" indent="-514350">
              <a:lnSpc>
                <a:spcPct val="110000"/>
              </a:lnSpc>
              <a:buFont typeface="+mj-lt"/>
              <a:buAutoNum type="alphaUcPeriod"/>
            </a:pPr>
            <a:r>
              <a:rPr lang="tr-TR" sz="1600" dirty="0"/>
              <a:t>Özel Hukukun Dalları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51989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112CFB0-61D3-4540-B73A-BB0C02C9F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İÇ HUKUK – ULUSLARARASI HUKUK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3CFBD5D-81C0-4A4F-99EE-C34AA389FD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İç (ulusal) hukuk, bir devletin kendi ülkesi içinde geçerli olan hukuktur.</a:t>
            </a:r>
          </a:p>
          <a:p>
            <a:r>
              <a:rPr lang="tr-TR" dirty="0"/>
              <a:t>Uluslararası hukuk, iki veya daha fazla devlet arasında geçerli olan kurallardır.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27546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76D6CAE-1BA2-40E3-B821-A35BB05DD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İÇ HUKUK – ULUSLARARASI HUKUK</a:t>
            </a:r>
          </a:p>
        </p:txBody>
      </p:sp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505C0714-99D8-4DDD-A29D-24246F0F83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9200" y="2640777"/>
            <a:ext cx="9750425" cy="2592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86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1D734E3-B4ED-47CB-8606-9894B4223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İÇ HUKUK – ULUSLARARASI HUKUK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D00AECC-7337-4BE6-BB26-C5D1325A15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İç Hukuk ile Uluslararası Hukuk Arasındaki İlişkiler</a:t>
            </a:r>
          </a:p>
          <a:p>
            <a:pPr marL="457200" indent="-457200">
              <a:buAutoNum type="arabicPeriod"/>
            </a:pPr>
            <a:r>
              <a:rPr lang="tr-TR" dirty="0"/>
              <a:t>Düalist Teori: İç hukuk ve dış hukuk eşit, bağımsız ve ayrı iki sistem oluşturur, iki ayrı hukuk düzeni olarak varlıklarını sürdürürler.</a:t>
            </a:r>
          </a:p>
          <a:p>
            <a:pPr marL="457200" indent="-457200">
              <a:buAutoNum type="arabicPeriod"/>
            </a:pPr>
            <a:endParaRPr lang="tr-TR" dirty="0"/>
          </a:p>
          <a:p>
            <a:pPr marL="457200" indent="-457200">
              <a:buAutoNum type="arabicPeriod"/>
            </a:pPr>
            <a:r>
              <a:rPr lang="tr-TR" dirty="0"/>
              <a:t>Monist Teori: İç hukuk ve dış hukuk aynı hukuk düzeninin parçalarıdır.</a:t>
            </a:r>
          </a:p>
          <a:p>
            <a:pPr marL="301752" lvl="1" indent="0">
              <a:buNone/>
            </a:pPr>
            <a:r>
              <a:rPr lang="tr-TR" dirty="0"/>
              <a:t>Ay. M. 90 : «Usulüne uygun olarak yürürlüğe konmuş milletlerarası antlaşmalar kanun hükmündedir.»</a:t>
            </a:r>
          </a:p>
        </p:txBody>
      </p:sp>
    </p:spTree>
    <p:extLst>
      <p:ext uri="{BB962C8B-B14F-4D97-AF65-F5344CB8AC3E}">
        <p14:creationId xmlns:p14="http://schemas.microsoft.com/office/powerpoint/2010/main" val="1139938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D7C81EC-3FA9-44B3-A8B0-0AADC44DF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KAMU HUKUKU – ÖZEL HUKUK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E2C0923-8991-4D9E-8644-B94A876C23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Kamu Hukuku – Özel Hukuk Ayrımının Ölçütleri</a:t>
            </a:r>
          </a:p>
          <a:p>
            <a:pPr marL="0" indent="0">
              <a:buNone/>
            </a:pPr>
            <a:endParaRPr lang="tr-TR" dirty="0"/>
          </a:p>
        </p:txBody>
      </p:sp>
      <p:graphicFrame>
        <p:nvGraphicFramePr>
          <p:cNvPr id="4" name="Tablo 4">
            <a:extLst>
              <a:ext uri="{FF2B5EF4-FFF2-40B4-BE49-F238E27FC236}">
                <a16:creationId xmlns:a16="http://schemas.microsoft.com/office/drawing/2014/main" id="{757495CD-E3A1-4FA7-B012-6380312B1E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4102478"/>
              </p:ext>
            </p:extLst>
          </p:nvPr>
        </p:nvGraphicFramePr>
        <p:xfrm>
          <a:off x="1218882" y="2492896"/>
          <a:ext cx="9844082" cy="384048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859306">
                  <a:extLst>
                    <a:ext uri="{9D8B030D-6E8A-4147-A177-3AD203B41FA5}">
                      <a16:colId xmlns:a16="http://schemas.microsoft.com/office/drawing/2014/main" val="3825656734"/>
                    </a:ext>
                  </a:extLst>
                </a:gridCol>
                <a:gridCol w="6984776">
                  <a:extLst>
                    <a:ext uri="{9D8B030D-6E8A-4147-A177-3AD203B41FA5}">
                      <a16:colId xmlns:a16="http://schemas.microsoft.com/office/drawing/2014/main" val="1648442923"/>
                    </a:ext>
                  </a:extLst>
                </a:gridCol>
              </a:tblGrid>
              <a:tr h="596284">
                <a:tc>
                  <a:txBody>
                    <a:bodyPr/>
                    <a:lstStyle/>
                    <a:p>
                      <a:r>
                        <a:rPr lang="tr-TR" b="0" dirty="0" err="1"/>
                        <a:t>Mefaat</a:t>
                      </a:r>
                      <a:r>
                        <a:rPr lang="tr-TR" b="0" dirty="0"/>
                        <a:t> teorisi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0" dirty="0"/>
                        <a:t>Kamu hukuku kamunun çıkarını korurken, özel hukuk bireyin çıkarını ilgilendirir.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821807"/>
                  </a:ext>
                </a:extLst>
              </a:tr>
              <a:tr h="596284">
                <a:tc>
                  <a:txBody>
                    <a:bodyPr/>
                    <a:lstStyle/>
                    <a:p>
                      <a:r>
                        <a:rPr lang="tr-TR" dirty="0"/>
                        <a:t>İlişkilerin tarafları teorisi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Kamu hukuku, yönetenler ile yönetilenler arasındaki ilişkileri düzenler. Özel hukuk ise yönetilenler arasındaki ilişkileri.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9390824"/>
                  </a:ext>
                </a:extLst>
              </a:tr>
              <a:tr h="596284">
                <a:tc>
                  <a:txBody>
                    <a:bodyPr/>
                    <a:lstStyle/>
                    <a:p>
                      <a:r>
                        <a:rPr lang="tr-TR" dirty="0"/>
                        <a:t>Kuralların mahiyeti teorisi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Kamu hukuku emredici kurallardan, özel hukuk ise tamamlayıcı ve yorumlayıcı kurallardan oluşur.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738116"/>
                  </a:ext>
                </a:extLst>
              </a:tr>
              <a:tr h="596284">
                <a:tc>
                  <a:txBody>
                    <a:bodyPr/>
                    <a:lstStyle/>
                    <a:p>
                      <a:r>
                        <a:rPr lang="tr-TR" dirty="0"/>
                        <a:t>Uygulama yöntemi teorisi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Kamu hukuku kuralları </a:t>
                      </a:r>
                      <a:r>
                        <a:rPr lang="tr-TR" dirty="0" err="1"/>
                        <a:t>re’sen</a:t>
                      </a:r>
                      <a:r>
                        <a:rPr lang="tr-TR" dirty="0"/>
                        <a:t> uygulanırken, özel hukuk kurallarının uygulanması için ilgilinin talebi gerekir.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923891"/>
                  </a:ext>
                </a:extLst>
              </a:tr>
              <a:tr h="596284">
                <a:tc>
                  <a:txBody>
                    <a:bodyPr/>
                    <a:lstStyle/>
                    <a:p>
                      <a:r>
                        <a:rPr lang="tr-TR" dirty="0"/>
                        <a:t>Egemenlik teorisi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Kamu hukukunda devlet üstün konumda iken, özel hukuk ilişkilerinde taraflar eşittir.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719187"/>
                  </a:ext>
                </a:extLst>
              </a:tr>
              <a:tr h="596284">
                <a:tc>
                  <a:txBody>
                    <a:bodyPr/>
                    <a:lstStyle/>
                    <a:p>
                      <a:r>
                        <a:rPr lang="tr-TR" dirty="0"/>
                        <a:t>Kamu- Özel ayrımını reddedenler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/>
                        <a:t>Duguit</a:t>
                      </a:r>
                      <a:r>
                        <a:rPr lang="tr-TR" dirty="0"/>
                        <a:t>: Hukuk, devletin de bireyin de dışındadır. </a:t>
                      </a:r>
                    </a:p>
                    <a:p>
                      <a:r>
                        <a:rPr lang="tr-TR" dirty="0"/>
                        <a:t>Kelsen: Tüm kurallar geçerliliğini aynı temelden alır.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5889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8178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AD54603-E115-495A-A87A-FC1F37486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KAMU HUKUKU – ÖZEL HUKUK</a:t>
            </a:r>
            <a:br>
              <a:rPr lang="tr-TR" dirty="0"/>
            </a:br>
            <a:r>
              <a:rPr lang="tr-TR" sz="2400" dirty="0"/>
              <a:t>Kamu Hukukunun ve Özel Hukukun Karşılıklı Özellikleri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A3823AB-5778-407C-AF7D-4A2AA47527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tr-TR" dirty="0"/>
          </a:p>
        </p:txBody>
      </p:sp>
      <p:graphicFrame>
        <p:nvGraphicFramePr>
          <p:cNvPr id="4" name="Tablo 4">
            <a:extLst>
              <a:ext uri="{FF2B5EF4-FFF2-40B4-BE49-F238E27FC236}">
                <a16:creationId xmlns:a16="http://schemas.microsoft.com/office/drawing/2014/main" id="{63D3CA5B-C605-4AAA-B41C-D860D2F3AD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3392381"/>
              </p:ext>
            </p:extLst>
          </p:nvPr>
        </p:nvGraphicFramePr>
        <p:xfrm>
          <a:off x="1218882" y="1803396"/>
          <a:ext cx="9751059" cy="44839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9266">
                  <a:extLst>
                    <a:ext uri="{9D8B030D-6E8A-4147-A177-3AD203B41FA5}">
                      <a16:colId xmlns:a16="http://schemas.microsoft.com/office/drawing/2014/main" val="3695143387"/>
                    </a:ext>
                  </a:extLst>
                </a:gridCol>
                <a:gridCol w="3600400">
                  <a:extLst>
                    <a:ext uri="{9D8B030D-6E8A-4147-A177-3AD203B41FA5}">
                      <a16:colId xmlns:a16="http://schemas.microsoft.com/office/drawing/2014/main" val="2013486579"/>
                    </a:ext>
                  </a:extLst>
                </a:gridCol>
                <a:gridCol w="3651393">
                  <a:extLst>
                    <a:ext uri="{9D8B030D-6E8A-4147-A177-3AD203B41FA5}">
                      <a16:colId xmlns:a16="http://schemas.microsoft.com/office/drawing/2014/main" val="1446335205"/>
                    </a:ext>
                  </a:extLst>
                </a:gridCol>
              </a:tblGrid>
              <a:tr h="474133">
                <a:tc>
                  <a:txBody>
                    <a:bodyPr/>
                    <a:lstStyle/>
                    <a:p>
                      <a:r>
                        <a:rPr lang="tr-TR" sz="1600" b="0" dirty="0"/>
                        <a:t>Üstünlük bakımından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b="0" dirty="0"/>
                        <a:t>Devlet üstün konumdadır.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b="0" dirty="0"/>
                        <a:t>Taraflar arasında eşitlik esası geçerlidir.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78078"/>
                  </a:ext>
                </a:extLst>
              </a:tr>
              <a:tr h="474133">
                <a:tc>
                  <a:txBody>
                    <a:bodyPr/>
                    <a:lstStyle/>
                    <a:p>
                      <a:r>
                        <a:rPr lang="tr-TR" sz="1600" dirty="0" err="1"/>
                        <a:t>Emredicilik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/>
                        <a:t>Emredicidir.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/>
                        <a:t>Çoğunluğu emredici değildir.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432168"/>
                  </a:ext>
                </a:extLst>
              </a:tr>
              <a:tr h="474133">
                <a:tc>
                  <a:txBody>
                    <a:bodyPr/>
                    <a:lstStyle/>
                    <a:p>
                      <a:r>
                        <a:rPr lang="tr-TR" sz="1600" dirty="0"/>
                        <a:t>Kamu yararı - Özel çıkar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/>
                        <a:t>Kamu yararını amaçlar.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/>
                        <a:t>İlişkilerin temelinde özel çıkar vardır.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293557"/>
                  </a:ext>
                </a:extLst>
              </a:tr>
              <a:tr h="474133">
                <a:tc>
                  <a:txBody>
                    <a:bodyPr/>
                    <a:lstStyle/>
                    <a:p>
                      <a:r>
                        <a:rPr lang="tr-TR" sz="1600" dirty="0"/>
                        <a:t>Tek yanlılık - İki yanlılık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/>
                        <a:t>İdari sözleşmeler hariç tek yanlıdır.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/>
                        <a:t>Karşılıklı irade beyanları uyuşmalıdır.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822513"/>
                  </a:ext>
                </a:extLst>
              </a:tr>
              <a:tr h="474133">
                <a:tc>
                  <a:txBody>
                    <a:bodyPr/>
                    <a:lstStyle/>
                    <a:p>
                      <a:r>
                        <a:rPr lang="tr-TR" sz="1600" dirty="0" err="1"/>
                        <a:t>İcrailik</a:t>
                      </a:r>
                      <a:r>
                        <a:rPr lang="tr-TR" sz="1600" dirty="0"/>
                        <a:t> bakımından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/>
                        <a:t>İcraidir</a:t>
                      </a:r>
                      <a:r>
                        <a:rPr lang="tr-TR" sz="16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/>
                        <a:t>Mahkeme kararı gerekir.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651375"/>
                  </a:ext>
                </a:extLst>
              </a:tr>
              <a:tr h="474133">
                <a:tc>
                  <a:txBody>
                    <a:bodyPr/>
                    <a:lstStyle/>
                    <a:p>
                      <a:r>
                        <a:rPr lang="tr-TR" sz="1600" dirty="0"/>
                        <a:t>Hukuka uygunluk karinesi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/>
                        <a:t>Kamu hukuku işlemleri kural olarak hukuka uygundur.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/>
                        <a:t>Karine yoktur. Herkes iddiasını ispatla yükümlüdür.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38368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tr-TR" sz="1600" dirty="0" err="1"/>
                        <a:t>Re’sen</a:t>
                      </a:r>
                      <a:r>
                        <a:rPr lang="tr-TR" sz="1600" dirty="0"/>
                        <a:t> uygulama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/>
                        <a:t>Kamu makamları kendiliğinden uygular.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/>
                        <a:t>Talep gerekir.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133670"/>
                  </a:ext>
                </a:extLst>
              </a:tr>
              <a:tr h="474133">
                <a:tc>
                  <a:txBody>
                    <a:bodyPr/>
                    <a:lstStyle/>
                    <a:p>
                      <a:r>
                        <a:rPr lang="tr-TR" sz="1600" dirty="0"/>
                        <a:t>Görevli mahkeme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/>
                        <a:t>İdari yargı görevlidir.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/>
                        <a:t>Adli yargı görevlidir.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588250"/>
                  </a:ext>
                </a:extLst>
              </a:tr>
              <a:tr h="480955">
                <a:tc>
                  <a:txBody>
                    <a:bodyPr/>
                    <a:lstStyle/>
                    <a:p>
                      <a:r>
                        <a:rPr lang="tr-TR" sz="1600" dirty="0"/>
                        <a:t>Gelişmişlik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/>
                        <a:t>Ceza hukuku dışında yeni ve geridir.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/>
                        <a:t>Gelişmiştir.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2478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9201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893AC83-197C-4B92-9D14-D9DB0F0D2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KAMU HUKUKU – ÖZEL HUKUK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4AEE0FF-F263-43D0-B538-D8EFC66934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Kamu Hukukunun Dalları</a:t>
            </a:r>
          </a:p>
          <a:p>
            <a:pPr marL="457200" indent="-457200">
              <a:buAutoNum type="arabicPeriod"/>
            </a:pPr>
            <a:r>
              <a:rPr lang="tr-TR" dirty="0"/>
              <a:t>Uluslararası hukuk</a:t>
            </a:r>
          </a:p>
          <a:p>
            <a:pPr marL="457200" indent="-457200">
              <a:buAutoNum type="arabicPeriod"/>
            </a:pPr>
            <a:r>
              <a:rPr lang="tr-TR" dirty="0"/>
              <a:t>Anayasa hukuku</a:t>
            </a:r>
          </a:p>
          <a:p>
            <a:pPr marL="457200" indent="-457200">
              <a:buAutoNum type="arabicPeriod"/>
            </a:pPr>
            <a:r>
              <a:rPr lang="tr-TR" dirty="0"/>
              <a:t>İdare hukuku</a:t>
            </a:r>
          </a:p>
          <a:p>
            <a:pPr marL="457200" indent="-457200">
              <a:buAutoNum type="arabicPeriod"/>
            </a:pPr>
            <a:r>
              <a:rPr lang="tr-TR" dirty="0"/>
              <a:t>Vergi hukuku</a:t>
            </a:r>
          </a:p>
          <a:p>
            <a:pPr marL="457200" indent="-457200">
              <a:buAutoNum type="arabicPeriod"/>
            </a:pPr>
            <a:r>
              <a:rPr lang="tr-TR" dirty="0"/>
              <a:t>Ceza hukuku</a:t>
            </a:r>
          </a:p>
          <a:p>
            <a:pPr marL="457200" indent="-457200">
              <a:buAutoNum type="arabicPeriod"/>
            </a:pPr>
            <a:r>
              <a:rPr lang="tr-TR" dirty="0"/>
              <a:t>Ceza usul hukuku</a:t>
            </a:r>
          </a:p>
        </p:txBody>
      </p:sp>
    </p:spTree>
    <p:extLst>
      <p:ext uri="{BB962C8B-B14F-4D97-AF65-F5344CB8AC3E}">
        <p14:creationId xmlns:p14="http://schemas.microsoft.com/office/powerpoint/2010/main" val="2738786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3BE30D4-049F-4242-8E4C-474B0D845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KAMU HUKUKU – ÖZEL HUKUK</a:t>
            </a:r>
            <a:br>
              <a:rPr lang="tr-TR" dirty="0"/>
            </a:br>
            <a:r>
              <a:rPr lang="tr-TR" sz="2400" dirty="0"/>
              <a:t>Özel Hukukun Dalları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E77B87E-58BD-454A-9043-070B4EADCBC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buAutoNum type="arabicPeriod"/>
            </a:pPr>
            <a:r>
              <a:rPr lang="tr-TR" dirty="0"/>
              <a:t>Medeni hukuk</a:t>
            </a:r>
          </a:p>
          <a:p>
            <a:pPr marL="758952" lvl="1" indent="-457200">
              <a:buFont typeface="+mj-lt"/>
              <a:buAutoNum type="alphaLcPeriod"/>
            </a:pPr>
            <a:r>
              <a:rPr lang="tr-TR" dirty="0"/>
              <a:t>Kişiler hukuku</a:t>
            </a:r>
          </a:p>
          <a:p>
            <a:pPr marL="758952" lvl="1" indent="-457200">
              <a:buFont typeface="+mj-lt"/>
              <a:buAutoNum type="alphaLcPeriod"/>
            </a:pPr>
            <a:r>
              <a:rPr lang="tr-TR" dirty="0"/>
              <a:t>Aile hukuku</a:t>
            </a:r>
          </a:p>
          <a:p>
            <a:pPr marL="758952" lvl="1" indent="-457200">
              <a:buFont typeface="+mj-lt"/>
              <a:buAutoNum type="alphaLcPeriod"/>
            </a:pPr>
            <a:r>
              <a:rPr lang="tr-TR" dirty="0"/>
              <a:t>Miras hukuku</a:t>
            </a:r>
          </a:p>
          <a:p>
            <a:pPr marL="758952" lvl="1" indent="-457200">
              <a:buFont typeface="+mj-lt"/>
              <a:buAutoNum type="alphaLcPeriod"/>
            </a:pPr>
            <a:r>
              <a:rPr lang="tr-TR" dirty="0"/>
              <a:t>Eşya hukuku</a:t>
            </a:r>
          </a:p>
          <a:p>
            <a:pPr marL="457200" indent="-457200">
              <a:buAutoNum type="arabicPeriod"/>
            </a:pPr>
            <a:r>
              <a:rPr lang="tr-TR" dirty="0"/>
              <a:t>Borçlar hukuku</a:t>
            </a:r>
          </a:p>
          <a:p>
            <a:pPr marL="457200" indent="-457200">
              <a:buAutoNum type="arabicPeriod"/>
            </a:pPr>
            <a:r>
              <a:rPr lang="tr-TR" dirty="0"/>
              <a:t>Ticaret hukuku</a:t>
            </a:r>
          </a:p>
          <a:p>
            <a:pPr marL="758952" lvl="1" indent="-457200">
              <a:buFont typeface="+mj-lt"/>
              <a:buAutoNum type="alphaLcPeriod"/>
            </a:pPr>
            <a:r>
              <a:rPr lang="tr-TR" dirty="0"/>
              <a:t>Ticari işletme hukuku</a:t>
            </a:r>
          </a:p>
          <a:p>
            <a:pPr marL="758952" lvl="1" indent="-457200">
              <a:buFont typeface="+mj-lt"/>
              <a:buAutoNum type="alphaLcPeriod"/>
            </a:pPr>
            <a:r>
              <a:rPr lang="tr-TR" dirty="0"/>
              <a:t>Şirketler hukuku</a:t>
            </a:r>
          </a:p>
          <a:p>
            <a:pPr marL="758952" lvl="1" indent="-457200">
              <a:buFont typeface="+mj-lt"/>
              <a:buAutoNum type="alphaLcPeriod"/>
            </a:pPr>
            <a:r>
              <a:rPr lang="tr-TR" dirty="0"/>
              <a:t>Kıymetli evrak hukuku</a:t>
            </a:r>
          </a:p>
          <a:p>
            <a:pPr marL="758952" lvl="1" indent="-457200">
              <a:buFont typeface="+mj-lt"/>
              <a:buAutoNum type="alphaLcPeriod"/>
            </a:pPr>
            <a:r>
              <a:rPr lang="tr-TR" dirty="0"/>
              <a:t>Sigorta hukuku</a:t>
            </a:r>
          </a:p>
          <a:p>
            <a:pPr marL="758952" lvl="1" indent="-457200">
              <a:buFont typeface="+mj-lt"/>
              <a:buAutoNum type="alphaLcPeriod"/>
            </a:pPr>
            <a:r>
              <a:rPr lang="tr-TR" dirty="0"/>
              <a:t>Deniz ticareti hukuku</a:t>
            </a:r>
          </a:p>
          <a:p>
            <a:pPr marL="301752" lvl="1" indent="0">
              <a:buNone/>
            </a:pPr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05A6FEAD-7E57-4298-B81B-EB95BBC98AB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 startAt="4"/>
            </a:pPr>
            <a:r>
              <a:rPr lang="tr-TR" dirty="0"/>
              <a:t>Devletler özel hukuku</a:t>
            </a:r>
          </a:p>
          <a:p>
            <a:pPr marL="758952" lvl="1" indent="-457200">
              <a:buFont typeface="+mj-lt"/>
              <a:buAutoNum type="alphaLcPeriod"/>
            </a:pPr>
            <a:r>
              <a:rPr lang="tr-TR" dirty="0"/>
              <a:t>Vatandaşlık hukuku</a:t>
            </a:r>
          </a:p>
          <a:p>
            <a:pPr marL="758952" lvl="1" indent="-457200">
              <a:buFont typeface="+mj-lt"/>
              <a:buAutoNum type="alphaLcPeriod"/>
            </a:pPr>
            <a:r>
              <a:rPr lang="tr-TR" dirty="0"/>
              <a:t>Yabancılar hukuku</a:t>
            </a:r>
          </a:p>
          <a:p>
            <a:pPr marL="758952" lvl="1" indent="-457200">
              <a:buFont typeface="+mj-lt"/>
              <a:buAutoNum type="alphaLcPeriod"/>
            </a:pPr>
            <a:r>
              <a:rPr lang="tr-TR" dirty="0"/>
              <a:t>Kanunlar ihtilafı</a:t>
            </a:r>
          </a:p>
          <a:p>
            <a:pPr marL="758952" lvl="1" indent="-457200">
              <a:buFont typeface="+mj-lt"/>
              <a:buAutoNum type="alphaLcPeriod"/>
            </a:pPr>
            <a:r>
              <a:rPr lang="tr-TR" dirty="0"/>
              <a:t>Milletlerarası usul hukuku</a:t>
            </a:r>
          </a:p>
          <a:p>
            <a:pPr marL="457200" indent="-457200">
              <a:buAutoNum type="arabicPeriod" startAt="4"/>
            </a:pPr>
            <a:r>
              <a:rPr lang="tr-TR" dirty="0"/>
              <a:t>İş hukuku</a:t>
            </a:r>
          </a:p>
          <a:p>
            <a:pPr marL="758952" lvl="1" indent="-457200">
              <a:buFont typeface="+mj-lt"/>
              <a:buAutoNum type="alphaLcPeriod"/>
            </a:pPr>
            <a:r>
              <a:rPr lang="tr-TR" dirty="0"/>
              <a:t>Bireysel iş hukuku</a:t>
            </a:r>
          </a:p>
          <a:p>
            <a:pPr marL="758952" lvl="1" indent="-457200">
              <a:buFont typeface="+mj-lt"/>
              <a:buAutoNum type="alphaLcPeriod"/>
            </a:pPr>
            <a:r>
              <a:rPr lang="tr-TR" dirty="0"/>
              <a:t>Toplu iş hukuku</a:t>
            </a:r>
          </a:p>
          <a:p>
            <a:pPr marL="758952" lvl="1" indent="-457200">
              <a:buFont typeface="+mj-lt"/>
              <a:buAutoNum type="alphaLcPeriod"/>
            </a:pPr>
            <a:r>
              <a:rPr lang="tr-TR" dirty="0"/>
              <a:t>Sosyal güvenlik hukuku</a:t>
            </a:r>
          </a:p>
          <a:p>
            <a:pPr marL="457200" indent="-457200">
              <a:buAutoNum type="arabicPeriod" startAt="4"/>
            </a:pPr>
            <a:r>
              <a:rPr lang="tr-TR" dirty="0"/>
              <a:t>Medeni usul hukuku</a:t>
            </a:r>
          </a:p>
          <a:p>
            <a:pPr marL="457200" indent="-457200">
              <a:buAutoNum type="arabicPeriod" startAt="4"/>
            </a:pPr>
            <a:r>
              <a:rPr lang="tr-TR" dirty="0"/>
              <a:t>İcra ve iflas hukuku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00956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itaplar Klasik 16x9">
  <a:themeElements>
    <a:clrScheme name="BooksClassic_16x9">
      <a:dk1>
        <a:srgbClr val="6A3A20"/>
      </a:dk1>
      <a:lt1>
        <a:sysClr val="window" lastClr="FFFFFF"/>
      </a:lt1>
      <a:dk2>
        <a:srgbClr val="000000"/>
      </a:dk2>
      <a:lt2>
        <a:srgbClr val="FFEDB9"/>
      </a:lt2>
      <a:accent1>
        <a:srgbClr val="6A3A20"/>
      </a:accent1>
      <a:accent2>
        <a:srgbClr val="B4914C"/>
      </a:accent2>
      <a:accent3>
        <a:srgbClr val="610606"/>
      </a:accent3>
      <a:accent4>
        <a:srgbClr val="2B3742"/>
      </a:accent4>
      <a:accent5>
        <a:srgbClr val="787A41"/>
      </a:accent5>
      <a:accent6>
        <a:srgbClr val="B95E14"/>
      </a:accent6>
      <a:hlink>
        <a:srgbClr val="2B3742"/>
      </a:hlink>
      <a:folHlink>
        <a:srgbClr val="C1A56D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50000"/>
              </a:schemeClr>
            </a:gs>
            <a:gs pos="60000">
              <a:schemeClr val="phClr">
                <a:shade val="20000"/>
                <a:satMod val="25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/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801059.potx" id="{C5FD5170-17AC-4815-968A-FDC1AAB6E99D}" vid="{74C691A5-1550-4555-B870-169F3443F41D}"/>
    </a:ext>
  </a:extLst>
</a:theme>
</file>

<file path=ppt/theme/theme2.xml><?xml version="1.0" encoding="utf-8"?>
<a:theme xmlns:a="http://schemas.openxmlformats.org/drawingml/2006/main" name="Office Teması">
  <a:themeElements>
    <a:clrScheme name="BooksClassic_16x9">
      <a:dk1>
        <a:srgbClr val="6A3A20"/>
      </a:dk1>
      <a:lt1>
        <a:sysClr val="window" lastClr="FFFFFF"/>
      </a:lt1>
      <a:dk2>
        <a:srgbClr val="000000"/>
      </a:dk2>
      <a:lt2>
        <a:srgbClr val="FFEDB9"/>
      </a:lt2>
      <a:accent1>
        <a:srgbClr val="6A3A20"/>
      </a:accent1>
      <a:accent2>
        <a:srgbClr val="B4914C"/>
      </a:accent2>
      <a:accent3>
        <a:srgbClr val="610606"/>
      </a:accent3>
      <a:accent4>
        <a:srgbClr val="2B3742"/>
      </a:accent4>
      <a:accent5>
        <a:srgbClr val="787A41"/>
      </a:accent5>
      <a:accent6>
        <a:srgbClr val="B95E14"/>
      </a:accent6>
      <a:hlink>
        <a:srgbClr val="2B3742"/>
      </a:hlink>
      <a:folHlink>
        <a:srgbClr val="C1A56D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eması">
  <a:themeElements>
    <a:clrScheme name="BooksClassic_16x9">
      <a:dk1>
        <a:srgbClr val="6A3A20"/>
      </a:dk1>
      <a:lt1>
        <a:sysClr val="window" lastClr="FFFFFF"/>
      </a:lt1>
      <a:dk2>
        <a:srgbClr val="000000"/>
      </a:dk2>
      <a:lt2>
        <a:srgbClr val="FFEDB9"/>
      </a:lt2>
      <a:accent1>
        <a:srgbClr val="6A3A20"/>
      </a:accent1>
      <a:accent2>
        <a:srgbClr val="B4914C"/>
      </a:accent2>
      <a:accent3>
        <a:srgbClr val="610606"/>
      </a:accent3>
      <a:accent4>
        <a:srgbClr val="2B3742"/>
      </a:accent4>
      <a:accent5>
        <a:srgbClr val="787A41"/>
      </a:accent5>
      <a:accent6>
        <a:srgbClr val="B95E14"/>
      </a:accent6>
      <a:hlink>
        <a:srgbClr val="2B3742"/>
      </a:hlink>
      <a:folHlink>
        <a:srgbClr val="C1A56D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Belge" ma:contentTypeID="0x010100C6906DB4C1052743ACE33D6CA7F73AEA" ma:contentTypeVersion="2" ma:contentTypeDescription="Yeni belge oluşturun." ma:contentTypeScope="" ma:versionID="9a8f52481b51ee3a5d11f157b8343563">
  <xsd:schema xmlns:xsd="http://www.w3.org/2001/XMLSchema" xmlns:xs="http://www.w3.org/2001/XMLSchema" xmlns:p="http://schemas.microsoft.com/office/2006/metadata/properties" xmlns:ns3="560ef61b-03e2-46a8-aeae-79f8a710d1e9" targetNamespace="http://schemas.microsoft.com/office/2006/metadata/properties" ma:root="true" ma:fieldsID="d6833b621db8a039b88c210360b5f6db" ns3:_="">
    <xsd:import namespace="560ef61b-03e2-46a8-aeae-79f8a710d1e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0ef61b-03e2-46a8-aeae-79f8a710d1e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İçerik Türü"/>
        <xsd:element ref="dc:title" minOccurs="0" maxOccurs="1" ma:index="4" ma:displayName="Başlı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ED80E12-3BE9-4746-820E-FFB249F467F2}">
  <ds:schemaRefs>
    <ds:schemaRef ds:uri="http://purl.org/dc/terms/"/>
    <ds:schemaRef ds:uri="http://purl.org/dc/dcmitype/"/>
    <ds:schemaRef ds:uri="http://schemas.microsoft.com/office/2006/metadata/properties"/>
    <ds:schemaRef ds:uri="560ef61b-03e2-46a8-aeae-79f8a710d1e9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4D24C81-F367-4265-A4AB-3FD1BEE5D3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60ef61b-03e2-46a8-aeae-79f8a710d1e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EE72503-58E5-4278-8215-12E0B12BB33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Klasik kitap eğitim sunusu (geniş ekran)</Template>
  <TotalTime>64</TotalTime>
  <Words>473</Words>
  <Application>Microsoft Office PowerPoint</Application>
  <PresentationFormat>Özel</PresentationFormat>
  <Paragraphs>100</Paragraphs>
  <Slides>9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9</vt:i4>
      </vt:variant>
    </vt:vector>
  </HeadingPairs>
  <TitlesOfParts>
    <vt:vector size="12" baseType="lpstr">
      <vt:lpstr>Arial</vt:lpstr>
      <vt:lpstr>Constantia</vt:lpstr>
      <vt:lpstr>Kitaplar Klasik 16x9</vt:lpstr>
      <vt:lpstr>Hukuk Başlangıcı</vt:lpstr>
      <vt:lpstr>HUKUKUN KISIMLARI</vt:lpstr>
      <vt:lpstr>İÇ HUKUK – ULUSLARARASI HUKUK</vt:lpstr>
      <vt:lpstr>İÇ HUKUK – ULUSLARARASI HUKUK</vt:lpstr>
      <vt:lpstr>İÇ HUKUK – ULUSLARARASI HUKUK</vt:lpstr>
      <vt:lpstr>KAMU HUKUKU – ÖZEL HUKUK</vt:lpstr>
      <vt:lpstr>KAMU HUKUKU – ÖZEL HUKUK Kamu Hukukunun ve Özel Hukukun Karşılıklı Özellikleri</vt:lpstr>
      <vt:lpstr>KAMU HUKUKU – ÖZEL HUKUK</vt:lpstr>
      <vt:lpstr>KAMU HUKUKU – ÖZEL HUKUK Özel Hukukun Dalları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HUKUKUN KISIMLARI</dc:title>
  <dc:creator>Hilal Nur Gözüküçük</dc:creator>
  <cp:lastModifiedBy>Hilal Nur Gözüküçük</cp:lastModifiedBy>
  <cp:revision>8</cp:revision>
  <dcterms:created xsi:type="dcterms:W3CDTF">2020-04-20T14:05:04Z</dcterms:created>
  <dcterms:modified xsi:type="dcterms:W3CDTF">2020-05-27T14:33:25Z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0x010100C6906DB4C1052743ACE33D6CA7F73AEA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