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66" r:id="rId5"/>
    <p:sldId id="262" r:id="rId6"/>
    <p:sldId id="264" r:id="rId7"/>
    <p:sldId id="260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-6-</a:t>
            </a:r>
          </a:p>
          <a:p>
            <a:pPr marL="0" indent="0" algn="ctr">
              <a:buNone/>
            </a:pPr>
            <a:r>
              <a:rPr lang="tr-TR" smtClean="0"/>
              <a:t>THE ONTOLOGICAL </a:t>
            </a:r>
            <a:r>
              <a:rPr lang="tr-TR" dirty="0"/>
              <a:t>ARGUMENT</a:t>
            </a:r>
          </a:p>
        </p:txBody>
      </p:sp>
    </p:spTree>
    <p:extLst>
      <p:ext uri="{BB962C8B-B14F-4D97-AF65-F5344CB8AC3E}">
        <p14:creationId xmlns:p14="http://schemas.microsoft.com/office/powerpoint/2010/main" val="1398982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27584" y="980728"/>
            <a:ext cx="7344816" cy="475252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l"/>
            <a:endParaRPr lang="tr-TR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Th</a:t>
            </a:r>
            <a:r>
              <a:rPr lang="tr-TR" sz="2400" dirty="0" smtClean="0">
                <a:solidFill>
                  <a:schemeClr val="tx1"/>
                </a:solidFill>
              </a:rPr>
              <a:t>e </a:t>
            </a:r>
            <a:r>
              <a:rPr lang="tr-TR" sz="2400" dirty="0" err="1" smtClean="0">
                <a:solidFill>
                  <a:schemeClr val="tx1"/>
                </a:solidFill>
              </a:rPr>
              <a:t>ontological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argument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aims to </a:t>
            </a:r>
            <a:r>
              <a:rPr lang="tr-TR" sz="2400" dirty="0" err="1" smtClean="0">
                <a:solidFill>
                  <a:schemeClr val="tx1"/>
                </a:solidFill>
              </a:rPr>
              <a:t>establish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that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God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exists</a:t>
            </a:r>
            <a:r>
              <a:rPr lang="tr-TR" sz="2400" dirty="0" smtClean="0">
                <a:solidFill>
                  <a:schemeClr val="tx1"/>
                </a:solidFill>
              </a:rPr>
              <a:t> in </a:t>
            </a:r>
            <a:r>
              <a:rPr lang="tr-TR" sz="2400" dirty="0" err="1" smtClean="0">
                <a:solidFill>
                  <a:schemeClr val="tx1"/>
                </a:solidFill>
              </a:rPr>
              <a:t>terms</a:t>
            </a:r>
            <a:r>
              <a:rPr lang="tr-TR" sz="2400" dirty="0" smtClean="0">
                <a:solidFill>
                  <a:schemeClr val="tx1"/>
                </a:solidFill>
              </a:rPr>
              <a:t> of a </a:t>
            </a:r>
            <a:r>
              <a:rPr lang="tr-TR" sz="2400" dirty="0" err="1" smtClean="0">
                <a:solidFill>
                  <a:schemeClr val="tx1"/>
                </a:solidFill>
              </a:rPr>
              <a:t>correct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conceptual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analysis</a:t>
            </a:r>
            <a:r>
              <a:rPr lang="tr-TR" sz="2400" dirty="0" smtClean="0">
                <a:solidFill>
                  <a:schemeClr val="tx1"/>
                </a:solidFill>
              </a:rPr>
              <a:t> of ‘</a:t>
            </a:r>
            <a:r>
              <a:rPr lang="tr-TR" sz="2400" dirty="0" err="1" smtClean="0">
                <a:solidFill>
                  <a:schemeClr val="tx1"/>
                </a:solidFill>
              </a:rPr>
              <a:t>God</a:t>
            </a:r>
            <a:r>
              <a:rPr lang="tr-TR" sz="2400" dirty="0" smtClean="0">
                <a:solidFill>
                  <a:schemeClr val="tx1"/>
                </a:solidFill>
              </a:rPr>
              <a:t>’.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endParaRPr lang="tr-TR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</a:rPr>
              <a:t>On </a:t>
            </a:r>
            <a:r>
              <a:rPr lang="tr-TR" sz="2400" dirty="0" err="1" smtClean="0">
                <a:solidFill>
                  <a:schemeClr val="tx1"/>
                </a:solidFill>
              </a:rPr>
              <a:t>this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view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given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that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concept of God is </a:t>
            </a:r>
            <a:r>
              <a:rPr lang="tr-TR" sz="2400" dirty="0" err="1" smtClean="0">
                <a:solidFill>
                  <a:schemeClr val="tx1"/>
                </a:solidFill>
              </a:rPr>
              <a:t>coherent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this</a:t>
            </a:r>
            <a:r>
              <a:rPr lang="tr-TR" sz="2400" dirty="0" smtClean="0">
                <a:solidFill>
                  <a:schemeClr val="tx1"/>
                </a:solidFill>
              </a:rPr>
              <a:t> is </a:t>
            </a:r>
            <a:r>
              <a:rPr lang="tr-TR" sz="2400" dirty="0" err="1" smtClean="0">
                <a:solidFill>
                  <a:schemeClr val="tx1"/>
                </a:solidFill>
              </a:rPr>
              <a:t>sufficient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to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prove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that</a:t>
            </a:r>
            <a:r>
              <a:rPr lang="tr-TR" sz="2400" dirty="0" smtClean="0">
                <a:solidFill>
                  <a:schemeClr val="tx1"/>
                </a:solidFill>
              </a:rPr>
              <a:t> He </a:t>
            </a:r>
            <a:r>
              <a:rPr lang="tr-TR" sz="2400" dirty="0" err="1" smtClean="0">
                <a:solidFill>
                  <a:schemeClr val="tx1"/>
                </a:solidFill>
              </a:rPr>
              <a:t>exists</a:t>
            </a:r>
            <a:r>
              <a:rPr lang="tr-TR" sz="2400" dirty="0">
                <a:solidFill>
                  <a:schemeClr val="tx1"/>
                </a:solidFill>
              </a:rPr>
              <a:t>.</a:t>
            </a:r>
            <a:endParaRPr lang="tr-TR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err="1" smtClean="0">
                <a:solidFill>
                  <a:schemeClr val="tx1"/>
                </a:solidFill>
              </a:rPr>
              <a:t>Thus</a:t>
            </a:r>
            <a:r>
              <a:rPr lang="tr-TR" sz="2400" dirty="0" smtClean="0">
                <a:solidFill>
                  <a:schemeClr val="tx1"/>
                </a:solidFill>
              </a:rPr>
              <a:t>, </a:t>
            </a:r>
            <a:r>
              <a:rPr lang="tr-TR" sz="2400" dirty="0" err="1" smtClean="0">
                <a:solidFill>
                  <a:schemeClr val="tx1"/>
                </a:solidFill>
              </a:rPr>
              <a:t>the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existence</a:t>
            </a:r>
            <a:r>
              <a:rPr lang="tr-TR" sz="2400" dirty="0" smtClean="0">
                <a:solidFill>
                  <a:schemeClr val="tx1"/>
                </a:solidFill>
              </a:rPr>
              <a:t> of </a:t>
            </a:r>
            <a:r>
              <a:rPr lang="tr-TR" sz="2400" dirty="0" err="1" smtClean="0">
                <a:solidFill>
                  <a:schemeClr val="tx1"/>
                </a:solidFill>
              </a:rPr>
              <a:t>God</a:t>
            </a:r>
            <a:r>
              <a:rPr lang="tr-TR" sz="2400" dirty="0" smtClean="0">
                <a:solidFill>
                  <a:schemeClr val="tx1"/>
                </a:solidFill>
              </a:rPr>
              <a:t> is a </a:t>
            </a:r>
            <a:r>
              <a:rPr lang="tr-TR" sz="2400" dirty="0" err="1" smtClean="0">
                <a:solidFill>
                  <a:schemeClr val="tx1"/>
                </a:solidFill>
              </a:rPr>
              <a:t>matter</a:t>
            </a:r>
            <a:r>
              <a:rPr lang="tr-TR" sz="2400" dirty="0" smtClean="0">
                <a:solidFill>
                  <a:schemeClr val="tx1"/>
                </a:solidFill>
              </a:rPr>
              <a:t> of </a:t>
            </a:r>
            <a:r>
              <a:rPr lang="tr-TR" sz="2400" dirty="0" err="1" smtClean="0">
                <a:solidFill>
                  <a:schemeClr val="tx1"/>
                </a:solidFill>
              </a:rPr>
              <a:t>conceptual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necessity</a:t>
            </a:r>
            <a:r>
              <a:rPr lang="tr-TR" sz="2400" dirty="0" smtClean="0">
                <a:solidFill>
                  <a:schemeClr val="tx1"/>
                </a:solidFill>
              </a:rPr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400" dirty="0" err="1" smtClean="0">
                <a:solidFill>
                  <a:schemeClr val="tx1"/>
                </a:solidFill>
              </a:rPr>
              <a:t>Hence</a:t>
            </a:r>
            <a:r>
              <a:rPr lang="tr-TR" sz="2400" dirty="0" smtClean="0">
                <a:solidFill>
                  <a:schemeClr val="tx1"/>
                </a:solidFill>
              </a:rPr>
              <a:t>,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existence of </a:t>
            </a:r>
            <a:r>
              <a:rPr lang="en-US" sz="2400" dirty="0" smtClean="0">
                <a:solidFill>
                  <a:schemeClr val="tx1"/>
                </a:solidFill>
              </a:rPr>
              <a:t>God</a:t>
            </a:r>
            <a:r>
              <a:rPr lang="tr-TR" sz="2400" dirty="0" smtClean="0">
                <a:solidFill>
                  <a:schemeClr val="tx1"/>
                </a:solidFill>
              </a:rPr>
              <a:t> be </a:t>
            </a:r>
            <a:r>
              <a:rPr lang="tr-TR" sz="2400" dirty="0" err="1" smtClean="0">
                <a:solidFill>
                  <a:schemeClr val="tx1"/>
                </a:solidFill>
              </a:rPr>
              <a:t>known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an a </a:t>
            </a:r>
            <a:r>
              <a:rPr lang="en-US" sz="2400" dirty="0">
                <a:solidFill>
                  <a:schemeClr val="tx1"/>
                </a:solidFill>
              </a:rPr>
              <a:t>priori </a:t>
            </a:r>
            <a:r>
              <a:rPr lang="tr-TR" sz="2400" dirty="0" err="1" smtClean="0">
                <a:solidFill>
                  <a:schemeClr val="tx1"/>
                </a:solidFill>
              </a:rPr>
              <a:t>manner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once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concept of </a:t>
            </a:r>
            <a:r>
              <a:rPr lang="en-US" sz="2400" dirty="0" smtClean="0">
                <a:solidFill>
                  <a:schemeClr val="tx1"/>
                </a:solidFill>
              </a:rPr>
              <a:t>Go</a:t>
            </a:r>
            <a:r>
              <a:rPr lang="tr-TR" sz="2400" dirty="0" smtClean="0">
                <a:solidFill>
                  <a:schemeClr val="tx1"/>
                </a:solidFill>
              </a:rPr>
              <a:t>d is </a:t>
            </a:r>
            <a:r>
              <a:rPr lang="tr-TR" sz="2400" dirty="0" err="1" smtClean="0">
                <a:solidFill>
                  <a:schemeClr val="tx1"/>
                </a:solidFill>
              </a:rPr>
              <a:t>properly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understood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  <a:r>
              <a:rPr lang="tr-TR" sz="2400" dirty="0" smtClean="0"/>
              <a:t>     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651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Anselm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Traditionally, the first formulation of </a:t>
            </a:r>
            <a:r>
              <a:rPr lang="en-US" dirty="0" smtClean="0"/>
              <a:t>ontological</a:t>
            </a:r>
            <a:r>
              <a:rPr lang="tr-TR" dirty="0" smtClean="0"/>
              <a:t> </a:t>
            </a:r>
            <a:r>
              <a:rPr lang="tr-TR" dirty="0" err="1" smtClean="0"/>
              <a:t>argument</a:t>
            </a:r>
            <a:r>
              <a:rPr lang="en-US" dirty="0" smtClean="0"/>
              <a:t> </a:t>
            </a:r>
            <a:r>
              <a:rPr lang="en-US" dirty="0"/>
              <a:t>is attributed to Saint </a:t>
            </a:r>
            <a:r>
              <a:rPr lang="en-US" dirty="0" smtClean="0"/>
              <a:t>Anselm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Anselm</a:t>
            </a:r>
            <a:r>
              <a:rPr lang="tr-TR" dirty="0" smtClean="0"/>
              <a:t>, </a:t>
            </a:r>
            <a:r>
              <a:rPr lang="en-US" dirty="0" smtClean="0"/>
              <a:t>God </a:t>
            </a:r>
            <a:r>
              <a:rPr lang="en-US" dirty="0"/>
              <a:t>is the being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greater</a:t>
            </a:r>
            <a:r>
              <a:rPr lang="tr-TR" dirty="0" smtClean="0"/>
              <a:t> can be </a:t>
            </a:r>
            <a:r>
              <a:rPr lang="tr-TR" dirty="0" err="1" smtClean="0"/>
              <a:t>conceived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what</a:t>
            </a:r>
            <a:r>
              <a:rPr lang="tr-TR" dirty="0" smtClean="0"/>
              <a:t> can be </a:t>
            </a:r>
            <a:r>
              <a:rPr lang="tr-TR" dirty="0" err="1" smtClean="0"/>
              <a:t>understood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concept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, a </a:t>
            </a:r>
            <a:r>
              <a:rPr lang="tr-TR" dirty="0" err="1" smtClean="0"/>
              <a:t>denial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imply</a:t>
            </a:r>
            <a:r>
              <a:rPr lang="tr-TR" dirty="0" smtClean="0"/>
              <a:t> a </a:t>
            </a:r>
            <a:r>
              <a:rPr lang="tr-TR" dirty="0" err="1" smtClean="0"/>
              <a:t>contradiction</a:t>
            </a:r>
            <a:r>
              <a:rPr lang="tr-TR" dirty="0" smtClean="0"/>
              <a:t>.</a:t>
            </a:r>
          </a:p>
          <a:p>
            <a:pPr algn="just"/>
            <a:r>
              <a:rPr lang="tr-TR" dirty="0" err="1" smtClean="0"/>
              <a:t>For</a:t>
            </a:r>
            <a:r>
              <a:rPr lang="tr-TR" dirty="0" smtClean="0"/>
              <a:t>,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God</a:t>
            </a:r>
            <a:r>
              <a:rPr lang="tr-TR" dirty="0" smtClean="0"/>
              <a:t> as </a:t>
            </a:r>
            <a:r>
              <a:rPr lang="tr-TR" dirty="0" err="1" smtClean="0"/>
              <a:t>defined</a:t>
            </a:r>
            <a:r>
              <a:rPr lang="tr-TR" dirty="0" smtClean="0"/>
              <a:t> </a:t>
            </a:r>
            <a:r>
              <a:rPr lang="tr-TR" dirty="0" err="1" smtClean="0"/>
              <a:t>exists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in </a:t>
            </a:r>
            <a:r>
              <a:rPr lang="tr-TR" dirty="0" err="1" smtClean="0"/>
              <a:t>mind</a:t>
            </a:r>
            <a:r>
              <a:rPr lang="tr-TR" dirty="0" smtClean="0"/>
              <a:t> (in </a:t>
            </a:r>
            <a:r>
              <a:rPr lang="tr-TR" dirty="0" err="1" smtClean="0"/>
              <a:t>intellectu</a:t>
            </a:r>
            <a:r>
              <a:rPr lang="tr-TR" dirty="0" smtClean="0"/>
              <a:t>) but not in </a:t>
            </a:r>
            <a:r>
              <a:rPr lang="tr-TR" dirty="0" err="1" smtClean="0"/>
              <a:t>reality</a:t>
            </a:r>
            <a:r>
              <a:rPr lang="tr-TR" dirty="0" smtClean="0"/>
              <a:t> (in re) it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follow</a:t>
            </a:r>
            <a:r>
              <a:rPr lang="tr-TR" dirty="0" smtClean="0"/>
              <a:t> «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greater</a:t>
            </a:r>
            <a:r>
              <a:rPr lang="tr-TR" dirty="0" smtClean="0"/>
              <a:t> can be </a:t>
            </a:r>
            <a:r>
              <a:rPr lang="tr-TR" dirty="0" err="1" smtClean="0"/>
              <a:t>conceived</a:t>
            </a:r>
            <a:r>
              <a:rPr lang="tr-TR" dirty="0" smtClean="0"/>
              <a:t>»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exist</a:t>
            </a:r>
            <a:r>
              <a:rPr lang="tr-TR" dirty="0" smtClean="0"/>
              <a:t> </a:t>
            </a:r>
            <a:r>
              <a:rPr lang="tr-TR" dirty="0" err="1" smtClean="0"/>
              <a:t>mind-independently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is a </a:t>
            </a:r>
            <a:r>
              <a:rPr lang="tr-TR" dirty="0" err="1" smtClean="0"/>
              <a:t>contradication</a:t>
            </a:r>
            <a:r>
              <a:rPr lang="tr-TR" dirty="0" smtClean="0"/>
              <a:t>. </a:t>
            </a:r>
            <a:r>
              <a:rPr lang="tr-TR" dirty="0" err="1" smtClean="0"/>
              <a:t>Because</a:t>
            </a:r>
            <a:r>
              <a:rPr lang="tr-TR" dirty="0" smtClean="0"/>
              <a:t> a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exists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in </a:t>
            </a:r>
            <a:r>
              <a:rPr lang="tr-TR" dirty="0" err="1" smtClean="0"/>
              <a:t>mind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in </a:t>
            </a:r>
            <a:r>
              <a:rPr lang="tr-TR" dirty="0" err="1" smtClean="0"/>
              <a:t>reality</a:t>
            </a:r>
            <a:r>
              <a:rPr lang="tr-TR" dirty="0" smtClean="0"/>
              <a:t> is </a:t>
            </a:r>
            <a:r>
              <a:rPr lang="tr-TR" dirty="0" err="1" smtClean="0"/>
              <a:t>greater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a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exists</a:t>
            </a:r>
            <a:r>
              <a:rPr lang="tr-TR" dirty="0" smtClean="0"/>
              <a:t>  in </a:t>
            </a:r>
            <a:r>
              <a:rPr lang="tr-TR" dirty="0" err="1" smtClean="0"/>
              <a:t>mind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.</a:t>
            </a:r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950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Descartes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According to Descartes, the nature and existence of God cannot be </a:t>
            </a:r>
            <a:r>
              <a:rPr lang="tr-TR" sz="2800" dirty="0" err="1" smtClean="0"/>
              <a:t>conceived</a:t>
            </a:r>
            <a:r>
              <a:rPr lang="tr-TR" sz="2800" dirty="0" smtClean="0"/>
              <a:t> apart </a:t>
            </a:r>
            <a:r>
              <a:rPr lang="tr-TR" sz="2800" dirty="0" err="1" smtClean="0"/>
              <a:t>from</a:t>
            </a:r>
            <a:r>
              <a:rPr lang="tr-TR" sz="2800" dirty="0" smtClean="0"/>
              <a:t> </a:t>
            </a:r>
            <a:r>
              <a:rPr lang="tr-TR" sz="2800" dirty="0" err="1" smtClean="0"/>
              <a:t>each</a:t>
            </a:r>
            <a:r>
              <a:rPr lang="tr-TR" sz="2800" dirty="0" smtClean="0"/>
              <a:t> </a:t>
            </a:r>
            <a:r>
              <a:rPr lang="tr-TR" sz="2800" dirty="0" err="1" smtClean="0"/>
              <a:t>other</a:t>
            </a:r>
            <a:r>
              <a:rPr lang="tr-TR" sz="2800" dirty="0"/>
              <a:t>.</a:t>
            </a:r>
          </a:p>
          <a:p>
            <a:pPr algn="just"/>
            <a:r>
              <a:rPr lang="tr-TR" sz="2800" dirty="0" err="1"/>
              <a:t>T</a:t>
            </a:r>
            <a:r>
              <a:rPr lang="tr-TR" sz="2800" dirty="0" err="1" smtClean="0"/>
              <a:t>he</a:t>
            </a:r>
            <a:r>
              <a:rPr lang="tr-TR" sz="2800" dirty="0" smtClean="0"/>
              <a:t> </a:t>
            </a:r>
            <a:r>
              <a:rPr lang="tr-TR" sz="2800" dirty="0" err="1"/>
              <a:t>very</a:t>
            </a:r>
            <a:r>
              <a:rPr lang="tr-TR" sz="2800" dirty="0"/>
              <a:t> </a:t>
            </a:r>
            <a:r>
              <a:rPr lang="tr-TR" sz="2800" dirty="0" err="1"/>
              <a:t>nature</a:t>
            </a:r>
            <a:r>
              <a:rPr lang="tr-TR" sz="2800" dirty="0"/>
              <a:t> of </a:t>
            </a:r>
            <a:r>
              <a:rPr lang="tr-TR" sz="2800" dirty="0" err="1"/>
              <a:t>God</a:t>
            </a:r>
            <a:r>
              <a:rPr lang="tr-TR" sz="2800" dirty="0"/>
              <a:t> </a:t>
            </a:r>
            <a:r>
              <a:rPr lang="tr-TR" sz="2800" dirty="0" err="1" smtClean="0"/>
              <a:t>entails</a:t>
            </a:r>
            <a:r>
              <a:rPr lang="tr-TR" sz="2800" dirty="0" smtClean="0"/>
              <a:t> </a:t>
            </a:r>
            <a:r>
              <a:rPr lang="tr-TR" sz="2800" dirty="0"/>
              <a:t>His </a:t>
            </a:r>
            <a:r>
              <a:rPr lang="tr-TR" sz="2800" dirty="0" err="1" smtClean="0"/>
              <a:t>existence</a:t>
            </a:r>
            <a:r>
              <a:rPr lang="tr-TR" sz="2800" dirty="0" smtClean="0"/>
              <a:t>, </a:t>
            </a:r>
            <a:r>
              <a:rPr lang="tr-TR" sz="2800" dirty="0" err="1"/>
              <a:t>j</a:t>
            </a:r>
            <a:r>
              <a:rPr lang="tr-TR" sz="2800" dirty="0" err="1" smtClean="0"/>
              <a:t>ust</a:t>
            </a:r>
            <a:r>
              <a:rPr lang="tr-TR" sz="2800" dirty="0" smtClean="0"/>
              <a:t> as, in </a:t>
            </a:r>
            <a:r>
              <a:rPr lang="tr-TR" sz="2800" dirty="0" err="1" smtClean="0"/>
              <a:t>thinking</a:t>
            </a:r>
            <a:r>
              <a:rPr lang="tr-TR" sz="2800" dirty="0" smtClean="0"/>
              <a:t> of a </a:t>
            </a:r>
            <a:r>
              <a:rPr lang="tr-TR" sz="2800" dirty="0" err="1" smtClean="0"/>
              <a:t>triangle</a:t>
            </a:r>
            <a:r>
              <a:rPr lang="tr-TR" sz="2800" dirty="0" smtClean="0"/>
              <a:t>, </a:t>
            </a:r>
            <a:r>
              <a:rPr lang="tr-TR" sz="2800" dirty="0" err="1" smtClean="0"/>
              <a:t>one</a:t>
            </a:r>
            <a:r>
              <a:rPr lang="tr-TR" sz="2800" dirty="0" smtClean="0"/>
              <a:t> </a:t>
            </a:r>
            <a:r>
              <a:rPr lang="tr-TR" sz="2800" dirty="0" err="1" smtClean="0"/>
              <a:t>must</a:t>
            </a:r>
            <a:r>
              <a:rPr lang="tr-TR" sz="2800" dirty="0"/>
              <a:t> </a:t>
            </a:r>
            <a:r>
              <a:rPr lang="tr-TR" sz="2800" dirty="0" err="1" smtClean="0"/>
              <a:t>accept</a:t>
            </a:r>
            <a:r>
              <a:rPr lang="tr-TR" sz="2800" dirty="0" smtClean="0"/>
              <a:t> </a:t>
            </a:r>
            <a:r>
              <a:rPr lang="tr-TR" sz="2800" dirty="0" err="1" smtClean="0"/>
              <a:t>due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very</a:t>
            </a:r>
            <a:r>
              <a:rPr lang="tr-TR" sz="2800" dirty="0" smtClean="0"/>
              <a:t> </a:t>
            </a:r>
            <a:r>
              <a:rPr lang="tr-TR" sz="2800" dirty="0" err="1" smtClean="0"/>
              <a:t>nature</a:t>
            </a:r>
            <a:r>
              <a:rPr lang="tr-TR" sz="2800" dirty="0" smtClean="0"/>
              <a:t> of </a:t>
            </a:r>
            <a:r>
              <a:rPr lang="tr-TR" sz="2800" dirty="0" err="1" smtClean="0"/>
              <a:t>triangle</a:t>
            </a:r>
            <a:r>
              <a:rPr lang="tr-TR" sz="2800" dirty="0" smtClean="0"/>
              <a:t>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/>
              <a:t>three angles are equal to two right </a:t>
            </a:r>
            <a:r>
              <a:rPr lang="en-US" sz="2800" dirty="0" err="1" smtClean="0"/>
              <a:t>ang</a:t>
            </a:r>
            <a:r>
              <a:rPr lang="tr-TR" sz="2800" dirty="0" err="1" smtClean="0"/>
              <a:t>les</a:t>
            </a:r>
            <a:r>
              <a:rPr lang="tr-TR" sz="2800" dirty="0" smtClean="0"/>
              <a:t>.</a:t>
            </a:r>
          </a:p>
          <a:p>
            <a:pPr algn="just"/>
            <a:r>
              <a:rPr lang="tr-TR" sz="2800" dirty="0" smtClean="0"/>
              <a:t>No </a:t>
            </a:r>
            <a:r>
              <a:rPr lang="tr-TR" sz="2800" dirty="0" err="1" smtClean="0"/>
              <a:t>being</a:t>
            </a:r>
            <a:r>
              <a:rPr lang="tr-TR" sz="2800" dirty="0" smtClean="0"/>
              <a:t> can be </a:t>
            </a:r>
            <a:r>
              <a:rPr lang="tr-TR" sz="2800" dirty="0" err="1" smtClean="0"/>
              <a:t>perfect</a:t>
            </a:r>
            <a:r>
              <a:rPr lang="tr-TR" sz="2800" dirty="0" smtClean="0"/>
              <a:t> </a:t>
            </a:r>
            <a:r>
              <a:rPr lang="tr-TR" sz="2800" dirty="0" err="1" smtClean="0"/>
              <a:t>without</a:t>
            </a:r>
            <a:r>
              <a:rPr lang="tr-TR" sz="2800" dirty="0" smtClean="0"/>
              <a:t> </a:t>
            </a:r>
            <a:r>
              <a:rPr lang="tr-TR" sz="2800" dirty="0" err="1" smtClean="0"/>
              <a:t>existence</a:t>
            </a:r>
            <a:r>
              <a:rPr lang="tr-TR" sz="2800" dirty="0" smtClean="0"/>
              <a:t>. </a:t>
            </a:r>
            <a:r>
              <a:rPr lang="tr-TR" sz="2800" dirty="0" err="1" smtClean="0"/>
              <a:t>Therefore</a:t>
            </a:r>
            <a:r>
              <a:rPr lang="tr-TR" sz="2800" dirty="0"/>
              <a:t> </a:t>
            </a:r>
            <a:r>
              <a:rPr lang="tr-TR" sz="2800" dirty="0" err="1" smtClean="0"/>
              <a:t>Divine</a:t>
            </a:r>
            <a:r>
              <a:rPr lang="tr-TR" sz="2800" dirty="0" smtClean="0"/>
              <a:t> </a:t>
            </a:r>
            <a:r>
              <a:rPr lang="tr-TR" sz="2800" dirty="0" err="1" smtClean="0"/>
              <a:t>perfection</a:t>
            </a:r>
            <a:r>
              <a:rPr lang="tr-TR" sz="2800" dirty="0" smtClean="0"/>
              <a:t> </a:t>
            </a:r>
            <a:r>
              <a:rPr lang="tr-TR" sz="2800" dirty="0" err="1" smtClean="0"/>
              <a:t>entails</a:t>
            </a:r>
            <a:r>
              <a:rPr lang="tr-TR" sz="2800" dirty="0" smtClean="0"/>
              <a:t> </a:t>
            </a:r>
            <a:r>
              <a:rPr lang="tr-TR" sz="2800" dirty="0" err="1" smtClean="0"/>
              <a:t>Divine</a:t>
            </a:r>
            <a:r>
              <a:rPr lang="tr-TR" sz="2800" dirty="0" smtClean="0"/>
              <a:t> </a:t>
            </a:r>
            <a:r>
              <a:rPr lang="tr-TR" sz="2800" dirty="0" err="1" smtClean="0"/>
              <a:t>existence</a:t>
            </a:r>
            <a:r>
              <a:rPr lang="tr-TR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31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KANT’S CRITICISM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a </a:t>
            </a:r>
            <a:r>
              <a:rPr lang="tr-TR" dirty="0" err="1" smtClean="0"/>
              <a:t>being</a:t>
            </a:r>
            <a:r>
              <a:rPr lang="en-US" dirty="0" smtClean="0"/>
              <a:t> </a:t>
            </a:r>
            <a:r>
              <a:rPr lang="en-US" dirty="0"/>
              <a:t>cannot be </a:t>
            </a:r>
            <a:r>
              <a:rPr lang="tr-TR" dirty="0" err="1" smtClean="0"/>
              <a:t>established</a:t>
            </a:r>
            <a:r>
              <a:rPr lang="en-US" dirty="0" smtClean="0"/>
              <a:t> </a:t>
            </a:r>
            <a:r>
              <a:rPr lang="en-US" dirty="0"/>
              <a:t>through a purely conceptual analysis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No analytical proposition can </a:t>
            </a:r>
            <a:r>
              <a:rPr lang="tr-TR" dirty="0" smtClean="0"/>
              <a:t>be</a:t>
            </a:r>
            <a:r>
              <a:rPr lang="en-US" dirty="0" smtClean="0"/>
              <a:t> factual.</a:t>
            </a:r>
            <a:endParaRPr lang="tr-TR" dirty="0" smtClean="0"/>
          </a:p>
          <a:p>
            <a:r>
              <a:rPr lang="tr-TR" dirty="0" err="1" smtClean="0"/>
              <a:t>Existence</a:t>
            </a:r>
            <a:r>
              <a:rPr lang="tr-TR" dirty="0" smtClean="0"/>
              <a:t> is not a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predicate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accept</a:t>
            </a:r>
            <a:r>
              <a:rPr lang="tr-TR" dirty="0" smtClean="0"/>
              <a:t> a </a:t>
            </a:r>
            <a:r>
              <a:rPr lang="en-US" dirty="0" smtClean="0"/>
              <a:t>triangle</a:t>
            </a:r>
            <a:r>
              <a:rPr lang="tr-TR" dirty="0" smtClean="0"/>
              <a:t> </a:t>
            </a:r>
            <a:r>
              <a:rPr lang="tr-TR" dirty="0" err="1" smtClean="0"/>
              <a:t>together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rejection</a:t>
            </a:r>
            <a:r>
              <a:rPr lang="tr-TR" dirty="0" smtClean="0"/>
              <a:t> of </a:t>
            </a:r>
            <a:r>
              <a:rPr lang="tr-TR" dirty="0" err="1" smtClean="0"/>
              <a:t>its</a:t>
            </a:r>
            <a:r>
              <a:rPr lang="en-US" dirty="0" smtClean="0"/>
              <a:t> </a:t>
            </a:r>
            <a:r>
              <a:rPr lang="en-US" dirty="0"/>
              <a:t>angles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imply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 smtClean="0"/>
              <a:t>contradictio</a:t>
            </a:r>
            <a:r>
              <a:rPr lang="tr-TR" dirty="0" smtClean="0"/>
              <a:t>n, but a </a:t>
            </a:r>
            <a:r>
              <a:rPr lang="tr-TR" dirty="0" err="1" smtClean="0"/>
              <a:t>complete</a:t>
            </a:r>
            <a:r>
              <a:rPr lang="tr-TR" dirty="0" smtClean="0"/>
              <a:t> </a:t>
            </a:r>
            <a:r>
              <a:rPr lang="tr-TR" dirty="0" err="1" smtClean="0"/>
              <a:t>denial</a:t>
            </a:r>
            <a:r>
              <a:rPr lang="tr-TR" dirty="0" smtClean="0"/>
              <a:t> of </a:t>
            </a:r>
            <a:r>
              <a:rPr lang="tr-TR" dirty="0" err="1" smtClean="0"/>
              <a:t>triangle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not 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err="1" smtClean="0"/>
              <a:t>Likewise</a:t>
            </a:r>
            <a:r>
              <a:rPr lang="tr-TR" dirty="0" smtClean="0"/>
              <a:t>, i</a:t>
            </a:r>
            <a:r>
              <a:rPr lang="en-US" dirty="0" smtClean="0"/>
              <a:t>f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accept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concept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but </a:t>
            </a:r>
            <a:r>
              <a:rPr lang="tr-TR" dirty="0" err="1" smtClean="0"/>
              <a:t>reject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He is </a:t>
            </a:r>
            <a:r>
              <a:rPr lang="tr-TR" dirty="0" err="1" smtClean="0"/>
              <a:t>omnipotent</a:t>
            </a:r>
            <a:r>
              <a:rPr lang="tr-TR" dirty="0" smtClean="0"/>
              <a:t>,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entail</a:t>
            </a:r>
            <a:r>
              <a:rPr lang="tr-TR" dirty="0" smtClean="0"/>
              <a:t> a </a:t>
            </a:r>
            <a:r>
              <a:rPr lang="tr-TR" dirty="0" err="1" smtClean="0"/>
              <a:t>contradiction</a:t>
            </a:r>
            <a:r>
              <a:rPr lang="tr-TR" dirty="0" smtClean="0"/>
              <a:t>. But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deny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concept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 </a:t>
            </a:r>
            <a:r>
              <a:rPr lang="tr-TR" dirty="0" err="1" smtClean="0"/>
              <a:t>altogether</a:t>
            </a:r>
            <a:r>
              <a:rPr lang="tr-TR" dirty="0" smtClean="0"/>
              <a:t> ,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contradiction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/>
              <a:t> </a:t>
            </a:r>
            <a:r>
              <a:rPr lang="tr-TR" dirty="0" err="1" smtClean="0"/>
              <a:t>arise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However</a:t>
            </a:r>
            <a:r>
              <a:rPr lang="tr-TR" dirty="0" smtClean="0"/>
              <a:t>, </a:t>
            </a:r>
            <a:r>
              <a:rPr lang="tr-TR" dirty="0" err="1" smtClean="0"/>
              <a:t>Kant’s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objections</a:t>
            </a:r>
            <a:r>
              <a:rPr lang="tr-TR" dirty="0" smtClean="0"/>
              <a:t> </a:t>
            </a:r>
            <a:r>
              <a:rPr lang="tr-TR" dirty="0" err="1" smtClean="0"/>
              <a:t>seem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rather</a:t>
            </a:r>
            <a:r>
              <a:rPr lang="tr-TR" dirty="0" smtClean="0"/>
              <a:t> </a:t>
            </a:r>
            <a:r>
              <a:rPr lang="tr-TR" dirty="0" err="1" smtClean="0"/>
              <a:t>controversial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is not 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«</a:t>
            </a:r>
            <a:r>
              <a:rPr lang="tr-TR" dirty="0" err="1" smtClean="0"/>
              <a:t>existence</a:t>
            </a:r>
            <a:r>
              <a:rPr lang="tr-TR" dirty="0" smtClean="0"/>
              <a:t>» is not a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predicate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analytical</a:t>
            </a:r>
            <a:r>
              <a:rPr lang="tr-TR" dirty="0" smtClean="0"/>
              <a:t> </a:t>
            </a:r>
            <a:r>
              <a:rPr lang="tr-TR" dirty="0" err="1" smtClean="0"/>
              <a:t>proposition</a:t>
            </a:r>
            <a:r>
              <a:rPr lang="tr-TR" dirty="0" smtClean="0"/>
              <a:t> can </a:t>
            </a:r>
            <a:r>
              <a:rPr lang="tr-TR" dirty="0" err="1" smtClean="0"/>
              <a:t>yield</a:t>
            </a:r>
            <a:r>
              <a:rPr lang="tr-TR" dirty="0" smtClean="0"/>
              <a:t>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factual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of </a:t>
            </a:r>
            <a:r>
              <a:rPr lang="tr-TR" dirty="0" err="1" smtClean="0"/>
              <a:t>something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04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Malcolm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err="1" smtClean="0"/>
              <a:t>Although</a:t>
            </a:r>
            <a:r>
              <a:rPr lang="en-US" dirty="0" smtClean="0"/>
              <a:t> ‘</a:t>
            </a:r>
            <a:r>
              <a:rPr lang="tr-TR" dirty="0" err="1" smtClean="0"/>
              <a:t>existence</a:t>
            </a:r>
            <a:r>
              <a:rPr lang="en-US" dirty="0" smtClean="0"/>
              <a:t>‘</a:t>
            </a:r>
            <a:r>
              <a:rPr lang="tr-TR" dirty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not</a:t>
            </a:r>
            <a:r>
              <a:rPr lang="en-US" dirty="0" smtClean="0"/>
              <a:t> </a:t>
            </a:r>
            <a:r>
              <a:rPr lang="tr-TR" dirty="0" smtClean="0"/>
              <a:t>be </a:t>
            </a:r>
            <a:r>
              <a:rPr lang="en-US" dirty="0" smtClean="0"/>
              <a:t>a </a:t>
            </a:r>
            <a:r>
              <a:rPr lang="en-US" dirty="0"/>
              <a:t>real predicate </a:t>
            </a:r>
            <a:r>
              <a:rPr lang="tr-TR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tr-TR" dirty="0" err="1" smtClean="0"/>
              <a:t>contingent</a:t>
            </a:r>
            <a:r>
              <a:rPr lang="en-US" dirty="0" smtClean="0"/>
              <a:t> beings</a:t>
            </a:r>
            <a:r>
              <a:rPr lang="tr-TR" dirty="0" smtClean="0"/>
              <a:t>, ‘</a:t>
            </a:r>
            <a:r>
              <a:rPr lang="tr-TR" dirty="0" err="1"/>
              <a:t>n</a:t>
            </a:r>
            <a:r>
              <a:rPr lang="tr-TR" dirty="0" err="1" smtClean="0"/>
              <a:t>ecessary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’ is a </a:t>
            </a:r>
            <a:r>
              <a:rPr lang="tr-TR" dirty="0" err="1" smtClean="0"/>
              <a:t>real</a:t>
            </a:r>
            <a:r>
              <a:rPr lang="tr-TR" dirty="0" smtClean="0"/>
              <a:t> </a:t>
            </a:r>
            <a:r>
              <a:rPr lang="tr-TR" dirty="0" err="1" smtClean="0"/>
              <a:t>predicate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Unlike</a:t>
            </a:r>
            <a:r>
              <a:rPr lang="tr-TR" dirty="0" smtClean="0"/>
              <a:t> </a:t>
            </a:r>
            <a:r>
              <a:rPr lang="tr-TR" dirty="0" err="1" smtClean="0"/>
              <a:t>contingent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,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be a </a:t>
            </a:r>
            <a:r>
              <a:rPr lang="tr-TR" dirty="0" err="1" smtClean="0"/>
              <a:t>matter</a:t>
            </a:r>
            <a:r>
              <a:rPr lang="tr-TR" dirty="0" smtClean="0"/>
              <a:t> of </a:t>
            </a:r>
            <a:r>
              <a:rPr lang="tr-TR" dirty="0" err="1" smtClean="0"/>
              <a:t>contingency</a:t>
            </a:r>
            <a:r>
              <a:rPr lang="tr-TR" dirty="0" smtClean="0"/>
              <a:t>.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is not </a:t>
            </a:r>
            <a:r>
              <a:rPr lang="tr-TR" dirty="0" err="1" smtClean="0"/>
              <a:t>impossible</a:t>
            </a:r>
            <a:r>
              <a:rPr lang="tr-TR" dirty="0" smtClean="0"/>
              <a:t> He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exist</a:t>
            </a:r>
            <a:r>
              <a:rPr lang="tr-TR" dirty="0"/>
              <a:t> </a:t>
            </a:r>
            <a:r>
              <a:rPr lang="tr-TR" dirty="0" err="1" smtClean="0"/>
              <a:t>necessarily</a:t>
            </a:r>
            <a:r>
              <a:rPr lang="tr-TR" dirty="0" smtClean="0"/>
              <a:t>. </a:t>
            </a:r>
          </a:p>
          <a:p>
            <a:pPr algn="just"/>
            <a:endParaRPr lang="tr-TR" dirty="0" smtClean="0"/>
          </a:p>
          <a:p>
            <a:r>
              <a:rPr lang="en-US" dirty="0"/>
              <a:t>Likewise, if there is no God, its existence is impossible because </a:t>
            </a:r>
            <a:r>
              <a:rPr lang="en-US" dirty="0" smtClean="0"/>
              <a:t>assuming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en-US" dirty="0" smtClean="0"/>
              <a:t> </a:t>
            </a:r>
            <a:r>
              <a:rPr lang="en-US" dirty="0"/>
              <a:t>a cause </a:t>
            </a:r>
            <a:r>
              <a:rPr lang="en-US" dirty="0" smtClean="0"/>
              <a:t>brings </a:t>
            </a:r>
            <a:r>
              <a:rPr lang="en-US" dirty="0"/>
              <a:t>God into existence contradicts the concept of </a:t>
            </a:r>
            <a:r>
              <a:rPr lang="en-US" dirty="0" smtClean="0"/>
              <a:t>God.</a:t>
            </a:r>
            <a:r>
              <a:rPr lang="tr-TR" dirty="0" smtClean="0"/>
              <a:t>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, </a:t>
            </a:r>
            <a:r>
              <a:rPr lang="en-US" dirty="0" smtClean="0"/>
              <a:t>unless </a:t>
            </a:r>
            <a:r>
              <a:rPr lang="en-US" dirty="0"/>
              <a:t>God's existence is shown to be impossible, </a:t>
            </a:r>
            <a:r>
              <a:rPr lang="tr-TR" dirty="0" smtClean="0"/>
              <a:t>His </a:t>
            </a:r>
            <a:r>
              <a:rPr lang="en-US" dirty="0" smtClean="0"/>
              <a:t>existence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considered</a:t>
            </a:r>
            <a:r>
              <a:rPr lang="tr-TR" dirty="0" smtClean="0"/>
              <a:t> as</a:t>
            </a:r>
            <a:r>
              <a:rPr lang="en-US" dirty="0" smtClean="0"/>
              <a:t> </a:t>
            </a:r>
            <a:r>
              <a:rPr lang="en-US" dirty="0"/>
              <a:t>necessary</a:t>
            </a:r>
            <a:r>
              <a:rPr lang="en-US" dirty="0" smtClean="0"/>
              <a:t>.</a:t>
            </a:r>
            <a:endParaRPr lang="tr-TR" dirty="0"/>
          </a:p>
          <a:p>
            <a:endParaRPr lang="en-US" dirty="0"/>
          </a:p>
          <a:p>
            <a:r>
              <a:rPr lang="tr-TR" dirty="0" err="1" smtClean="0"/>
              <a:t>Given</a:t>
            </a:r>
            <a:r>
              <a:rPr lang="tr-TR" dirty="0" smtClean="0"/>
              <a:t> 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concept</a:t>
            </a:r>
            <a:r>
              <a:rPr lang="tr-TR" dirty="0" smtClean="0"/>
              <a:t> of </a:t>
            </a:r>
            <a:r>
              <a:rPr lang="tr-TR" dirty="0" err="1" smtClean="0"/>
              <a:t>God</a:t>
            </a:r>
            <a:r>
              <a:rPr lang="tr-TR" dirty="0"/>
              <a:t>, </a:t>
            </a:r>
            <a:r>
              <a:rPr lang="tr-TR" dirty="0" err="1" smtClean="0"/>
              <a:t>unlike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concept</a:t>
            </a:r>
            <a:r>
              <a:rPr lang="tr-TR" dirty="0"/>
              <a:t>  </a:t>
            </a:r>
            <a:r>
              <a:rPr lang="tr-TR" dirty="0" smtClean="0"/>
              <a:t>«</a:t>
            </a:r>
            <a:r>
              <a:rPr lang="tr-TR" dirty="0" err="1" smtClean="0"/>
              <a:t>square</a:t>
            </a:r>
            <a:r>
              <a:rPr lang="tr-TR" dirty="0" smtClean="0"/>
              <a:t> </a:t>
            </a:r>
            <a:r>
              <a:rPr lang="tr-TR" dirty="0" err="1"/>
              <a:t>circle</a:t>
            </a:r>
            <a:r>
              <a:rPr lang="tr-TR" dirty="0"/>
              <a:t>», </a:t>
            </a:r>
            <a:r>
              <a:rPr lang="tr-TR" dirty="0" smtClean="0"/>
              <a:t>is not </a:t>
            </a:r>
            <a:r>
              <a:rPr lang="tr-TR" dirty="0" err="1" smtClean="0"/>
              <a:t>contradictory</a:t>
            </a:r>
            <a:r>
              <a:rPr lang="tr-TR" dirty="0" smtClean="0"/>
              <a:t> i</a:t>
            </a:r>
            <a:r>
              <a:rPr lang="en-US" dirty="0" smtClean="0"/>
              <a:t>t </a:t>
            </a:r>
            <a:r>
              <a:rPr lang="en-US" dirty="0"/>
              <a:t>has not yet been shown that </a:t>
            </a:r>
            <a:r>
              <a:rPr lang="tr-TR" dirty="0" smtClean="0"/>
              <a:t>His </a:t>
            </a:r>
            <a:r>
              <a:rPr lang="en-US" dirty="0" smtClean="0"/>
              <a:t>existence </a:t>
            </a:r>
            <a:r>
              <a:rPr lang="en-US" dirty="0"/>
              <a:t>is impossible. </a:t>
            </a:r>
            <a:r>
              <a:rPr lang="tr-TR" dirty="0" smtClean="0"/>
              <a:t>But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existence of God is </a:t>
            </a:r>
            <a:r>
              <a:rPr lang="en-US" dirty="0" smtClean="0"/>
              <a:t>possible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it is</a:t>
            </a:r>
            <a:r>
              <a:rPr lang="en-US" dirty="0" smtClean="0"/>
              <a:t> </a:t>
            </a:r>
            <a:r>
              <a:rPr lang="en-US" dirty="0"/>
              <a:t>necessary.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3581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Plantinga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000" dirty="0" err="1" smtClean="0"/>
              <a:t>Platinga’s</a:t>
            </a:r>
            <a:r>
              <a:rPr lang="tr-TR" sz="2000" dirty="0" smtClean="0"/>
              <a:t> </a:t>
            </a:r>
            <a:r>
              <a:rPr lang="tr-TR" sz="2000" dirty="0" err="1" smtClean="0"/>
              <a:t>defence</a:t>
            </a:r>
            <a:r>
              <a:rPr lang="tr-TR" sz="2000" dirty="0" smtClean="0"/>
              <a:t> of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ontological</a:t>
            </a:r>
            <a:r>
              <a:rPr lang="tr-TR" sz="2000" dirty="0" smtClean="0"/>
              <a:t> </a:t>
            </a:r>
            <a:r>
              <a:rPr lang="tr-TR" sz="2000" dirty="0" err="1" smtClean="0"/>
              <a:t>argument</a:t>
            </a:r>
            <a:r>
              <a:rPr lang="tr-TR" sz="2000" dirty="0" smtClean="0"/>
              <a:t> </a:t>
            </a:r>
            <a:r>
              <a:rPr lang="tr-TR" sz="2000" dirty="0" err="1" smtClean="0"/>
              <a:t>depends</a:t>
            </a:r>
            <a:r>
              <a:rPr lang="tr-TR" sz="2000" dirty="0" smtClean="0"/>
              <a:t> on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concepts</a:t>
            </a:r>
            <a:r>
              <a:rPr lang="tr-TR" sz="2000" dirty="0" smtClean="0"/>
              <a:t> of «</a:t>
            </a:r>
            <a:r>
              <a:rPr lang="en-US" sz="2000" dirty="0" smtClean="0"/>
              <a:t>maxim</a:t>
            </a:r>
            <a:r>
              <a:rPr lang="tr-TR" sz="2000" dirty="0" smtClean="0"/>
              <a:t>al </a:t>
            </a:r>
            <a:r>
              <a:rPr lang="tr-TR" sz="2000" dirty="0" err="1" smtClean="0"/>
              <a:t>greatness</a:t>
            </a:r>
            <a:r>
              <a:rPr lang="tr-TR" sz="2000" dirty="0" smtClean="0"/>
              <a:t>»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tr-TR" sz="2000" dirty="0" smtClean="0"/>
              <a:t>«</a:t>
            </a:r>
            <a:r>
              <a:rPr lang="en-US" sz="2000" dirty="0" smtClean="0"/>
              <a:t>maximum </a:t>
            </a:r>
            <a:r>
              <a:rPr lang="tr-TR" sz="2000" dirty="0" err="1" smtClean="0"/>
              <a:t>excellence</a:t>
            </a:r>
            <a:r>
              <a:rPr lang="tr-TR" sz="2000" dirty="0" smtClean="0"/>
              <a:t>»</a:t>
            </a:r>
            <a:r>
              <a:rPr lang="tr-TR" sz="2000" dirty="0"/>
              <a:t> </a:t>
            </a:r>
            <a:r>
              <a:rPr lang="tr-TR" sz="2000" dirty="0" smtClean="0"/>
              <a:t>in </a:t>
            </a:r>
            <a:r>
              <a:rPr lang="tr-TR" sz="2000" dirty="0" err="1" smtClean="0"/>
              <a:t>terms</a:t>
            </a:r>
            <a:r>
              <a:rPr lang="tr-TR" sz="2000" dirty="0" smtClean="0"/>
              <a:t> of </a:t>
            </a:r>
            <a:r>
              <a:rPr lang="tr-TR" sz="2000" dirty="0" err="1" smtClean="0"/>
              <a:t>possible</a:t>
            </a:r>
            <a:r>
              <a:rPr lang="tr-TR" sz="2000" dirty="0" smtClean="0"/>
              <a:t> </a:t>
            </a:r>
            <a:r>
              <a:rPr lang="tr-TR" sz="2000" dirty="0" err="1" smtClean="0"/>
              <a:t>worlds</a:t>
            </a:r>
            <a:r>
              <a:rPr lang="tr-TR" sz="2000" dirty="0" smtClean="0"/>
              <a:t>. </a:t>
            </a:r>
            <a:r>
              <a:rPr lang="tr-TR" sz="2000" dirty="0" err="1" smtClean="0"/>
              <a:t>Thus</a:t>
            </a:r>
            <a:r>
              <a:rPr lang="tr-TR" sz="2000" dirty="0" smtClean="0"/>
              <a:t>:</a:t>
            </a:r>
          </a:p>
          <a:p>
            <a:pPr algn="just"/>
            <a:r>
              <a:rPr lang="en-US" sz="2000" dirty="0"/>
              <a:t>There is a possible world in which the </a:t>
            </a:r>
            <a:r>
              <a:rPr lang="en-US" sz="2000" dirty="0" smtClean="0"/>
              <a:t>maxim</a:t>
            </a:r>
            <a:r>
              <a:rPr lang="tr-TR" sz="2000" dirty="0" smtClean="0"/>
              <a:t>al</a:t>
            </a:r>
            <a:r>
              <a:rPr lang="en-US" sz="2000" dirty="0" smtClean="0"/>
              <a:t> </a:t>
            </a:r>
            <a:r>
              <a:rPr lang="tr-TR" sz="2000" dirty="0" err="1" smtClean="0"/>
              <a:t>greatness</a:t>
            </a:r>
            <a:r>
              <a:rPr lang="en-US" sz="2000" dirty="0" smtClean="0"/>
              <a:t> </a:t>
            </a:r>
            <a:r>
              <a:rPr lang="en-US" sz="2000" dirty="0"/>
              <a:t>is realized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algn="just"/>
            <a:r>
              <a:rPr lang="tr-TR" sz="2000" dirty="0" smtClean="0"/>
              <a:t>A </a:t>
            </a:r>
            <a:r>
              <a:rPr lang="tr-TR" sz="2000" dirty="0" err="1" smtClean="0"/>
              <a:t>being</a:t>
            </a:r>
            <a:r>
              <a:rPr lang="tr-TR" sz="2000" dirty="0" smtClean="0"/>
              <a:t> has</a:t>
            </a:r>
            <a:r>
              <a:rPr lang="en-US" sz="2000" dirty="0" smtClean="0"/>
              <a:t> maxim</a:t>
            </a:r>
            <a:r>
              <a:rPr lang="tr-TR" sz="2000" dirty="0" smtClean="0"/>
              <a:t>al </a:t>
            </a:r>
            <a:r>
              <a:rPr lang="tr-TR" sz="2000" dirty="0" err="1" smtClean="0"/>
              <a:t>greatness</a:t>
            </a:r>
            <a:r>
              <a:rPr lang="tr-TR" sz="2000" dirty="0"/>
              <a:t> </a:t>
            </a:r>
            <a:r>
              <a:rPr lang="tr-TR" sz="2000" dirty="0" err="1" smtClean="0"/>
              <a:t>only</a:t>
            </a:r>
            <a:r>
              <a:rPr lang="tr-TR" sz="2000" dirty="0" smtClean="0"/>
              <a:t> </a:t>
            </a:r>
            <a:r>
              <a:rPr lang="tr-TR" sz="2000" dirty="0" err="1" smtClean="0"/>
              <a:t>if</a:t>
            </a:r>
            <a:r>
              <a:rPr lang="en-US" sz="2000" dirty="0" smtClean="0"/>
              <a:t> </a:t>
            </a:r>
            <a:r>
              <a:rPr lang="en-US" sz="2000" dirty="0"/>
              <a:t>it has </a:t>
            </a:r>
            <a:r>
              <a:rPr lang="en-US" sz="2000" dirty="0" smtClean="0"/>
              <a:t>maxim</a:t>
            </a:r>
            <a:r>
              <a:rPr lang="tr-TR" sz="2000" dirty="0" smtClean="0"/>
              <a:t>al</a:t>
            </a:r>
            <a:r>
              <a:rPr lang="en-US" sz="2000" dirty="0" smtClean="0"/>
              <a:t> </a:t>
            </a:r>
            <a:r>
              <a:rPr lang="tr-TR" sz="2000" dirty="0" err="1" smtClean="0"/>
              <a:t>greatness</a:t>
            </a:r>
            <a:r>
              <a:rPr lang="en-US" sz="2000" dirty="0" smtClean="0"/>
              <a:t> </a:t>
            </a:r>
            <a:r>
              <a:rPr lang="en-US" sz="2000" dirty="0"/>
              <a:t>in all possible worlds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algn="just"/>
            <a:r>
              <a:rPr lang="tr-TR" sz="2000" dirty="0" err="1" smtClean="0"/>
              <a:t>Maximal</a:t>
            </a:r>
            <a:r>
              <a:rPr lang="tr-TR" sz="2000" dirty="0" smtClean="0"/>
              <a:t> </a:t>
            </a:r>
            <a:r>
              <a:rPr lang="tr-TR" sz="2000" dirty="0" err="1" smtClean="0"/>
              <a:t>greatness</a:t>
            </a:r>
            <a:r>
              <a:rPr lang="tr-TR" sz="2000" dirty="0" smtClean="0"/>
              <a:t> </a:t>
            </a:r>
            <a:r>
              <a:rPr lang="tr-TR" sz="2000" dirty="0" err="1" smtClean="0"/>
              <a:t>entails</a:t>
            </a:r>
            <a:r>
              <a:rPr lang="tr-TR" sz="2000" dirty="0" smtClean="0"/>
              <a:t> </a:t>
            </a:r>
            <a:r>
              <a:rPr lang="tr-TR" sz="2000" dirty="0" err="1" smtClean="0"/>
              <a:t>maximal</a:t>
            </a:r>
            <a:r>
              <a:rPr lang="tr-TR" sz="2000" dirty="0" smtClean="0"/>
              <a:t> </a:t>
            </a:r>
            <a:r>
              <a:rPr lang="tr-TR" sz="2000" dirty="0" err="1" smtClean="0"/>
              <a:t>excellence</a:t>
            </a:r>
            <a:r>
              <a:rPr lang="tr-TR" sz="2000" dirty="0" smtClean="0"/>
              <a:t>.</a:t>
            </a:r>
          </a:p>
          <a:p>
            <a:pPr algn="just"/>
            <a:r>
              <a:rPr lang="tr-TR" sz="2000" dirty="0" err="1" smtClean="0"/>
              <a:t>Maximal</a:t>
            </a:r>
            <a:r>
              <a:rPr lang="tr-TR" sz="2000" dirty="0" smtClean="0"/>
              <a:t> </a:t>
            </a:r>
            <a:r>
              <a:rPr lang="tr-TR" sz="2000" dirty="0" err="1" smtClean="0"/>
              <a:t>excellence</a:t>
            </a:r>
            <a:r>
              <a:rPr lang="tr-TR" sz="2000" dirty="0" smtClean="0"/>
              <a:t> in </a:t>
            </a:r>
            <a:r>
              <a:rPr lang="tr-TR" sz="2000" dirty="0" err="1" smtClean="0"/>
              <a:t>turn</a:t>
            </a:r>
            <a:r>
              <a:rPr lang="tr-TR" sz="2000" dirty="0" smtClean="0"/>
              <a:t> </a:t>
            </a:r>
            <a:r>
              <a:rPr lang="tr-TR" sz="2000" dirty="0" err="1" smtClean="0"/>
              <a:t>entails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properties</a:t>
            </a:r>
            <a:r>
              <a:rPr lang="tr-TR" sz="2000" dirty="0" smtClean="0"/>
              <a:t> </a:t>
            </a:r>
            <a:r>
              <a:rPr lang="tr-TR" sz="2000" dirty="0" err="1" smtClean="0"/>
              <a:t>such</a:t>
            </a:r>
            <a:r>
              <a:rPr lang="tr-TR" sz="2000" dirty="0" smtClean="0"/>
              <a:t> as </a:t>
            </a:r>
            <a:r>
              <a:rPr lang="tr-TR" sz="2000" dirty="0" err="1" smtClean="0"/>
              <a:t>knowledge</a:t>
            </a:r>
            <a:r>
              <a:rPr lang="tr-TR" sz="2000" dirty="0" smtClean="0"/>
              <a:t>, </a:t>
            </a:r>
            <a:r>
              <a:rPr lang="tr-TR" sz="2000" dirty="0" err="1" smtClean="0"/>
              <a:t>power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goodness</a:t>
            </a:r>
            <a:r>
              <a:rPr lang="tr-TR" sz="2000" dirty="0" smtClean="0"/>
              <a:t>. </a:t>
            </a:r>
          </a:p>
          <a:p>
            <a:pPr algn="just"/>
            <a:r>
              <a:rPr lang="tr-TR" sz="2000" dirty="0" err="1" smtClean="0"/>
              <a:t>Consequently</a:t>
            </a:r>
            <a:r>
              <a:rPr lang="tr-TR" sz="2000" dirty="0" smtClean="0"/>
              <a:t> </a:t>
            </a:r>
            <a:r>
              <a:rPr lang="tr-TR" sz="2000" dirty="0" err="1" smtClean="0"/>
              <a:t>maximal</a:t>
            </a:r>
            <a:r>
              <a:rPr lang="tr-TR" sz="2000" dirty="0" smtClean="0"/>
              <a:t> </a:t>
            </a:r>
            <a:r>
              <a:rPr lang="tr-TR" sz="2000" dirty="0" err="1" smtClean="0"/>
              <a:t>excellence</a:t>
            </a:r>
            <a:r>
              <a:rPr lang="tr-TR" sz="2000" dirty="0"/>
              <a:t> </a:t>
            </a:r>
            <a:r>
              <a:rPr lang="tr-TR" sz="2000" dirty="0" err="1" smtClean="0"/>
              <a:t>entails</a:t>
            </a:r>
            <a:r>
              <a:rPr lang="tr-TR" sz="2000" dirty="0" smtClean="0"/>
              <a:t> </a:t>
            </a:r>
            <a:r>
              <a:rPr lang="tr-TR" sz="2000" dirty="0" err="1" smtClean="0"/>
              <a:t>Divine</a:t>
            </a:r>
            <a:r>
              <a:rPr lang="tr-TR" sz="2000" dirty="0" smtClean="0"/>
              <a:t> </a:t>
            </a:r>
            <a:r>
              <a:rPr lang="tr-TR" sz="2000" dirty="0" err="1" smtClean="0"/>
              <a:t>properties</a:t>
            </a:r>
            <a:r>
              <a:rPr lang="tr-TR" sz="2000" dirty="0" smtClean="0"/>
              <a:t> </a:t>
            </a:r>
            <a:r>
              <a:rPr lang="tr-TR" sz="2000" dirty="0" err="1" smtClean="0"/>
              <a:t>such</a:t>
            </a:r>
            <a:r>
              <a:rPr lang="tr-TR" sz="2000" dirty="0" smtClean="0"/>
              <a:t> as </a:t>
            </a:r>
            <a:r>
              <a:rPr lang="tr-TR" sz="2000" dirty="0" err="1" smtClean="0"/>
              <a:t>omnscience</a:t>
            </a:r>
            <a:r>
              <a:rPr lang="tr-TR" sz="2000" dirty="0" smtClean="0"/>
              <a:t>, </a:t>
            </a:r>
            <a:r>
              <a:rPr lang="tr-TR" sz="2000" dirty="0" err="1" smtClean="0"/>
              <a:t>omnipotence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moral </a:t>
            </a:r>
            <a:r>
              <a:rPr lang="tr-TR" sz="2000" dirty="0" err="1" smtClean="0"/>
              <a:t>perfection</a:t>
            </a:r>
            <a:r>
              <a:rPr lang="tr-TR" sz="2000" dirty="0" smtClean="0"/>
              <a:t> in </a:t>
            </a:r>
            <a:r>
              <a:rPr lang="tr-TR" sz="2000" dirty="0" err="1" smtClean="0"/>
              <a:t>all</a:t>
            </a:r>
            <a:r>
              <a:rPr lang="tr-TR" sz="2000" dirty="0" smtClean="0"/>
              <a:t> </a:t>
            </a:r>
            <a:r>
              <a:rPr lang="tr-TR" sz="2000" dirty="0" err="1" smtClean="0"/>
              <a:t>possible</a:t>
            </a:r>
            <a:r>
              <a:rPr lang="tr-TR" sz="2000" dirty="0" smtClean="0"/>
              <a:t> </a:t>
            </a:r>
            <a:r>
              <a:rPr lang="tr-TR" sz="2000" dirty="0" err="1" smtClean="0"/>
              <a:t>worlds</a:t>
            </a:r>
            <a:r>
              <a:rPr lang="tr-TR" sz="2400" dirty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61246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662</Words>
  <Application>Microsoft Office PowerPoint</Application>
  <PresentationFormat>Ekran Gösterisi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PowerPoint Sunusu</vt:lpstr>
      <vt:lpstr>PowerPoint Sunusu</vt:lpstr>
      <vt:lpstr>Anselm</vt:lpstr>
      <vt:lpstr>Descartes</vt:lpstr>
      <vt:lpstr>KANT’S CRITICISM</vt:lpstr>
      <vt:lpstr>Malcolm</vt:lpstr>
      <vt:lpstr>Plantinga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ONTOLOJİK DELİL</dc:title>
  <dc:creator>yusufduman</dc:creator>
  <cp:lastModifiedBy>Ahmet Erkan</cp:lastModifiedBy>
  <cp:revision>77</cp:revision>
  <dcterms:created xsi:type="dcterms:W3CDTF">2018-01-29T16:57:00Z</dcterms:created>
  <dcterms:modified xsi:type="dcterms:W3CDTF">2020-05-07T10:44:39Z</dcterms:modified>
</cp:coreProperties>
</file>