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300" r:id="rId39"/>
    <p:sldId id="301" r:id="rId40"/>
    <p:sldId id="302" r:id="rId41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3" d="100"/>
          <a:sy n="93" d="100"/>
        </p:scale>
        <p:origin x="4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13EE38-4F2B-412E-97B9-537AA701504A}" type="datetimeFigureOut">
              <a:rPr lang="tr-TR" smtClean="0"/>
              <a:t>27.03.2024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726D11-A935-4BDD-AA58-ACD90229960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011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25604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E1E5C58-8A32-448E-8C6D-01AE5A06AAD8}" type="slidenum">
              <a:rPr lang="tr-TR" altLang="tr-TR">
                <a:solidFill>
                  <a:prstClr val="black"/>
                </a:solidFill>
              </a:rPr>
              <a:pPr/>
              <a:t>2</a:t>
            </a:fld>
            <a:endParaRPr lang="tr-TR" alt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757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425451" y="1752601"/>
            <a:ext cx="11766549" cy="5129213"/>
            <a:chOff x="201" y="1104"/>
            <a:chExt cx="5559" cy="3231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>
                <a:gd name="T0" fmla="*/ 335 w 5550"/>
                <a:gd name="T1" fmla="*/ 0 h 3216"/>
                <a:gd name="T2" fmla="*/ 333 w 5550"/>
                <a:gd name="T3" fmla="*/ 1290 h 3216"/>
                <a:gd name="T4" fmla="*/ 0 w 5550"/>
                <a:gd name="T5" fmla="*/ 1290 h 3216"/>
                <a:gd name="T6" fmla="*/ 6 w 5550"/>
                <a:gd name="T7" fmla="*/ 3210 h 3216"/>
                <a:gd name="T8" fmla="*/ 5550 w 5550"/>
                <a:gd name="T9" fmla="*/ 3216 h 3216"/>
                <a:gd name="T10" fmla="*/ 5550 w 5550"/>
                <a:gd name="T11" fmla="*/ 0 h 3216"/>
                <a:gd name="T12" fmla="*/ 335 w 5550"/>
                <a:gd name="T13" fmla="*/ 0 h 3216"/>
                <a:gd name="T14" fmla="*/ 335 w 5550"/>
                <a:gd name="T15" fmla="*/ 0 h 32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z="1800">
                <a:solidFill>
                  <a:srgbClr val="FFFFFF"/>
                </a:solidFill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784 h 2182"/>
                <a:gd name="T4" fmla="*/ 8314 w 4897"/>
                <a:gd name="T5" fmla="*/ 784 h 2182"/>
                <a:gd name="T6" fmla="*/ 8314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z="1800">
                <a:solidFill>
                  <a:srgbClr val="FFFFFF"/>
                </a:solidFill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 sz="1800">
                <a:solidFill>
                  <a:srgbClr val="FFFFFF"/>
                </a:solidFill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 sz="1800">
                <a:solidFill>
                  <a:srgbClr val="FFFFFF"/>
                </a:solidFill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 sz="1800">
                <a:solidFill>
                  <a:srgbClr val="FFFFFF"/>
                </a:solidFill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 sz="1800">
                <a:solidFill>
                  <a:srgbClr val="FFFFFF"/>
                </a:solidFill>
              </a:endParaRPr>
            </a:p>
          </p:txBody>
        </p:sp>
      </p:grpSp>
      <p:sp>
        <p:nvSpPr>
          <p:cNvPr id="100361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20800" y="1905001"/>
            <a:ext cx="103632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tr-TR"/>
              <a:t>Click to edit Master title style</a:t>
            </a:r>
          </a:p>
        </p:txBody>
      </p:sp>
      <p:sp>
        <p:nvSpPr>
          <p:cNvPr id="100362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20800" y="3962400"/>
            <a:ext cx="90424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tr-TR"/>
              <a:t>Click to edit Master subtitle style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1320801" y="6245225"/>
            <a:ext cx="2535767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4624917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E79152-FFE6-408B-82FF-872D2488042E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890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8B8E4C-A3C8-475C-9DC7-5C8B4A751510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163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A1A4CB-968E-4DF1-BABF-37C766059952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09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1117601" y="1905000"/>
            <a:ext cx="5236633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6557434" y="1905000"/>
            <a:ext cx="5236633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C387FB-0144-4403-A6C1-477E381BEB0A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485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45E2DA-FA16-4159-90F0-D9162DB9FA91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763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A6D61C-7738-4BDB-87F0-3F084DF9B7AD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44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0E6919-D419-4B30-B15E-66B191818DA3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580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2399BF-3D6F-4254-898E-D0EF3FFF76E6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681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C00C1E-C1FC-4BC2-8360-8EA4B001077B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112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0FECD7-498E-4F1B-80AA-32CDA22C154E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444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8997951" y="244476"/>
            <a:ext cx="2796116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609601" y="244476"/>
            <a:ext cx="8185151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374973-38E0-4154-A56A-86E17D6B1F70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965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425451" y="1828800"/>
            <a:ext cx="11766549" cy="5029200"/>
            <a:chOff x="201" y="1152"/>
            <a:chExt cx="5559" cy="3168"/>
          </a:xfrm>
        </p:grpSpPr>
        <p:sp>
          <p:nvSpPr>
            <p:cNvPr id="1032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67 h 2182"/>
                <a:gd name="T4" fmla="*/ 8314 w 4897"/>
                <a:gd name="T5" fmla="*/ 67 h 2182"/>
                <a:gd name="T6" fmla="*/ 8314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z="1800">
                <a:solidFill>
                  <a:srgbClr val="FFFFFF"/>
                </a:solidFill>
              </a:endParaRPr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>
                <a:gd name="T0" fmla="*/ 330 w 5550"/>
                <a:gd name="T1" fmla="*/ 1764 h 3168"/>
                <a:gd name="T2" fmla="*/ 0 w 5550"/>
                <a:gd name="T3" fmla="*/ 1764 h 3168"/>
                <a:gd name="T4" fmla="*/ 0 w 5550"/>
                <a:gd name="T5" fmla="*/ 3168 h 3168"/>
                <a:gd name="T6" fmla="*/ 5550 w 5550"/>
                <a:gd name="T7" fmla="*/ 3168 h 3168"/>
                <a:gd name="T8" fmla="*/ 5550 w 5550"/>
                <a:gd name="T9" fmla="*/ 0 h 3168"/>
                <a:gd name="T10" fmla="*/ 330 w 5550"/>
                <a:gd name="T11" fmla="*/ 0 h 3168"/>
                <a:gd name="T12" fmla="*/ 330 w 5550"/>
                <a:gd name="T13" fmla="*/ 1764 h 31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z="1800">
                <a:solidFill>
                  <a:srgbClr val="FFFFFF"/>
                </a:solidFill>
              </a:endParaRPr>
            </a:p>
          </p:txBody>
        </p:sp>
        <p:sp>
          <p:nvSpPr>
            <p:cNvPr id="1034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59 h 2182"/>
                <a:gd name="T4" fmla="*/ 8314 w 4897"/>
                <a:gd name="T5" fmla="*/ 59 h 2182"/>
                <a:gd name="T6" fmla="*/ 8314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z="1800">
                <a:solidFill>
                  <a:srgbClr val="FFFFFF"/>
                </a:solidFill>
              </a:endParaRPr>
            </a:p>
          </p:txBody>
        </p:sp>
        <p:sp>
          <p:nvSpPr>
            <p:cNvPr id="99334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 sz="1800">
                <a:solidFill>
                  <a:srgbClr val="FFFFFF"/>
                </a:solidFill>
              </a:endParaRPr>
            </a:p>
          </p:txBody>
        </p:sp>
        <p:sp>
          <p:nvSpPr>
            <p:cNvPr id="99335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 sz="1800">
                <a:solidFill>
                  <a:srgbClr val="FFFFFF"/>
                </a:solidFill>
              </a:endParaRPr>
            </a:p>
          </p:txBody>
        </p:sp>
        <p:sp>
          <p:nvSpPr>
            <p:cNvPr id="99336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 sz="1800">
                <a:solidFill>
                  <a:srgbClr val="FFFFFF"/>
                </a:solidFill>
              </a:endParaRPr>
            </a:p>
          </p:txBody>
        </p:sp>
        <p:sp>
          <p:nvSpPr>
            <p:cNvPr id="99337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 sz="1800">
                <a:solidFill>
                  <a:srgbClr val="FFFFFF"/>
                </a:solidFill>
              </a:endParaRPr>
            </a:p>
          </p:txBody>
        </p:sp>
        <p:sp>
          <p:nvSpPr>
            <p:cNvPr id="99338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 sz="1800">
                <a:solidFill>
                  <a:srgbClr val="FFFFFF"/>
                </a:solidFill>
              </a:endParaRPr>
            </a:p>
          </p:txBody>
        </p:sp>
      </p:grpSp>
      <p:sp>
        <p:nvSpPr>
          <p:cNvPr id="99339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17601" y="6245225"/>
            <a:ext cx="253576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99340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9934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49834" y="6245225"/>
            <a:ext cx="253576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C79F9BF-B1DC-48F2-9D6C-D9B736EBC8AF}" type="slidenum">
              <a:rPr lang="tr-TR" altLang="tr-TR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99342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609601" y="244476"/>
            <a:ext cx="11180233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Click to edit Master title style</a:t>
            </a:r>
          </a:p>
        </p:txBody>
      </p:sp>
      <p:sp>
        <p:nvSpPr>
          <p:cNvPr id="99343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1117600" y="1905000"/>
            <a:ext cx="10676467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3533428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3200"/>
              <a:t>SPERMANIN ALINMASI</a:t>
            </a:r>
          </a:p>
        </p:txBody>
      </p:sp>
      <p:sp>
        <p:nvSpPr>
          <p:cNvPr id="6553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dirty="0"/>
              <a:t>Suni </a:t>
            </a:r>
            <a:r>
              <a:rPr lang="tr-TR" dirty="0" err="1"/>
              <a:t>Vagina</a:t>
            </a:r>
            <a:endParaRPr lang="tr-TR" dirty="0"/>
          </a:p>
          <a:p>
            <a:pPr eaLnBrk="1" hangingPunct="1">
              <a:defRPr/>
            </a:pPr>
            <a:r>
              <a:rPr lang="tr-TR" dirty="0"/>
              <a:t>Elektro-</a:t>
            </a:r>
            <a:r>
              <a:rPr lang="tr-TR" dirty="0" err="1"/>
              <a:t>ejakülatör</a:t>
            </a:r>
            <a:endParaRPr lang="tr-TR" dirty="0"/>
          </a:p>
          <a:p>
            <a:pPr eaLnBrk="1" hangingPunct="1">
              <a:defRPr/>
            </a:pPr>
            <a:r>
              <a:rPr lang="tr-TR" dirty="0" err="1"/>
              <a:t>Abdominal</a:t>
            </a:r>
            <a:r>
              <a:rPr lang="tr-TR" dirty="0"/>
              <a:t> masaj</a:t>
            </a:r>
          </a:p>
          <a:p>
            <a:pPr eaLnBrk="1" hangingPunct="1">
              <a:defRPr/>
            </a:pPr>
            <a:r>
              <a:rPr lang="tr-TR" dirty="0"/>
              <a:t>Penis masajı</a:t>
            </a:r>
          </a:p>
          <a:p>
            <a:pPr eaLnBrk="1" hangingPunct="1">
              <a:defRPr/>
            </a:pPr>
            <a:r>
              <a:rPr lang="tr-TR" dirty="0" err="1"/>
              <a:t>Ampulla</a:t>
            </a:r>
            <a:r>
              <a:rPr lang="tr-TR" dirty="0"/>
              <a:t> masajı</a:t>
            </a:r>
          </a:p>
          <a:p>
            <a:pPr eaLnBrk="1" hangingPunct="1">
              <a:defRPr/>
            </a:pPr>
            <a:r>
              <a:rPr lang="tr-TR" dirty="0"/>
              <a:t>Diğer yöntemler </a:t>
            </a:r>
          </a:p>
          <a:p>
            <a:pPr lvl="1" eaLnBrk="1" hangingPunct="1">
              <a:defRPr/>
            </a:pPr>
            <a:r>
              <a:rPr lang="tr-TR" dirty="0"/>
              <a:t>(</a:t>
            </a:r>
            <a:r>
              <a:rPr lang="tr-TR" dirty="0" err="1"/>
              <a:t>cauda</a:t>
            </a:r>
            <a:r>
              <a:rPr lang="tr-TR" dirty="0"/>
              <a:t> </a:t>
            </a:r>
            <a:r>
              <a:rPr lang="tr-TR" dirty="0" err="1"/>
              <a:t>epididimis</a:t>
            </a:r>
            <a:r>
              <a:rPr lang="tr-TR" dirty="0"/>
              <a:t>, prezervatif vs.)</a:t>
            </a:r>
          </a:p>
        </p:txBody>
      </p:sp>
    </p:spTree>
    <p:extLst>
      <p:ext uri="{BB962C8B-B14F-4D97-AF65-F5344CB8AC3E}">
        <p14:creationId xmlns:p14="http://schemas.microsoft.com/office/powerpoint/2010/main" val="2456748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3200"/>
              <a:t>Suni vagina</a:t>
            </a:r>
          </a:p>
        </p:txBody>
      </p:sp>
      <p:sp>
        <p:nvSpPr>
          <p:cNvPr id="6656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/>
              <a:t>Sıcaklık</a:t>
            </a:r>
          </a:p>
          <a:p>
            <a:pPr eaLnBrk="1" hangingPunct="1">
              <a:defRPr/>
            </a:pPr>
            <a:r>
              <a:rPr lang="tr-TR"/>
              <a:t>Basınç</a:t>
            </a:r>
          </a:p>
          <a:p>
            <a:pPr eaLnBrk="1" hangingPunct="1">
              <a:defRPr/>
            </a:pPr>
            <a:r>
              <a:rPr lang="tr-TR"/>
              <a:t>Kayganlık</a:t>
            </a:r>
          </a:p>
        </p:txBody>
      </p:sp>
      <p:pic>
        <p:nvPicPr>
          <p:cNvPr id="24581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3" t="6442" r="5719" b="3885"/>
          <a:stretch>
            <a:fillRect/>
          </a:stretch>
        </p:blipFill>
        <p:spPr bwMode="auto">
          <a:xfrm>
            <a:off x="5764213" y="864868"/>
            <a:ext cx="4176713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Resi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4213" y="4508501"/>
            <a:ext cx="4743450" cy="180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009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sp>
        <p:nvSpPr>
          <p:cNvPr id="4096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tr-TR" dirty="0"/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8" t="22729" r="5087" b="4550"/>
          <a:stretch>
            <a:fillRect/>
          </a:stretch>
        </p:blipFill>
        <p:spPr bwMode="auto">
          <a:xfrm>
            <a:off x="1524001" y="1"/>
            <a:ext cx="7777163" cy="460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4910139"/>
            <a:ext cx="1616075" cy="161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Resi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0" t="23750" r="3799" b="8002"/>
          <a:stretch>
            <a:fillRect/>
          </a:stretch>
        </p:blipFill>
        <p:spPr bwMode="auto">
          <a:xfrm>
            <a:off x="5238750" y="4579938"/>
            <a:ext cx="2762250" cy="216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937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pic>
        <p:nvPicPr>
          <p:cNvPr id="2765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845" y="215108"/>
            <a:ext cx="2762250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662" y="1676401"/>
            <a:ext cx="2466975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Resi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1" y="4594225"/>
            <a:ext cx="261937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Resim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450" y="2311401"/>
            <a:ext cx="2762250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6" name="Resim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39" y="4437063"/>
            <a:ext cx="261937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89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sp>
        <p:nvSpPr>
          <p:cNvPr id="6349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tr-TR" dirty="0"/>
          </a:p>
        </p:txBody>
      </p:sp>
      <p:pic>
        <p:nvPicPr>
          <p:cNvPr id="28677" name="Resi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3264" y="114301"/>
            <a:ext cx="3590925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51" t="10509" b="6277"/>
          <a:stretch>
            <a:fillRect/>
          </a:stretch>
        </p:blipFill>
        <p:spPr bwMode="auto">
          <a:xfrm>
            <a:off x="1941514" y="2076451"/>
            <a:ext cx="3538537" cy="279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Resi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400" b="10310"/>
          <a:stretch>
            <a:fillRect/>
          </a:stretch>
        </p:blipFill>
        <p:spPr bwMode="auto">
          <a:xfrm>
            <a:off x="6056313" y="2524126"/>
            <a:ext cx="3744912" cy="237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0" name="Resim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839" y="4922839"/>
            <a:ext cx="2638425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90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tr-TR" dirty="0"/>
          </a:p>
        </p:txBody>
      </p:sp>
      <p:sp>
        <p:nvSpPr>
          <p:cNvPr id="7680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pic>
        <p:nvPicPr>
          <p:cNvPr id="29701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6" y="2060576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0171" y="2378895"/>
            <a:ext cx="231457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Resi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1842" y="2272160"/>
            <a:ext cx="1895475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5932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sp>
        <p:nvSpPr>
          <p:cNvPr id="3584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pic>
        <p:nvPicPr>
          <p:cNvPr id="30725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523" y="2373564"/>
            <a:ext cx="7164387" cy="292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6570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sp>
        <p:nvSpPr>
          <p:cNvPr id="3686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pic>
        <p:nvPicPr>
          <p:cNvPr id="31749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9159" y="2895511"/>
            <a:ext cx="2762250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7004" y="2024063"/>
            <a:ext cx="2978150" cy="293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6931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pic>
        <p:nvPicPr>
          <p:cNvPr id="3277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667" y="2345532"/>
            <a:ext cx="2324100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955" y="2640807"/>
            <a:ext cx="273367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Resi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8864" y="2531269"/>
            <a:ext cx="28575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2915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sp>
        <p:nvSpPr>
          <p:cNvPr id="3789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214" y="404814"/>
            <a:ext cx="7920037" cy="583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6668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sp>
        <p:nvSpPr>
          <p:cNvPr id="3891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4" y="333375"/>
            <a:ext cx="8207375" cy="575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510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sp>
        <p:nvSpPr>
          <p:cNvPr id="3993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3" y="333376"/>
            <a:ext cx="8280400" cy="583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5183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74826" y="-17463"/>
            <a:ext cx="8385175" cy="1431926"/>
          </a:xfrm>
        </p:spPr>
        <p:txBody>
          <a:bodyPr/>
          <a:lstStyle/>
          <a:p>
            <a:pPr eaLnBrk="1" hangingPunct="1">
              <a:defRPr/>
            </a:pPr>
            <a:r>
              <a:rPr lang="tr-TR" sz="3200" dirty="0"/>
              <a:t>Elektro-</a:t>
            </a:r>
            <a:r>
              <a:rPr lang="tr-TR" sz="3200" dirty="0" err="1"/>
              <a:t>ejakülatör</a:t>
            </a:r>
            <a:endParaRPr lang="tr-TR" sz="3200" dirty="0"/>
          </a:p>
        </p:txBody>
      </p:sp>
      <p:sp>
        <p:nvSpPr>
          <p:cNvPr id="4915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1341438"/>
            <a:ext cx="3567112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765" y="4352925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1" name="Resi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3984" y="1635125"/>
            <a:ext cx="3938588" cy="236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9669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992313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tr-TR" sz="3200" dirty="0"/>
              <a:t>Penis Masajı</a:t>
            </a:r>
          </a:p>
        </p:txBody>
      </p:sp>
      <p:pic>
        <p:nvPicPr>
          <p:cNvPr id="3789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8" y="1123951"/>
            <a:ext cx="4824412" cy="361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050" y="4972050"/>
            <a:ext cx="28575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4" name="Resi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7663" y="3771900"/>
            <a:ext cx="1638300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4931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sp>
        <p:nvSpPr>
          <p:cNvPr id="4403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9" y="404814"/>
            <a:ext cx="7991475" cy="583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04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sp>
        <p:nvSpPr>
          <p:cNvPr id="4505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8" y="260350"/>
            <a:ext cx="8280400" cy="619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2027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pic>
        <p:nvPicPr>
          <p:cNvPr id="41987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6425" y="3802064"/>
            <a:ext cx="2757488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4" y="333376"/>
            <a:ext cx="4433887" cy="316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9" name="Resi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0" y="3802064"/>
            <a:ext cx="2808288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1" name="Resim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626" y="630238"/>
            <a:ext cx="4081463" cy="287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070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979614" y="115889"/>
            <a:ext cx="8385175" cy="1431925"/>
          </a:xfrm>
        </p:spPr>
        <p:txBody>
          <a:bodyPr/>
          <a:lstStyle/>
          <a:p>
            <a:pPr eaLnBrk="1" hangingPunct="1">
              <a:defRPr/>
            </a:pPr>
            <a:r>
              <a:rPr lang="tr-TR" dirty="0"/>
              <a:t>Spermanın muayenesi</a:t>
            </a:r>
          </a:p>
        </p:txBody>
      </p:sp>
      <p:sp>
        <p:nvSpPr>
          <p:cNvPr id="1024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2279650" y="1341438"/>
            <a:ext cx="8007350" cy="4191000"/>
          </a:xfrm>
        </p:spPr>
        <p:txBody>
          <a:bodyPr/>
          <a:lstStyle/>
          <a:p>
            <a:pPr eaLnBrk="1" hangingPunct="1">
              <a:defRPr/>
            </a:pPr>
            <a:r>
              <a:rPr lang="tr-TR" dirty="0" err="1"/>
              <a:t>Makroskobik</a:t>
            </a:r>
            <a:r>
              <a:rPr lang="tr-TR" dirty="0"/>
              <a:t> muayene</a:t>
            </a:r>
          </a:p>
          <a:p>
            <a:pPr lvl="1" eaLnBrk="1" hangingPunct="1">
              <a:defRPr/>
            </a:pPr>
            <a:r>
              <a:rPr lang="tr-TR" dirty="0"/>
              <a:t>Miktar</a:t>
            </a:r>
          </a:p>
          <a:p>
            <a:pPr lvl="1" eaLnBrk="1" hangingPunct="1">
              <a:defRPr/>
            </a:pPr>
            <a:r>
              <a:rPr lang="tr-TR" dirty="0"/>
              <a:t>Renk</a:t>
            </a:r>
          </a:p>
          <a:p>
            <a:pPr lvl="1" eaLnBrk="1" hangingPunct="1">
              <a:defRPr/>
            </a:pPr>
            <a:r>
              <a:rPr lang="tr-TR" dirty="0"/>
              <a:t>Koku</a:t>
            </a:r>
          </a:p>
          <a:p>
            <a:pPr lvl="1" eaLnBrk="1" hangingPunct="1">
              <a:defRPr/>
            </a:pPr>
            <a:r>
              <a:rPr lang="tr-TR" dirty="0"/>
              <a:t>Kıvam</a:t>
            </a:r>
          </a:p>
        </p:txBody>
      </p:sp>
      <p:pic>
        <p:nvPicPr>
          <p:cNvPr id="46084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100" y="4292600"/>
            <a:ext cx="6934200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746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847850" y="449264"/>
            <a:ext cx="8229600" cy="5932487"/>
          </a:xfrm>
        </p:spPr>
        <p:txBody>
          <a:bodyPr/>
          <a:lstStyle/>
          <a:p>
            <a:pPr eaLnBrk="1" hangingPunct="1">
              <a:defRPr/>
            </a:pPr>
            <a:r>
              <a:rPr lang="tr-TR" sz="2000" dirty="0"/>
              <a:t>Mikroskobik muayene</a:t>
            </a:r>
          </a:p>
          <a:p>
            <a:pPr lvl="1" eaLnBrk="1" hangingPunct="1">
              <a:defRPr/>
            </a:pPr>
            <a:r>
              <a:rPr lang="tr-TR" sz="2000" dirty="0"/>
              <a:t>Kitle hareketi</a:t>
            </a:r>
          </a:p>
          <a:p>
            <a:pPr lvl="1" eaLnBrk="1" hangingPunct="1">
              <a:defRPr/>
            </a:pPr>
            <a:r>
              <a:rPr lang="tr-TR" sz="2000" dirty="0" err="1"/>
              <a:t>Motilite</a:t>
            </a:r>
            <a:endParaRPr lang="tr-TR" sz="2000" dirty="0"/>
          </a:p>
          <a:p>
            <a:pPr lvl="1" eaLnBrk="1" hangingPunct="1">
              <a:defRPr/>
            </a:pPr>
            <a:r>
              <a:rPr lang="tr-TR" sz="2000" dirty="0"/>
              <a:t>Yoğunluk</a:t>
            </a:r>
          </a:p>
          <a:p>
            <a:pPr lvl="2" eaLnBrk="1" hangingPunct="1">
              <a:defRPr/>
            </a:pPr>
            <a:r>
              <a:rPr lang="tr-TR" sz="2000" dirty="0" err="1"/>
              <a:t>Hemasitometrik</a:t>
            </a:r>
            <a:endParaRPr lang="tr-TR" sz="2000" dirty="0"/>
          </a:p>
          <a:p>
            <a:pPr lvl="2" eaLnBrk="1" hangingPunct="1">
              <a:defRPr/>
            </a:pPr>
            <a:r>
              <a:rPr lang="tr-TR" sz="2000" dirty="0" err="1"/>
              <a:t>Fotolometrik</a:t>
            </a:r>
            <a:endParaRPr lang="tr-TR" sz="2000" dirty="0"/>
          </a:p>
          <a:p>
            <a:pPr lvl="2" eaLnBrk="1" hangingPunct="1">
              <a:defRPr/>
            </a:pPr>
            <a:r>
              <a:rPr lang="tr-TR" sz="2000" dirty="0"/>
              <a:t>Elektronik</a:t>
            </a:r>
          </a:p>
          <a:p>
            <a:pPr lvl="1" eaLnBrk="1" hangingPunct="1">
              <a:defRPr/>
            </a:pPr>
            <a:r>
              <a:rPr lang="tr-TR" sz="2000" dirty="0"/>
              <a:t>Anormal </a:t>
            </a:r>
            <a:r>
              <a:rPr lang="tr-TR" sz="2000" dirty="0" err="1"/>
              <a:t>spermatozoa</a:t>
            </a:r>
            <a:r>
              <a:rPr lang="tr-TR" sz="2000" dirty="0"/>
              <a:t> oranı</a:t>
            </a:r>
          </a:p>
          <a:p>
            <a:pPr lvl="2" eaLnBrk="1" hangingPunct="1">
              <a:defRPr/>
            </a:pPr>
            <a:r>
              <a:rPr lang="tr-TR" sz="2000" dirty="0"/>
              <a:t>Boyama yöntemi (</a:t>
            </a:r>
            <a:r>
              <a:rPr lang="tr-TR" sz="2000" dirty="0" err="1"/>
              <a:t>karras</a:t>
            </a:r>
            <a:r>
              <a:rPr lang="tr-TR" sz="2000" dirty="0"/>
              <a:t>, </a:t>
            </a:r>
            <a:r>
              <a:rPr lang="tr-TR" sz="2000" dirty="0" err="1"/>
              <a:t>giemsa</a:t>
            </a:r>
            <a:r>
              <a:rPr lang="tr-TR" sz="2000" dirty="0"/>
              <a:t>, </a:t>
            </a:r>
            <a:r>
              <a:rPr lang="tr-TR" sz="2000" dirty="0" err="1"/>
              <a:t>eosin</a:t>
            </a:r>
            <a:r>
              <a:rPr lang="tr-TR" sz="2000" dirty="0"/>
              <a:t>, </a:t>
            </a:r>
            <a:r>
              <a:rPr lang="tr-TR" sz="2000" dirty="0" err="1"/>
              <a:t>nigrosin,metilen</a:t>
            </a:r>
            <a:r>
              <a:rPr lang="tr-TR" sz="2000" dirty="0"/>
              <a:t> </a:t>
            </a:r>
            <a:r>
              <a:rPr lang="tr-TR" sz="2000" dirty="0" err="1"/>
              <a:t>blue,opal</a:t>
            </a:r>
            <a:r>
              <a:rPr lang="tr-TR" sz="2000" dirty="0"/>
              <a:t> </a:t>
            </a:r>
            <a:r>
              <a:rPr lang="tr-TR" sz="2000" dirty="0" err="1"/>
              <a:t>blue</a:t>
            </a:r>
            <a:r>
              <a:rPr lang="tr-TR" sz="2000" dirty="0"/>
              <a:t>, </a:t>
            </a:r>
            <a:r>
              <a:rPr lang="tr-TR" sz="2000" dirty="0" err="1"/>
              <a:t>fast</a:t>
            </a:r>
            <a:r>
              <a:rPr lang="tr-TR" sz="2000" dirty="0"/>
              <a:t> </a:t>
            </a:r>
            <a:r>
              <a:rPr lang="tr-TR" sz="2000" dirty="0" err="1"/>
              <a:t>green</a:t>
            </a:r>
            <a:r>
              <a:rPr lang="tr-TR" sz="2000" dirty="0"/>
              <a:t>, brom fenol </a:t>
            </a:r>
            <a:r>
              <a:rPr lang="tr-TR" sz="2000" dirty="0" err="1"/>
              <a:t>blue</a:t>
            </a:r>
            <a:r>
              <a:rPr lang="tr-TR" sz="2000" dirty="0"/>
              <a:t>)</a:t>
            </a:r>
          </a:p>
          <a:p>
            <a:pPr lvl="2" eaLnBrk="1" hangingPunct="1">
              <a:defRPr/>
            </a:pPr>
            <a:r>
              <a:rPr lang="tr-TR" sz="2000" dirty="0"/>
              <a:t>Sıvı </a:t>
            </a:r>
            <a:r>
              <a:rPr lang="tr-TR" sz="2000" dirty="0" err="1"/>
              <a:t>fiksasyon</a:t>
            </a:r>
            <a:r>
              <a:rPr lang="tr-TR" sz="2000" dirty="0"/>
              <a:t> yöntemi</a:t>
            </a:r>
          </a:p>
          <a:p>
            <a:pPr lvl="1" eaLnBrk="1" hangingPunct="1">
              <a:defRPr/>
            </a:pPr>
            <a:r>
              <a:rPr lang="tr-TR" sz="2000" dirty="0"/>
              <a:t>Ölü </a:t>
            </a:r>
            <a:r>
              <a:rPr lang="tr-TR" sz="2000" dirty="0" err="1"/>
              <a:t>spermatozoa</a:t>
            </a:r>
            <a:r>
              <a:rPr lang="tr-TR" sz="2000" dirty="0"/>
              <a:t> oranı (</a:t>
            </a:r>
            <a:r>
              <a:rPr lang="tr-TR" sz="2000" dirty="0" err="1"/>
              <a:t>viabilite</a:t>
            </a:r>
            <a:r>
              <a:rPr lang="tr-TR" sz="2000" dirty="0"/>
              <a:t>)</a:t>
            </a:r>
          </a:p>
          <a:p>
            <a:pPr lvl="2" eaLnBrk="1" hangingPunct="1">
              <a:defRPr/>
            </a:pPr>
            <a:r>
              <a:rPr lang="tr-TR" sz="1800" dirty="0" err="1"/>
              <a:t>Fluoresan</a:t>
            </a:r>
            <a:r>
              <a:rPr lang="tr-TR" sz="1800" dirty="0"/>
              <a:t> boyama tekniği</a:t>
            </a:r>
          </a:p>
          <a:p>
            <a:pPr lvl="2" eaLnBrk="1" hangingPunct="1">
              <a:defRPr/>
            </a:pPr>
            <a:r>
              <a:rPr lang="tr-TR" sz="1800" dirty="0" err="1"/>
              <a:t>Eosin</a:t>
            </a:r>
            <a:r>
              <a:rPr lang="tr-TR" sz="1800" dirty="0"/>
              <a:t>, </a:t>
            </a:r>
            <a:r>
              <a:rPr lang="tr-TR" sz="1800" dirty="0" err="1"/>
              <a:t>nigrosin</a:t>
            </a:r>
            <a:endParaRPr lang="tr-TR" sz="1800" dirty="0"/>
          </a:p>
          <a:p>
            <a:pPr lvl="2" eaLnBrk="1" hangingPunct="1">
              <a:defRPr/>
            </a:pPr>
            <a:r>
              <a:rPr lang="tr-TR" sz="1800" dirty="0" err="1"/>
              <a:t>Eosin</a:t>
            </a:r>
            <a:endParaRPr lang="tr-TR" sz="1800" dirty="0"/>
          </a:p>
          <a:p>
            <a:pPr lvl="2" eaLnBrk="1" hangingPunct="1">
              <a:buFont typeface="Wingdings" panose="05000000000000000000" pitchFamily="2" charset="2"/>
              <a:buNone/>
              <a:defRPr/>
            </a:pPr>
            <a:endParaRPr lang="tr-TR" sz="1800" dirty="0"/>
          </a:p>
          <a:p>
            <a:pPr lvl="2" eaLnBrk="1" hangingPunct="1">
              <a:buFont typeface="Wingdings" panose="05000000000000000000" pitchFamily="2" charset="2"/>
              <a:buNone/>
              <a:defRPr/>
            </a:pPr>
            <a:endParaRPr lang="tr-TR" sz="2000" dirty="0"/>
          </a:p>
          <a:p>
            <a:pPr lvl="2" eaLnBrk="1" hangingPunct="1">
              <a:buFont typeface="Wingdings" panose="05000000000000000000" pitchFamily="2" charset="2"/>
              <a:buNone/>
              <a:defRPr/>
            </a:pPr>
            <a:endParaRPr lang="tr-TR" sz="2000" dirty="0"/>
          </a:p>
          <a:p>
            <a:pPr lvl="2" eaLnBrk="1" hangingPunct="1">
              <a:buFont typeface="Wingdings" panose="05000000000000000000" pitchFamily="2" charset="2"/>
              <a:buNone/>
              <a:defRPr/>
            </a:pP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91476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981200" y="476251"/>
            <a:ext cx="8229600" cy="5649913"/>
          </a:xfrm>
        </p:spPr>
        <p:txBody>
          <a:bodyPr/>
          <a:lstStyle/>
          <a:p>
            <a:pPr eaLnBrk="1" hangingPunct="1">
              <a:defRPr/>
            </a:pPr>
            <a:endParaRPr lang="tr-TR" sz="2000"/>
          </a:p>
          <a:p>
            <a:pPr eaLnBrk="1" hangingPunct="1">
              <a:defRPr/>
            </a:pPr>
            <a:endParaRPr lang="tr-TR" sz="2000"/>
          </a:p>
          <a:p>
            <a:pPr eaLnBrk="1" hangingPunct="1">
              <a:defRPr/>
            </a:pPr>
            <a:r>
              <a:rPr lang="tr-TR" sz="2000"/>
              <a:t>Fiziko-kimyasal muayene</a:t>
            </a:r>
          </a:p>
          <a:p>
            <a:pPr lvl="1" eaLnBrk="1" hangingPunct="1">
              <a:defRPr/>
            </a:pPr>
            <a:r>
              <a:rPr lang="tr-TR" sz="1800"/>
              <a:t>pH</a:t>
            </a:r>
          </a:p>
          <a:p>
            <a:pPr lvl="1" eaLnBrk="1" hangingPunct="1">
              <a:defRPr/>
            </a:pPr>
            <a:r>
              <a:rPr lang="tr-TR" sz="1800"/>
              <a:t>Dayanıklılık testleri</a:t>
            </a:r>
          </a:p>
          <a:p>
            <a:pPr lvl="2" eaLnBrk="1" hangingPunct="1">
              <a:defRPr/>
            </a:pPr>
            <a:r>
              <a:rPr lang="tr-TR" sz="1600"/>
              <a:t>Termorezistans</a:t>
            </a:r>
          </a:p>
          <a:p>
            <a:pPr lvl="2" eaLnBrk="1" hangingPunct="1">
              <a:defRPr/>
            </a:pPr>
            <a:r>
              <a:rPr lang="tr-TR" sz="1600"/>
              <a:t>Tuzlu su</a:t>
            </a:r>
          </a:p>
          <a:p>
            <a:pPr lvl="2" eaLnBrk="1" hangingPunct="1">
              <a:defRPr/>
            </a:pPr>
            <a:r>
              <a:rPr lang="tr-TR" sz="1600"/>
              <a:t>Soğuk şoku</a:t>
            </a:r>
          </a:p>
          <a:p>
            <a:pPr lvl="1" eaLnBrk="1" hangingPunct="1">
              <a:defRPr/>
            </a:pPr>
            <a:r>
              <a:rPr lang="tr-TR" sz="1800"/>
              <a:t>Metilen mavisi redüksiyon testi</a:t>
            </a:r>
          </a:p>
          <a:p>
            <a:pPr lvl="1" eaLnBrk="1" hangingPunct="1">
              <a:defRPr/>
            </a:pPr>
            <a:r>
              <a:rPr lang="tr-TR" sz="1800"/>
              <a:t>Fruktolisis testi</a:t>
            </a:r>
          </a:p>
          <a:p>
            <a:pPr eaLnBrk="1" hangingPunct="1">
              <a:defRPr/>
            </a:pPr>
            <a:endParaRPr lang="tr-TR" sz="2000"/>
          </a:p>
          <a:p>
            <a:pPr eaLnBrk="1" hangingPunct="1">
              <a:defRPr/>
            </a:pPr>
            <a:r>
              <a:rPr lang="tr-TR" sz="2000"/>
              <a:t>Spermanın bileşimi</a:t>
            </a:r>
          </a:p>
          <a:p>
            <a:pPr lvl="1" eaLnBrk="1" hangingPunct="1">
              <a:defRPr/>
            </a:pPr>
            <a:r>
              <a:rPr lang="tr-TR" sz="1800"/>
              <a:t>Spermatozoon </a:t>
            </a:r>
          </a:p>
          <a:p>
            <a:pPr lvl="1" eaLnBrk="1" hangingPunct="1">
              <a:defRPr/>
            </a:pPr>
            <a:r>
              <a:rPr lang="tr-TR" sz="1800"/>
              <a:t>Seminal plasma</a:t>
            </a:r>
          </a:p>
          <a:p>
            <a:pPr lvl="2" eaLnBrk="1" hangingPunct="1">
              <a:defRPr/>
            </a:pPr>
            <a:endParaRPr lang="tr-TR" sz="1600"/>
          </a:p>
        </p:txBody>
      </p:sp>
    </p:spTree>
    <p:extLst>
      <p:ext uri="{BB962C8B-B14F-4D97-AF65-F5344CB8AC3E}">
        <p14:creationId xmlns:p14="http://schemas.microsoft.com/office/powerpoint/2010/main" val="2307234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919288" y="366713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tr-TR" sz="3200" dirty="0"/>
              <a:t>Kitle hareketi</a:t>
            </a:r>
            <a:br>
              <a:rPr lang="tr-TR" sz="3200" dirty="0"/>
            </a:br>
            <a:r>
              <a:rPr lang="tr-TR" sz="2400" dirty="0"/>
              <a:t>(0-5 arasında değerlendirilir</a:t>
            </a:r>
            <a:r>
              <a:rPr lang="tr-TR" sz="3200" dirty="0"/>
              <a:t>)</a:t>
            </a:r>
          </a:p>
        </p:txBody>
      </p:sp>
      <p:sp>
        <p:nvSpPr>
          <p:cNvPr id="2662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tr-TR" dirty="0"/>
          </a:p>
        </p:txBody>
      </p:sp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01" b="2650"/>
          <a:stretch>
            <a:fillRect/>
          </a:stretch>
        </p:blipFill>
        <p:spPr bwMode="auto">
          <a:xfrm>
            <a:off x="1712913" y="1905000"/>
            <a:ext cx="6229350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7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7825" y="1412875"/>
            <a:ext cx="249555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8" name="Resi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025" y="3860801"/>
            <a:ext cx="2343150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6141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/>
              <a:t>Motilite</a:t>
            </a:r>
            <a:br>
              <a:rPr lang="tr-TR"/>
            </a:br>
            <a:endParaRPr lang="tr-TR"/>
          </a:p>
        </p:txBody>
      </p:sp>
      <p:pic>
        <p:nvPicPr>
          <p:cNvPr id="50180" name="Resi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6" t="3114" r="3856" b="4950"/>
          <a:stretch>
            <a:fillRect/>
          </a:stretch>
        </p:blipFill>
        <p:spPr bwMode="auto">
          <a:xfrm>
            <a:off x="1844676" y="4451351"/>
            <a:ext cx="6411913" cy="237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1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3726" y="1044576"/>
            <a:ext cx="4549775" cy="341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640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sp>
        <p:nvSpPr>
          <p:cNvPr id="2765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tr-TR" dirty="0"/>
          </a:p>
        </p:txBody>
      </p:sp>
      <p:pic>
        <p:nvPicPr>
          <p:cNvPr id="51204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826" y="60326"/>
            <a:ext cx="5013325" cy="233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6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7576" y="2368551"/>
            <a:ext cx="5897563" cy="442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0588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sp>
        <p:nvSpPr>
          <p:cNvPr id="6758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tr-TR" dirty="0"/>
          </a:p>
        </p:txBody>
      </p:sp>
      <p:pic>
        <p:nvPicPr>
          <p:cNvPr id="52229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9" y="2403476"/>
            <a:ext cx="7869237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278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3200"/>
              <a:t>YOĞUNLUK</a:t>
            </a:r>
          </a:p>
        </p:txBody>
      </p:sp>
      <p:sp>
        <p:nvSpPr>
          <p:cNvPr id="6963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/>
              <a:t>Hemositometrik</a:t>
            </a:r>
          </a:p>
          <a:p>
            <a:pPr eaLnBrk="1" hangingPunct="1">
              <a:defRPr/>
            </a:pPr>
            <a:r>
              <a:rPr lang="tr-TR"/>
              <a:t>Fotolometrik</a:t>
            </a:r>
          </a:p>
          <a:p>
            <a:pPr eaLnBrk="1" hangingPunct="1">
              <a:defRPr/>
            </a:pPr>
            <a:r>
              <a:rPr lang="tr-TR"/>
              <a:t>Elektronik sayaç</a:t>
            </a:r>
          </a:p>
        </p:txBody>
      </p:sp>
      <p:pic>
        <p:nvPicPr>
          <p:cNvPr id="54276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526" y="0"/>
            <a:ext cx="3421063" cy="331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8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26" y="4149726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9" name="Resi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3739" y="4149725"/>
            <a:ext cx="2224087" cy="222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9622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981201" y="244475"/>
            <a:ext cx="8385175" cy="433388"/>
          </a:xfrm>
        </p:spPr>
        <p:txBody>
          <a:bodyPr/>
          <a:lstStyle/>
          <a:p>
            <a:pPr eaLnBrk="1" hangingPunct="1">
              <a:defRPr/>
            </a:pPr>
            <a:r>
              <a:rPr lang="tr-TR" sz="2800"/>
              <a:t>YOĞUNLUK</a:t>
            </a:r>
          </a:p>
        </p:txBody>
      </p:sp>
      <p:pic>
        <p:nvPicPr>
          <p:cNvPr id="55299" name="Picture 4"/>
          <p:cNvPicPr>
            <a:picLocks noChangeAspect="1" noChangeArrowheads="1"/>
          </p:cNvPicPr>
          <p:nvPr/>
        </p:nvPicPr>
        <p:blipFill>
          <a:blip r:embed="rId2">
            <a:lum brigh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25" r="7875"/>
          <a:stretch>
            <a:fillRect/>
          </a:stretch>
        </p:blipFill>
        <p:spPr bwMode="auto">
          <a:xfrm>
            <a:off x="1530351" y="735013"/>
            <a:ext cx="3457575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Rectangle 6"/>
          <p:cNvSpPr>
            <a:spLocks noGrp="1" noRot="1" noChangeArrowheads="1"/>
          </p:cNvSpPr>
          <p:nvPr>
            <p:ph type="body" idx="1"/>
          </p:nvPr>
        </p:nvSpPr>
        <p:spPr>
          <a:xfrm>
            <a:off x="5448300" y="4868864"/>
            <a:ext cx="5507038" cy="17287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r-TR" sz="1400" dirty="0">
                <a:solidFill>
                  <a:srgbClr val="002060"/>
                </a:solidFill>
              </a:rPr>
              <a:t>Yoğunluk (mm</a:t>
            </a:r>
            <a:r>
              <a:rPr lang="tr-TR" sz="1400" baseline="30000" dirty="0">
                <a:solidFill>
                  <a:srgbClr val="002060"/>
                </a:solidFill>
              </a:rPr>
              <a:t>3</a:t>
            </a:r>
            <a:r>
              <a:rPr lang="tr-TR" sz="1400" dirty="0">
                <a:solidFill>
                  <a:srgbClr val="002060"/>
                </a:solidFill>
              </a:rPr>
              <a:t>)=      </a:t>
            </a:r>
            <a:r>
              <a:rPr lang="tr-TR" sz="1400" u="sng" dirty="0">
                <a:solidFill>
                  <a:srgbClr val="002060"/>
                </a:solidFill>
              </a:rPr>
              <a:t>      Sayılan hücre        </a:t>
            </a:r>
            <a:r>
              <a:rPr lang="tr-TR" sz="1400" dirty="0">
                <a:solidFill>
                  <a:srgbClr val="002060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r-TR" sz="1400" dirty="0">
                <a:solidFill>
                  <a:srgbClr val="002060"/>
                </a:solidFill>
              </a:rPr>
              <a:t>                          Sayılan büyük kare x büyük           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r-TR" sz="1400" dirty="0">
                <a:solidFill>
                  <a:srgbClr val="002060"/>
                </a:solidFill>
              </a:rPr>
              <a:t>                          kare hacmi x sulandırma oranı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tr-TR" sz="1400" dirty="0">
              <a:solidFill>
                <a:srgbClr val="002060"/>
              </a:solidFill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r-TR" sz="1400" dirty="0">
                <a:solidFill>
                  <a:srgbClr val="002060"/>
                </a:solidFill>
              </a:rPr>
              <a:t>Yoğunluk (mm</a:t>
            </a:r>
            <a:r>
              <a:rPr lang="tr-TR" sz="1400" baseline="30000" dirty="0">
                <a:solidFill>
                  <a:srgbClr val="002060"/>
                </a:solidFill>
              </a:rPr>
              <a:t>3</a:t>
            </a:r>
            <a:r>
              <a:rPr lang="tr-TR" sz="1400" dirty="0">
                <a:solidFill>
                  <a:srgbClr val="002060"/>
                </a:solidFill>
              </a:rPr>
              <a:t>)=      </a:t>
            </a:r>
            <a:r>
              <a:rPr lang="tr-TR" sz="1400" u="sng" dirty="0">
                <a:solidFill>
                  <a:srgbClr val="002060"/>
                </a:solidFill>
              </a:rPr>
              <a:t>      60                  =</a:t>
            </a:r>
            <a:r>
              <a:rPr lang="tr-TR" sz="1400" dirty="0">
                <a:solidFill>
                  <a:srgbClr val="002060"/>
                </a:solidFill>
              </a:rPr>
              <a:t> 0.3x10</a:t>
            </a:r>
            <a:r>
              <a:rPr lang="tr-TR" sz="1400" baseline="30000" dirty="0">
                <a:solidFill>
                  <a:srgbClr val="002060"/>
                </a:solidFill>
              </a:rPr>
              <a:t>6 </a:t>
            </a:r>
            <a:r>
              <a:rPr lang="tr-TR" sz="1400" dirty="0">
                <a:solidFill>
                  <a:srgbClr val="002060"/>
                </a:solidFill>
              </a:rPr>
              <a:t>mm</a:t>
            </a:r>
            <a:r>
              <a:rPr lang="tr-TR" sz="1400" baseline="30000" dirty="0">
                <a:solidFill>
                  <a:srgbClr val="002060"/>
                </a:solidFill>
              </a:rPr>
              <a:t>3</a:t>
            </a:r>
            <a:r>
              <a:rPr lang="tr-TR" sz="1400" dirty="0">
                <a:solidFill>
                  <a:srgbClr val="002060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r-TR" sz="1400" dirty="0">
                <a:solidFill>
                  <a:srgbClr val="002060"/>
                </a:solidFill>
              </a:rPr>
              <a:t>                                 10 x 1/250 x 1/200</a:t>
            </a:r>
          </a:p>
        </p:txBody>
      </p:sp>
      <p:pic>
        <p:nvPicPr>
          <p:cNvPr id="55301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939" y="68263"/>
            <a:ext cx="4695825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713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84376" y="-28575"/>
            <a:ext cx="8385175" cy="1431925"/>
          </a:xfrm>
        </p:spPr>
        <p:txBody>
          <a:bodyPr/>
          <a:lstStyle/>
          <a:p>
            <a:pPr>
              <a:defRPr/>
            </a:pPr>
            <a:r>
              <a:rPr lang="tr-TR" sz="3200" dirty="0"/>
              <a:t>FOTOMETRE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pic>
        <p:nvPicPr>
          <p:cNvPr id="5632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851" y="1196976"/>
            <a:ext cx="4448175" cy="444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3799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3200"/>
              <a:t>Anormal Spermatozoa</a:t>
            </a:r>
          </a:p>
        </p:txBody>
      </p:sp>
      <p:sp>
        <p:nvSpPr>
          <p:cNvPr id="7065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/>
              <a:t>Boyama yöntemleri</a:t>
            </a:r>
          </a:p>
          <a:p>
            <a:pPr lvl="1" eaLnBrk="1" hangingPunct="1">
              <a:defRPr/>
            </a:pPr>
            <a:r>
              <a:rPr lang="tr-TR"/>
              <a:t>Giemsa, Karras, metilen blue, opal blue, çini mürekkebi, eosin-nigrosin v.s.</a:t>
            </a:r>
          </a:p>
          <a:p>
            <a:pPr eaLnBrk="1" hangingPunct="1">
              <a:defRPr/>
            </a:pPr>
            <a:r>
              <a:rPr lang="tr-TR"/>
              <a:t>Fiksasyon yöntemi</a:t>
            </a:r>
          </a:p>
          <a:p>
            <a:pPr lvl="1" eaLnBrk="1" hangingPunct="1">
              <a:defRPr/>
            </a:pPr>
            <a:r>
              <a:rPr lang="tr-TR"/>
              <a:t>Hancock fix. solusyonu</a:t>
            </a:r>
          </a:p>
          <a:p>
            <a:pPr eaLnBrk="1" hangingPunct="1">
              <a:defRPr/>
            </a:pPr>
            <a:r>
              <a:rPr lang="tr-TR"/>
              <a:t>CASA</a:t>
            </a:r>
          </a:p>
        </p:txBody>
      </p:sp>
    </p:spTree>
    <p:extLst>
      <p:ext uri="{BB962C8B-B14F-4D97-AF65-F5344CB8AC3E}">
        <p14:creationId xmlns:p14="http://schemas.microsoft.com/office/powerpoint/2010/main" val="248170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sp>
        <p:nvSpPr>
          <p:cNvPr id="7168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981200" y="3141663"/>
            <a:ext cx="8007350" cy="4191000"/>
          </a:xfrm>
        </p:spPr>
        <p:txBody>
          <a:bodyPr/>
          <a:lstStyle/>
          <a:p>
            <a:pPr eaLnBrk="1" hangingPunct="1">
              <a:defRPr/>
            </a:pPr>
            <a:r>
              <a:rPr lang="tr-TR" dirty="0" err="1"/>
              <a:t>Giemsa</a:t>
            </a:r>
            <a:endParaRPr lang="tr-TR" dirty="0"/>
          </a:p>
          <a:p>
            <a:pPr lvl="1" eaLnBrk="1" hangingPunct="1">
              <a:defRPr/>
            </a:pPr>
            <a:r>
              <a:rPr lang="tr-TR" dirty="0" err="1"/>
              <a:t>Froti</a:t>
            </a:r>
            <a:endParaRPr lang="tr-TR" dirty="0"/>
          </a:p>
          <a:p>
            <a:pPr lvl="1" eaLnBrk="1" hangingPunct="1">
              <a:defRPr/>
            </a:pPr>
            <a:r>
              <a:rPr lang="tr-TR" dirty="0"/>
              <a:t>10 </a:t>
            </a:r>
            <a:r>
              <a:rPr lang="tr-TR" dirty="0" err="1"/>
              <a:t>dk</a:t>
            </a:r>
            <a:r>
              <a:rPr lang="tr-TR" dirty="0"/>
              <a:t> </a:t>
            </a:r>
            <a:r>
              <a:rPr lang="tr-TR" dirty="0" err="1"/>
              <a:t>metanolde</a:t>
            </a:r>
            <a:r>
              <a:rPr lang="tr-TR" dirty="0"/>
              <a:t> </a:t>
            </a:r>
            <a:r>
              <a:rPr lang="tr-TR" dirty="0" err="1"/>
              <a:t>tesbit</a:t>
            </a:r>
            <a:endParaRPr lang="tr-TR" dirty="0"/>
          </a:p>
          <a:p>
            <a:pPr lvl="1" eaLnBrk="1" hangingPunct="1">
              <a:defRPr/>
            </a:pPr>
            <a:r>
              <a:rPr lang="tr-TR" dirty="0"/>
              <a:t>30 </a:t>
            </a:r>
            <a:r>
              <a:rPr lang="tr-TR" dirty="0" err="1"/>
              <a:t>dk</a:t>
            </a:r>
            <a:r>
              <a:rPr lang="tr-TR" dirty="0"/>
              <a:t> 1/10 </a:t>
            </a:r>
            <a:r>
              <a:rPr lang="tr-TR" dirty="0" err="1"/>
              <a:t>luk</a:t>
            </a:r>
            <a:r>
              <a:rPr lang="tr-TR" dirty="0"/>
              <a:t> </a:t>
            </a:r>
            <a:r>
              <a:rPr lang="tr-TR" dirty="0" err="1"/>
              <a:t>giemsa</a:t>
            </a:r>
            <a:r>
              <a:rPr lang="tr-TR" dirty="0"/>
              <a:t> ile boyama</a:t>
            </a:r>
          </a:p>
          <a:p>
            <a:pPr lvl="1" eaLnBrk="1" hangingPunct="1">
              <a:defRPr/>
            </a:pPr>
            <a:r>
              <a:rPr lang="tr-TR" dirty="0"/>
              <a:t>Yıkama ve kurutma</a:t>
            </a:r>
          </a:p>
        </p:txBody>
      </p:sp>
    </p:spTree>
    <p:extLst>
      <p:ext uri="{BB962C8B-B14F-4D97-AF65-F5344CB8AC3E}">
        <p14:creationId xmlns:p14="http://schemas.microsoft.com/office/powerpoint/2010/main" val="25447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5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265" y="508178"/>
            <a:ext cx="4276725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1" t="13324" r="2028" b="5344"/>
          <a:stretch>
            <a:fillRect/>
          </a:stretch>
        </p:blipFill>
        <p:spPr bwMode="auto">
          <a:xfrm>
            <a:off x="6010382" y="1788110"/>
            <a:ext cx="5925693" cy="4016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8025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1072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3200"/>
              <a:t>Ölü Spermatozoa</a:t>
            </a:r>
          </a:p>
        </p:txBody>
      </p:sp>
      <p:sp>
        <p:nvSpPr>
          <p:cNvPr id="7270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981200" y="1341439"/>
            <a:ext cx="8229600" cy="47847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tr-TR" sz="2000" dirty="0" err="1">
                <a:solidFill>
                  <a:srgbClr val="000000"/>
                </a:solidFill>
              </a:rPr>
              <a:t>Fluoresan</a:t>
            </a:r>
            <a:r>
              <a:rPr lang="tr-TR" sz="2000" dirty="0">
                <a:solidFill>
                  <a:srgbClr val="000000"/>
                </a:solidFill>
              </a:rPr>
              <a:t> boyama tekniği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800" dirty="0" err="1"/>
              <a:t>Spermatozoal</a:t>
            </a:r>
            <a:r>
              <a:rPr lang="en-US" sz="1800" dirty="0"/>
              <a:t> viability was assessed by a dual staining method with CAM/PI (</a:t>
            </a:r>
            <a:r>
              <a:rPr lang="en-US" sz="1800" dirty="0" err="1"/>
              <a:t>calcein</a:t>
            </a:r>
            <a:r>
              <a:rPr lang="en-US" sz="1800" dirty="0"/>
              <a:t> AM / </a:t>
            </a:r>
            <a:r>
              <a:rPr lang="en-US" sz="1800" dirty="0" err="1"/>
              <a:t>propidium</a:t>
            </a:r>
            <a:r>
              <a:rPr lang="en-US" sz="1800" dirty="0"/>
              <a:t> iodide)</a:t>
            </a:r>
            <a:r>
              <a:rPr lang="en-GB" sz="1800" dirty="0"/>
              <a:t> </a:t>
            </a:r>
            <a:endParaRPr lang="tr-TR" sz="1800" dirty="0"/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sz="1800" dirty="0"/>
              <a:t>10 µl of CAM (1 mg/mL in DMSO) and 500 µl of PI (0.02 mg/mL in BTS) were mixed with 500µl of BTS. </a:t>
            </a:r>
            <a:endParaRPr lang="tr-TR" sz="1800" dirty="0"/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sz="1800" dirty="0"/>
              <a:t>For staining, 100 µl aliquots of semen were placed into 3 ml tubes, and 100 µl of CAM/PI solution was added. Each sample was further incubated for 10 min in the dark at 35oC. </a:t>
            </a:r>
            <a:endParaRPr lang="tr-TR" sz="1800" dirty="0"/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sz="1800" dirty="0"/>
              <a:t>Subsamples of the stained suspension   (5 µl) were placed on clean microscopic slides and overlaid carefully with coverslips. The smears were evaluated under an epifluorescence microscope using 500 x magnification. </a:t>
            </a:r>
            <a:endParaRPr lang="tr-TR" sz="1800" dirty="0"/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sz="1800" dirty="0"/>
              <a:t>For each semen sample, 200 spermatozoa were differentiated into green (live) and red (dead) cell categories.</a:t>
            </a:r>
            <a:endParaRPr lang="tr-TR" sz="1800" dirty="0"/>
          </a:p>
          <a:p>
            <a:pPr eaLnBrk="1" hangingPunct="1">
              <a:lnSpc>
                <a:spcPct val="80000"/>
              </a:lnSpc>
              <a:defRPr/>
            </a:pPr>
            <a:r>
              <a:rPr lang="tr-TR" sz="2000" dirty="0" err="1">
                <a:solidFill>
                  <a:srgbClr val="000000"/>
                </a:solidFill>
              </a:rPr>
              <a:t>Eosin</a:t>
            </a:r>
            <a:r>
              <a:rPr lang="tr-TR" sz="2000" dirty="0">
                <a:solidFill>
                  <a:srgbClr val="000000"/>
                </a:solidFill>
              </a:rPr>
              <a:t> yada </a:t>
            </a:r>
            <a:r>
              <a:rPr lang="tr-TR" sz="2000" dirty="0" err="1">
                <a:solidFill>
                  <a:srgbClr val="000000"/>
                </a:solidFill>
              </a:rPr>
              <a:t>eosin</a:t>
            </a:r>
            <a:r>
              <a:rPr lang="tr-TR" sz="2000" dirty="0">
                <a:solidFill>
                  <a:srgbClr val="000000"/>
                </a:solidFill>
              </a:rPr>
              <a:t> </a:t>
            </a:r>
            <a:r>
              <a:rPr lang="tr-TR" sz="2000" dirty="0" err="1">
                <a:solidFill>
                  <a:srgbClr val="000000"/>
                </a:solidFill>
              </a:rPr>
              <a:t>nigrosin</a:t>
            </a:r>
            <a:endParaRPr lang="tr-TR" sz="2000" dirty="0">
              <a:solidFill>
                <a:srgbClr val="000000"/>
              </a:solidFill>
            </a:endParaRPr>
          </a:p>
          <a:p>
            <a:pPr lvl="1" eaLnBrk="1" hangingPunct="1">
              <a:lnSpc>
                <a:spcPct val="80000"/>
              </a:lnSpc>
              <a:defRPr/>
            </a:pPr>
            <a:r>
              <a:rPr lang="tr-TR" sz="1800" dirty="0"/>
              <a:t>%3 lük sodyum </a:t>
            </a:r>
            <a:r>
              <a:rPr lang="tr-TR" sz="1800" dirty="0" err="1"/>
              <a:t>sitrat</a:t>
            </a:r>
            <a:r>
              <a:rPr lang="tr-TR" sz="1800" dirty="0"/>
              <a:t> içinde %2 </a:t>
            </a:r>
            <a:r>
              <a:rPr lang="tr-TR" sz="1800" dirty="0" err="1"/>
              <a:t>lik</a:t>
            </a:r>
            <a:r>
              <a:rPr lang="tr-TR" sz="1800" dirty="0"/>
              <a:t> </a:t>
            </a:r>
            <a:r>
              <a:rPr lang="tr-TR" sz="1800" dirty="0" err="1"/>
              <a:t>eosin</a:t>
            </a:r>
            <a:endParaRPr lang="tr-TR" sz="1800" dirty="0"/>
          </a:p>
          <a:p>
            <a:pPr eaLnBrk="1" hangingPunct="1">
              <a:lnSpc>
                <a:spcPct val="80000"/>
              </a:lnSpc>
              <a:defRPr/>
            </a:pPr>
            <a:r>
              <a:rPr lang="tr-TR" sz="2000" dirty="0">
                <a:solidFill>
                  <a:srgbClr val="000000"/>
                </a:solidFill>
              </a:rPr>
              <a:t>CASA</a:t>
            </a:r>
          </a:p>
        </p:txBody>
      </p:sp>
    </p:spTree>
    <p:extLst>
      <p:ext uri="{BB962C8B-B14F-4D97-AF65-F5344CB8AC3E}">
        <p14:creationId xmlns:p14="http://schemas.microsoft.com/office/powerpoint/2010/main" val="260102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1" name="Rectangle 7"/>
          <p:cNvSpPr>
            <a:spLocks noGrp="1" noRot="1" noChangeArrowheads="1"/>
          </p:cNvSpPr>
          <p:nvPr>
            <p:ph type="title"/>
          </p:nvPr>
        </p:nvSpPr>
        <p:spPr>
          <a:xfrm>
            <a:off x="1992313" y="333376"/>
            <a:ext cx="8229600" cy="836613"/>
          </a:xfrm>
        </p:spPr>
        <p:txBody>
          <a:bodyPr/>
          <a:lstStyle/>
          <a:p>
            <a:pPr eaLnBrk="1" hangingPunct="1">
              <a:defRPr/>
            </a:pPr>
            <a:r>
              <a:rPr lang="tr-TR" sz="3200" dirty="0" err="1"/>
              <a:t>Viabilite</a:t>
            </a:r>
            <a:r>
              <a:rPr lang="tr-TR" sz="3200" dirty="0"/>
              <a:t> (Ölü </a:t>
            </a:r>
            <a:r>
              <a:rPr lang="tr-TR" sz="3200" dirty="0" err="1"/>
              <a:t>sp</a:t>
            </a:r>
            <a:r>
              <a:rPr lang="tr-TR" sz="3200" dirty="0"/>
              <a:t>)</a:t>
            </a:r>
          </a:p>
        </p:txBody>
      </p:sp>
      <p:pic>
        <p:nvPicPr>
          <p:cNvPr id="62467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74"/>
          <a:stretch>
            <a:fillRect/>
          </a:stretch>
        </p:blipFill>
        <p:spPr bwMode="auto">
          <a:xfrm>
            <a:off x="1919288" y="1557338"/>
            <a:ext cx="8208962" cy="415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969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5"/>
          <p:cNvPicPr>
            <a:picLocks noChangeAspect="1" noChangeArrowheads="1"/>
          </p:cNvPicPr>
          <p:nvPr/>
        </p:nvPicPr>
        <p:blipFill>
          <a:blip r:embed="rId2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90" t="31656" r="18954" b="31660"/>
          <a:stretch>
            <a:fillRect/>
          </a:stretch>
        </p:blipFill>
        <p:spPr bwMode="auto">
          <a:xfrm>
            <a:off x="2027239" y="404814"/>
            <a:ext cx="3673475" cy="367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1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264" y="409575"/>
            <a:ext cx="3468687" cy="370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194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3200"/>
              <a:t>Fiziko-kimyasal muayene</a:t>
            </a:r>
          </a:p>
        </p:txBody>
      </p:sp>
      <p:sp>
        <p:nvSpPr>
          <p:cNvPr id="7373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>
              <a:lnSpc>
                <a:spcPct val="90000"/>
              </a:lnSpc>
              <a:defRPr/>
            </a:pPr>
            <a:r>
              <a:rPr lang="tr-TR" sz="2000"/>
              <a:t>pH (6.5-7.5)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2000"/>
              <a:t>Osmotik basınç (izoosmotik)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2000"/>
              <a:t>Dayanıklılık testleri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tr-TR" sz="2000"/>
              <a:t>Termorezistans (40-42 derecede) 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tr-TR" sz="2000"/>
              <a:t>Tuzlu su (%1 lik tuzlu su da en az 30 dk)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tr-TR" sz="2000"/>
              <a:t>Soğuk şoku (0-37 derece)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2000"/>
              <a:t>Metilen mavisi redüksiyon testi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tr-TR" sz="1800"/>
              <a:t>%3 lük sodyum sitrat içinde %0.1 lik metilen mavisi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tr-TR" sz="1800"/>
              <a:t>1 kısım sperma, 2 kısım boya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tr-TR" sz="1800"/>
              <a:t>Anaerobik ortam da 40 derecede 3-6 dakika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tr-TR" sz="2000"/>
              <a:t>Fruktolisis testi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tr-TR" sz="1800"/>
              <a:t>1 milyar spermatozoonun 37 derecede 1 saatte tükettiği fruktoz miktarı (boğa için 2 mg)</a:t>
            </a:r>
          </a:p>
          <a:p>
            <a:pPr eaLnBrk="1" hangingPunct="1">
              <a:lnSpc>
                <a:spcPct val="90000"/>
              </a:lnSpc>
              <a:defRPr/>
            </a:pPr>
            <a:endParaRPr lang="tr-TR" sz="2000"/>
          </a:p>
        </p:txBody>
      </p:sp>
    </p:spTree>
    <p:extLst>
      <p:ext uri="{BB962C8B-B14F-4D97-AF65-F5344CB8AC3E}">
        <p14:creationId xmlns:p14="http://schemas.microsoft.com/office/powerpoint/2010/main" val="189556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pic>
        <p:nvPicPr>
          <p:cNvPr id="65539" name="İçerik Yer Tutucusu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03839" y="682625"/>
            <a:ext cx="2466975" cy="1847850"/>
          </a:xfrm>
        </p:spPr>
      </p:pic>
      <p:pic>
        <p:nvPicPr>
          <p:cNvPr id="65540" name="Resi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0"/>
            <a:ext cx="3213100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2" name="Resi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825" y="3860801"/>
            <a:ext cx="6110288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2660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sp>
        <p:nvSpPr>
          <p:cNvPr id="66563" name="Rectangle 5"/>
          <p:cNvSpPr>
            <a:spLocks noChangeArrowheads="1"/>
          </p:cNvSpPr>
          <p:nvPr/>
        </p:nvSpPr>
        <p:spPr bwMode="auto">
          <a:xfrm>
            <a:off x="4656138" y="487363"/>
            <a:ext cx="2609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tr-TR" altLang="tr-TR" sz="1800" b="1">
                <a:solidFill>
                  <a:srgbClr val="002060"/>
                </a:solidFill>
              </a:rPr>
              <a:t>SPERMANIN BİLEŞİMİ</a:t>
            </a:r>
          </a:p>
        </p:txBody>
      </p:sp>
      <p:pic>
        <p:nvPicPr>
          <p:cNvPr id="66564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014" y="873125"/>
            <a:ext cx="6599237" cy="560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7270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sp>
        <p:nvSpPr>
          <p:cNvPr id="3174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pic>
        <p:nvPicPr>
          <p:cNvPr id="6861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3104" y="1757060"/>
            <a:ext cx="4213225" cy="315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582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sp>
        <p:nvSpPr>
          <p:cNvPr id="3379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2279651" y="1547813"/>
            <a:ext cx="7216775" cy="4191000"/>
          </a:xfrm>
        </p:spPr>
        <p:txBody>
          <a:bodyPr/>
          <a:lstStyle/>
          <a:p>
            <a:pPr eaLnBrk="1" hangingPunct="1">
              <a:defRPr/>
            </a:pPr>
            <a:r>
              <a:rPr lang="tr-TR" dirty="0">
                <a:solidFill>
                  <a:srgbClr val="000000"/>
                </a:solidFill>
              </a:rPr>
              <a:t>Miktar</a:t>
            </a:r>
          </a:p>
          <a:p>
            <a:pPr eaLnBrk="1" hangingPunct="1">
              <a:defRPr/>
            </a:pPr>
            <a:r>
              <a:rPr lang="tr-TR" dirty="0">
                <a:solidFill>
                  <a:srgbClr val="000000"/>
                </a:solidFill>
              </a:rPr>
              <a:t>Yoğunluk</a:t>
            </a:r>
          </a:p>
          <a:p>
            <a:pPr eaLnBrk="1" hangingPunct="1">
              <a:defRPr/>
            </a:pPr>
            <a:r>
              <a:rPr lang="tr-TR" dirty="0" err="1">
                <a:solidFill>
                  <a:srgbClr val="000000"/>
                </a:solidFill>
              </a:rPr>
              <a:t>Motilite</a:t>
            </a:r>
            <a:endParaRPr lang="tr-TR" dirty="0">
              <a:solidFill>
                <a:srgbClr val="000000"/>
              </a:solidFill>
            </a:endParaRPr>
          </a:p>
          <a:p>
            <a:pPr eaLnBrk="1" hangingPunct="1">
              <a:defRPr/>
            </a:pPr>
            <a:r>
              <a:rPr lang="tr-TR" dirty="0">
                <a:solidFill>
                  <a:srgbClr val="000000"/>
                </a:solidFill>
              </a:rPr>
              <a:t>Morfoloji</a:t>
            </a:r>
          </a:p>
          <a:p>
            <a:pPr eaLnBrk="1" hangingPunct="1">
              <a:defRPr/>
            </a:pPr>
            <a:r>
              <a:rPr lang="tr-TR" dirty="0">
                <a:solidFill>
                  <a:srgbClr val="000000"/>
                </a:solidFill>
              </a:rPr>
              <a:t>Canlılık</a:t>
            </a:r>
          </a:p>
          <a:p>
            <a:pPr eaLnBrk="1" hangingPunct="1">
              <a:defRPr/>
            </a:pPr>
            <a:r>
              <a:rPr lang="tr-TR" dirty="0">
                <a:solidFill>
                  <a:srgbClr val="000000"/>
                </a:solidFill>
              </a:rPr>
              <a:t>WBC</a:t>
            </a:r>
          </a:p>
          <a:p>
            <a:pPr eaLnBrk="1" hangingPunct="1">
              <a:defRPr/>
            </a:pPr>
            <a:r>
              <a:rPr lang="tr-TR" dirty="0">
                <a:solidFill>
                  <a:srgbClr val="000000"/>
                </a:solidFill>
              </a:rPr>
              <a:t>RBC</a:t>
            </a:r>
          </a:p>
        </p:txBody>
      </p:sp>
      <p:pic>
        <p:nvPicPr>
          <p:cNvPr id="69636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5" t="31799" r="28738" b="26199"/>
          <a:stretch>
            <a:fillRect/>
          </a:stretch>
        </p:blipFill>
        <p:spPr bwMode="auto">
          <a:xfrm>
            <a:off x="4799014" y="282576"/>
            <a:ext cx="5610225" cy="295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7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5" t="41599" r="28738" b="13602"/>
          <a:stretch>
            <a:fillRect/>
          </a:stretch>
        </p:blipFill>
        <p:spPr bwMode="auto">
          <a:xfrm>
            <a:off x="4799014" y="3233738"/>
            <a:ext cx="5610225" cy="314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4120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sp>
        <p:nvSpPr>
          <p:cNvPr id="7577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pic>
        <p:nvPicPr>
          <p:cNvPr id="69636" name="Picture 4"/>
          <p:cNvPicPr>
            <a:picLocks noChangeAspect="1" noChangeArrowheads="1"/>
          </p:cNvPicPr>
          <p:nvPr/>
        </p:nvPicPr>
        <p:blipFill>
          <a:blip r:embed="rId2"/>
          <a:srcRect t="7312" b="6102"/>
          <a:stretch>
            <a:fillRect/>
          </a:stretch>
        </p:blipFill>
        <p:spPr bwMode="auto">
          <a:xfrm>
            <a:off x="1631950" y="476251"/>
            <a:ext cx="8928100" cy="583247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2085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lass Layers">
  <a:themeElements>
    <a:clrScheme name="Glass Layers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Glass Layers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Glass Layers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ass Layers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449</Words>
  <Application>Microsoft Office PowerPoint</Application>
  <PresentationFormat>Geniş ekran</PresentationFormat>
  <Paragraphs>108</Paragraphs>
  <Slides>40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40</vt:i4>
      </vt:variant>
    </vt:vector>
  </HeadingPairs>
  <TitlesOfParts>
    <vt:vector size="45" baseType="lpstr">
      <vt:lpstr>Arial</vt:lpstr>
      <vt:lpstr>Arial Black</vt:lpstr>
      <vt:lpstr>Calibri</vt:lpstr>
      <vt:lpstr>Wingdings</vt:lpstr>
      <vt:lpstr>Glass Layers</vt:lpstr>
      <vt:lpstr>SPERMANIN ALINMASI</vt:lpstr>
      <vt:lpstr>Suni vagina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Elektro-ejakülatör</vt:lpstr>
      <vt:lpstr>Penis Masajı</vt:lpstr>
      <vt:lpstr>PowerPoint Sunusu</vt:lpstr>
      <vt:lpstr>PowerPoint Sunusu</vt:lpstr>
      <vt:lpstr>PowerPoint Sunusu</vt:lpstr>
      <vt:lpstr>Spermanın muayenesi</vt:lpstr>
      <vt:lpstr>PowerPoint Sunusu</vt:lpstr>
      <vt:lpstr>PowerPoint Sunusu</vt:lpstr>
      <vt:lpstr>Kitle hareketi (0-5 arasında değerlendirilir)</vt:lpstr>
      <vt:lpstr>Motilite </vt:lpstr>
      <vt:lpstr>PowerPoint Sunusu</vt:lpstr>
      <vt:lpstr>PowerPoint Sunusu</vt:lpstr>
      <vt:lpstr>YOĞUNLUK</vt:lpstr>
      <vt:lpstr>YOĞUNLUK</vt:lpstr>
      <vt:lpstr>FOTOMETRE</vt:lpstr>
      <vt:lpstr>Anormal Spermatozoa</vt:lpstr>
      <vt:lpstr>PowerPoint Sunusu</vt:lpstr>
      <vt:lpstr>PowerPoint Sunusu</vt:lpstr>
      <vt:lpstr>PowerPoint Sunusu</vt:lpstr>
      <vt:lpstr>Ölü Spermatozoa</vt:lpstr>
      <vt:lpstr>Viabilite (Ölü sp)</vt:lpstr>
      <vt:lpstr>PowerPoint Sunusu</vt:lpstr>
      <vt:lpstr>Fiziko-kimyasal muayene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SPERMANIN ALINMASI</dc:title>
  <dc:creator>Akcay</dc:creator>
  <cp:lastModifiedBy>Akcay</cp:lastModifiedBy>
  <cp:revision>6</cp:revision>
  <dcterms:created xsi:type="dcterms:W3CDTF">2024-03-27T07:24:12Z</dcterms:created>
  <dcterms:modified xsi:type="dcterms:W3CDTF">2024-03-27T07:42:54Z</dcterms:modified>
</cp:coreProperties>
</file>